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5" r:id="rId2"/>
    <p:sldId id="306" r:id="rId3"/>
    <p:sldId id="290" r:id="rId4"/>
    <p:sldId id="324" r:id="rId5"/>
    <p:sldId id="325" r:id="rId6"/>
    <p:sldId id="331" r:id="rId7"/>
    <p:sldId id="327" r:id="rId8"/>
    <p:sldId id="328" r:id="rId9"/>
    <p:sldId id="330" r:id="rId10"/>
    <p:sldId id="315" r:id="rId11"/>
    <p:sldId id="333" r:id="rId12"/>
    <p:sldId id="332" r:id="rId1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FEA"/>
    <a:srgbClr val="FF0000"/>
    <a:srgbClr val="618DC3"/>
    <a:srgbClr val="6E97C8"/>
    <a:srgbClr val="70B4DE"/>
    <a:srgbClr val="004F8A"/>
    <a:srgbClr val="008AF2"/>
    <a:srgbClr val="C100EE"/>
    <a:srgbClr val="CC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1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2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DAB15-4554-40AF-BF6F-71C0C2D6F038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F5F69-5D1B-4D7F-8134-3A865514FF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28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1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576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906359" y="4715153"/>
            <a:ext cx="4984961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07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906358" y="4715153"/>
            <a:ext cx="4984961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krokzakrokem@csas.cz                                                                 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257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906358" y="4715153"/>
            <a:ext cx="4984961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3527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906358" y="4715153"/>
            <a:ext cx="4984961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02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B969-98EA-43D1-9A79-9293F5A53A44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2E-E9F8-4BB8-A54C-891CB14C8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15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B969-98EA-43D1-9A79-9293F5A53A44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2E-E9F8-4BB8-A54C-891CB14C8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11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B969-98EA-43D1-9A79-9293F5A53A44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2E-E9F8-4BB8-A54C-891CB14C8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46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Bullets Al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285750" y="321467"/>
            <a:ext cx="7858124" cy="321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5056" marR="0" lvl="1" indent="157262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‣"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37583" marR="0" lvl="2" indent="149535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‣"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50112" marR="0" lvl="3" indent="154506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‣"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62640" marR="0" lvl="4" indent="146778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‣"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75166" marR="0" lvl="5" indent="151751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‣"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187696" marR="0" lvl="6" indent="156722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‣"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00224" marR="0" lvl="7" indent="148994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‣"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812752" marR="0" lvl="8" indent="153966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‣"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85750" y="1080491"/>
            <a:ext cx="8572500" cy="5089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4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52400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4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317500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4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469900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4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635000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4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00100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4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952500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4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117600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4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282700" algn="l" rtl="0">
              <a:lnSpc>
                <a:spcPct val="8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4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202006" y="1077362"/>
            <a:ext cx="4292576" cy="1966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12528" marR="0" lvl="0" indent="1522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rial"/>
              <a:buChar char="▸"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5056" marR="0" lvl="1" indent="157262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rial"/>
              <a:buChar char="▸"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37583" marR="0" lvl="2" indent="149535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rial"/>
              <a:buChar char="▸"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50112" marR="0" lvl="3" indent="154506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rial"/>
              <a:buChar char="▸"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62640" marR="0" lvl="4" indent="146778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rial"/>
              <a:buChar char="▸"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75166" marR="0" lvl="5" indent="151751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‣"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187696" marR="0" lvl="6" indent="156722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‣"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00224" marR="0" lvl="7" indent="148994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‣"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812752" marR="0" lvl="8" indent="153966" algn="l" rtl="0">
              <a:lnSpc>
                <a:spcPct val="100000"/>
              </a:lnSpc>
              <a:spcBef>
                <a:spcPts val="1969"/>
              </a:spcBef>
              <a:spcAft>
                <a:spcPts val="0"/>
              </a:spcAft>
              <a:buClr>
                <a:srgbClr val="38A3D5"/>
              </a:buClr>
              <a:buSzPct val="104999"/>
              <a:buFont typeface="Arial"/>
              <a:buChar char="‣"/>
              <a:defRPr sz="24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68717" y="303609"/>
            <a:ext cx="286099" cy="321469"/>
          </a:xfrm>
          <a:prstGeom prst="rect">
            <a:avLst/>
          </a:prstGeom>
          <a:noFill/>
          <a:ln>
            <a:noFill/>
          </a:ln>
        </p:spPr>
        <p:txBody>
          <a:bodyPr lIns="35700" tIns="35700" rIns="35700" bIns="3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ct val="25000"/>
              <a:buFont typeface="Arial"/>
              <a:buNone/>
            </a:pPr>
            <a:fld id="{00000000-1234-1234-1234-123412341234}" type="slidenum">
              <a:rPr lang="en-US"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700" b="0" i="0" u="none" strike="noStrike" cap="none">
              <a:solidFill>
                <a:srgbClr val="8387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126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B969-98EA-43D1-9A79-9293F5A53A44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2E-E9F8-4BB8-A54C-891CB14C8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22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B969-98EA-43D1-9A79-9293F5A53A44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2E-E9F8-4BB8-A54C-891CB14C8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33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B969-98EA-43D1-9A79-9293F5A53A44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2E-E9F8-4BB8-A54C-891CB14C8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71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B969-98EA-43D1-9A79-9293F5A53A44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2E-E9F8-4BB8-A54C-891CB14C8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205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B969-98EA-43D1-9A79-9293F5A53A44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2E-E9F8-4BB8-A54C-891CB14C8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64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B969-98EA-43D1-9A79-9293F5A53A44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2E-E9F8-4BB8-A54C-891CB14C8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65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B969-98EA-43D1-9A79-9293F5A53A44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2E-E9F8-4BB8-A54C-891CB14C8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45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B969-98EA-43D1-9A79-9293F5A53A44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2E-E9F8-4BB8-A54C-891CB14C8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93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CB969-98EA-43D1-9A79-9293F5A53A44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9B92E-E9F8-4BB8-A54C-891CB14C8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38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impactfirst.cz/" TargetMode="External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frin.cz/" TargetMode="Externa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straubova@csas.cz" TargetMode="External"/><Relationship Id="rId2" Type="http://schemas.openxmlformats.org/officeDocument/2006/relationships/hyperlink" Target="mailto:omach@csas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9342"/>
            <a:ext cx="9144000" cy="337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75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285750" y="321469"/>
            <a:ext cx="7858055" cy="321469"/>
          </a:xfrm>
          <a:prstGeom prst="rect">
            <a:avLst/>
          </a:prstGeom>
          <a:solidFill>
            <a:srgbClr val="A4CFEA"/>
          </a:solidFill>
        </p:spPr>
        <p:txBody>
          <a:bodyPr lIns="64281" tIns="64281" rIns="64281" bIns="64281" anchor="b" anchorCtr="0">
            <a:noAutofit/>
          </a:bodyPr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AKCELERÁTORY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66043" y="2467019"/>
            <a:ext cx="8505945" cy="2773354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marL="321457" indent="-321457">
              <a:buFont typeface="Wingdings" panose="05000000000000000000" pitchFamily="2" charset="2"/>
              <a:buChar char="§"/>
            </a:pPr>
            <a:r>
              <a:rPr lang="cs-CZ" sz="2500" b="1" dirty="0" err="1"/>
              <a:t>Impact</a:t>
            </a:r>
            <a:r>
              <a:rPr lang="cs-CZ" sz="2500" b="1" dirty="0"/>
              <a:t> </a:t>
            </a:r>
            <a:r>
              <a:rPr lang="cs-CZ" sz="2500" b="1" dirty="0" err="1"/>
              <a:t>First</a:t>
            </a:r>
            <a:r>
              <a:rPr lang="cs-CZ" sz="2500" b="1" dirty="0"/>
              <a:t>                                </a:t>
            </a:r>
            <a:r>
              <a:rPr lang="cs-CZ" sz="1800" dirty="0">
                <a:hlinkClick r:id="rId3"/>
              </a:rPr>
              <a:t>www.impactfirst.cz</a:t>
            </a:r>
            <a:r>
              <a:rPr lang="cs-CZ" sz="1800" dirty="0"/>
              <a:t> </a:t>
            </a:r>
            <a:r>
              <a:rPr lang="cs-CZ" sz="2500" b="1" dirty="0"/>
              <a:t/>
            </a:r>
            <a:br>
              <a:rPr lang="cs-CZ" sz="2500" b="1" dirty="0"/>
            </a:br>
            <a:r>
              <a:rPr lang="cs-CZ" sz="1800" dirty="0"/>
              <a:t>Program na rozvoj společensky </a:t>
            </a:r>
            <a:br>
              <a:rPr lang="cs-CZ" sz="1800" dirty="0"/>
            </a:br>
            <a:r>
              <a:rPr lang="cs-CZ" sz="1800" dirty="0"/>
              <a:t>prospěšného </a:t>
            </a:r>
            <a:r>
              <a:rPr lang="cs-CZ" sz="1800" dirty="0" smtClean="0"/>
              <a:t>podnikání</a:t>
            </a:r>
          </a:p>
          <a:p>
            <a:pPr marL="321457" indent="-321457">
              <a:buFont typeface="Wingdings" panose="05000000000000000000" pitchFamily="2" charset="2"/>
              <a:buChar char="§"/>
            </a:pPr>
            <a:endParaRPr lang="cs-CZ" dirty="0"/>
          </a:p>
          <a:p>
            <a:pPr marL="321457" indent="-321457">
              <a:buFont typeface="Wingdings" panose="05000000000000000000" pitchFamily="2" charset="2"/>
              <a:buChar char="§"/>
            </a:pPr>
            <a:endParaRPr lang="cs-CZ" sz="1800" dirty="0" smtClean="0"/>
          </a:p>
          <a:p>
            <a:pPr marL="321457" indent="-321457">
              <a:buFont typeface="Wingdings" panose="05000000000000000000" pitchFamily="2" charset="2"/>
              <a:buChar char="§"/>
            </a:pPr>
            <a:endParaRPr lang="cs-CZ" sz="1800" dirty="0"/>
          </a:p>
          <a:p>
            <a:pPr marL="321457" indent="-321457">
              <a:buFont typeface="Wingdings" panose="05000000000000000000" pitchFamily="2" charset="2"/>
              <a:buChar char="§"/>
            </a:pPr>
            <a:r>
              <a:rPr lang="cs-CZ" sz="2500" b="1" dirty="0" smtClean="0"/>
              <a:t>Fundraisingový akcelerátor      </a:t>
            </a:r>
            <a:r>
              <a:rPr lang="cs-CZ" sz="1800" dirty="0">
                <a:hlinkClick r:id="rId4"/>
              </a:rPr>
              <a:t>www.frin.cz</a:t>
            </a:r>
            <a:r>
              <a:rPr lang="cs-CZ" sz="1800" dirty="0"/>
              <a:t> </a:t>
            </a:r>
            <a:r>
              <a:rPr lang="cs-CZ" sz="2500" b="1" dirty="0"/>
              <a:t/>
            </a:r>
            <a:br>
              <a:rPr lang="cs-CZ" sz="2500" b="1" dirty="0"/>
            </a:br>
            <a:r>
              <a:rPr lang="cs-CZ" sz="1800" dirty="0"/>
              <a:t>Program pro rozvoj fundraisingu </a:t>
            </a:r>
            <a:br>
              <a:rPr lang="cs-CZ" sz="1800" dirty="0"/>
            </a:br>
            <a:r>
              <a:rPr lang="cs-CZ" sz="1800" dirty="0"/>
              <a:t>ze soukromých zdrojů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43" y="1062112"/>
            <a:ext cx="2061648" cy="118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908" y="1060958"/>
            <a:ext cx="2075523" cy="118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92" y="1062112"/>
            <a:ext cx="2058516" cy="118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96" y="1062112"/>
            <a:ext cx="2074412" cy="118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8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6181725"/>
            <a:ext cx="19240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24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A4CFEA"/>
          </a:solidFill>
        </p:spPr>
        <p:txBody>
          <a:bodyPr>
            <a:normAutofit/>
          </a:bodyPr>
          <a:lstStyle/>
          <a:p>
            <a:r>
              <a:rPr lang="cs-CZ" sz="3200" b="1" dirty="0" smtClean="0"/>
              <a:t>Kontakty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Otto Mach – manažer sociálního bankovnictví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mail – </a:t>
            </a:r>
            <a:r>
              <a:rPr lang="cs-CZ" sz="2400" dirty="0" smtClean="0">
                <a:hlinkClick r:id="rId2"/>
              </a:rPr>
              <a:t>omach@csas.cz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telefon – 602 362 701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Budějovická 1518, Praha 4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Lenka Štraubová – poradce sociálního bankovnictví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mail – </a:t>
            </a:r>
            <a:r>
              <a:rPr lang="cs-CZ" sz="2400" dirty="0" smtClean="0">
                <a:hlinkClick r:id="rId3"/>
              </a:rPr>
              <a:t>lstraubova@csas.cz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telefon – 724 701 923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Budějovická 1518, Praha 4</a:t>
            </a:r>
            <a:endParaRPr lang="cs-CZ" sz="2400" dirty="0" smtClean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6181725"/>
            <a:ext cx="19240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40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39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285750" y="321469"/>
            <a:ext cx="8606730" cy="321469"/>
          </a:xfrm>
          <a:prstGeom prst="rect">
            <a:avLst/>
          </a:prstGeom>
          <a:solidFill>
            <a:srgbClr val="A4CFEA"/>
          </a:solidFill>
        </p:spPr>
        <p:txBody>
          <a:bodyPr lIns="64281" tIns="64281" rIns="64281" bIns="64281" anchor="b" anchorCtr="0">
            <a:no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CÍL SOCIÁLNÍHO BANKOVNICTVÍ ČESKÉ SPOŘITELNY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324506" y="1412776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cs-CZ" sz="2000" b="1" dirty="0"/>
              <a:t>Pomoci lidem ohroženým chudobou zlepšit jejich životní situaci</a:t>
            </a:r>
            <a:r>
              <a:rPr lang="cs-CZ" sz="2000" b="1" dirty="0" smtClean="0"/>
              <a:t>.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cs-CZ" sz="2000" b="1" dirty="0"/>
              <a:t>Dosáhnout toho </a:t>
            </a:r>
            <a:r>
              <a:rPr lang="cs-CZ" sz="2000" b="1" dirty="0" smtClean="0"/>
              <a:t>přes </a:t>
            </a:r>
            <a:r>
              <a:rPr lang="cs-CZ" sz="2000" b="1" dirty="0"/>
              <a:t>rozvoj organizací, které se těmto lidem věnují</a:t>
            </a:r>
            <a:r>
              <a:rPr lang="cs-CZ" sz="2000" b="1" dirty="0" smtClean="0"/>
              <a:t>.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endParaRPr lang="cs-CZ" sz="2000" b="1" dirty="0"/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cs-CZ" sz="2000" b="1" dirty="0" smtClean="0"/>
              <a:t>Spolupracujeme s neziskovými organizacemi a organizacemi se sociálním přesahem </a:t>
            </a:r>
            <a:br>
              <a:rPr lang="cs-CZ" sz="2000" b="1" dirty="0" smtClean="0"/>
            </a:br>
            <a:endParaRPr lang="cs-CZ" sz="2000" b="1" dirty="0"/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cs-CZ" sz="2000" b="1" dirty="0" smtClean="0"/>
              <a:t>A </a:t>
            </a:r>
            <a:r>
              <a:rPr lang="cs-CZ" sz="2000" b="1" dirty="0"/>
              <a:t>dosáhnout toho  ekonomicky udržitelným způsobem </a:t>
            </a:r>
            <a:r>
              <a:rPr lang="cs-CZ" sz="2000" b="1" dirty="0" smtClean="0"/>
              <a:t>.</a:t>
            </a:r>
          </a:p>
          <a:p>
            <a:pPr fontAlgn="base"/>
            <a:endParaRPr lang="cs-CZ" sz="20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6181725"/>
            <a:ext cx="19240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64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29"/>
          <p:cNvSpPr txBox="1">
            <a:spLocks/>
          </p:cNvSpPr>
          <p:nvPr/>
        </p:nvSpPr>
        <p:spPr>
          <a:xfrm>
            <a:off x="642971" y="332830"/>
            <a:ext cx="7858057" cy="321471"/>
          </a:xfrm>
          <a:prstGeom prst="rect">
            <a:avLst/>
          </a:prstGeom>
          <a:solidFill>
            <a:srgbClr val="A4CFEA"/>
          </a:solidFill>
        </p:spPr>
        <p:txBody>
          <a:bodyPr vert="horz" lIns="64281" tIns="64281" rIns="64281" bIns="64281" rtlCol="0">
            <a:noAutofit/>
          </a:bodyPr>
          <a:lstStyle>
            <a:lvl1pPr marL="0" indent="0" algn="ctr" defTabSz="74066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7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 smtClean="0">
                <a:solidFill>
                  <a:schemeClr val="tx1"/>
                </a:solidFill>
              </a:rPr>
              <a:t>DEFINICE KLIENTA SOCIÁLNÍHO BANKOVNICTVÍ ČS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Shape 130"/>
          <p:cNvSpPr/>
          <p:nvPr/>
        </p:nvSpPr>
        <p:spPr>
          <a:xfrm>
            <a:off x="0" y="764704"/>
            <a:ext cx="9144000" cy="1"/>
          </a:xfrm>
          <a:prstGeom prst="line">
            <a:avLst/>
          </a:prstGeom>
          <a:ln w="12700">
            <a:solidFill>
              <a:srgbClr val="A6A6A6"/>
            </a:solidFill>
          </a:ln>
        </p:spPr>
        <p:txBody>
          <a:bodyPr lIns="45719" rIns="45719"/>
          <a:lstStyle/>
          <a:p>
            <a:endParaRPr sz="1700"/>
          </a:p>
        </p:txBody>
      </p:sp>
      <p:sp>
        <p:nvSpPr>
          <p:cNvPr id="5" name="Obdélník 4"/>
          <p:cNvSpPr/>
          <p:nvPr/>
        </p:nvSpPr>
        <p:spPr>
          <a:xfrm>
            <a:off x="285749" y="908720"/>
            <a:ext cx="846271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 smtClean="0"/>
              <a:t>Neziskové i ziskově orientované organizace se sociálním přesahem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 smtClean="0"/>
              <a:t>Sociální přesah je významnou charakteristikou organizace/firmy</a:t>
            </a:r>
            <a:endParaRPr lang="en-US" sz="2000" dirty="0" smtClean="0"/>
          </a:p>
          <a:p>
            <a:endParaRPr lang="en-US" sz="1200" dirty="0" smtClean="0"/>
          </a:p>
          <a:p>
            <a:r>
              <a:rPr lang="en-US" sz="1600" i="1" dirty="0"/>
              <a:t>K.O.: </a:t>
            </a:r>
            <a:r>
              <a:rPr lang="cs-CZ" sz="1600" i="1" dirty="0" smtClean="0"/>
              <a:t>zbrojařský průmysl, herní, pornografie, tabákový průmysl, aktivity škodící životnímu prostředí</a:t>
            </a:r>
            <a:endParaRPr lang="en-US" sz="1600" i="1" dirty="0"/>
          </a:p>
          <a:p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           Organizace má sociální přesah, pokud</a:t>
            </a:r>
            <a:br>
              <a:rPr lang="cs-CZ" dirty="0" smtClean="0"/>
            </a:br>
            <a:endParaRPr lang="cs-CZ" sz="1400" dirty="0" smtClean="0"/>
          </a:p>
          <a:p>
            <a:pPr marL="342900" indent="-342900">
              <a:buAutoNum type="arabicPeriod"/>
            </a:pPr>
            <a:r>
              <a:rPr lang="cs-CZ" dirty="0" smtClean="0"/>
              <a:t>zaměstnává, nebo pracuje s následujícími skupinami lidí, případně jim poskytuje služby: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dirty="0" smtClean="0"/>
              <a:t>lidé se zdravotním postižením - mentálním, fyzickým, kombinovaným či jiným.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dirty="0" smtClean="0"/>
              <a:t>lidé se sociálním znevýhodněním, např. z vyloučených lokalit, bojující se závislostí, bez přístřeší, propuštění z výkonu trestu, mladí dospělí z dětských domovů, samoživitelé a samoživitelky s nezletilými dětmi, osamělí senioři a osamělé seniorské páry.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dirty="0" smtClean="0"/>
              <a:t>lidé jinak obtížně zaměstnatelní - ve věkové skupině 55+, nezaměstnaní více než 12 měsíců, matky/otcové po rodičovské dovolené, po dlouhodobé péči o blízkou osobu a další.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Jsme tu i pro organizace, které řeší jiný významný společenský problém, jako je například výchova a vzdělávání, kvalita života a další.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11" y="2348880"/>
            <a:ext cx="432048" cy="4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6"/>
          <p:cNvCxnSpPr/>
          <p:nvPr/>
        </p:nvCxnSpPr>
        <p:spPr>
          <a:xfrm>
            <a:off x="320451" y="2204864"/>
            <a:ext cx="83933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6181725"/>
            <a:ext cx="19240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60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251520" y="321469"/>
            <a:ext cx="7858055" cy="321469"/>
          </a:xfrm>
          <a:prstGeom prst="rect">
            <a:avLst/>
          </a:prstGeom>
          <a:solidFill>
            <a:srgbClr val="A4CFEA"/>
          </a:solidFill>
        </p:spPr>
        <p:txBody>
          <a:bodyPr lIns="64281" tIns="64281" rIns="64281" bIns="64281" anchor="b" anchorCtr="0">
            <a:no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SOCIÁLNÍ PODNIKÁNÍ V EVROPĚ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899592" y="1268760"/>
            <a:ext cx="770485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Sociální ekonomika zažívá v Evropě boom:</a:t>
            </a:r>
            <a:br>
              <a:rPr lang="cs-CZ" sz="2800" dirty="0" smtClean="0"/>
            </a:br>
            <a:endParaRPr lang="cs-CZ" sz="2800" dirty="0" smtClean="0"/>
          </a:p>
          <a:p>
            <a:r>
              <a:rPr lang="cs-CZ" sz="2200" dirty="0" smtClean="0"/>
              <a:t>		10% evropského HDP je generováno </a:t>
            </a:r>
            <a:br>
              <a:rPr lang="cs-CZ" sz="2200" dirty="0" smtClean="0"/>
            </a:br>
            <a:r>
              <a:rPr lang="cs-CZ" sz="2200" dirty="0" smtClean="0"/>
              <a:t>		sociální ekonomikou</a:t>
            </a:r>
          </a:p>
          <a:p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		Sociální ekonomika zaměstnává přes 14,5 </a:t>
            </a:r>
            <a:r>
              <a:rPr lang="cs-CZ" sz="2200" dirty="0" err="1" smtClean="0"/>
              <a:t>mln</a:t>
            </a:r>
            <a:r>
              <a:rPr lang="cs-CZ" sz="2200" dirty="0" smtClean="0"/>
              <a:t>. </a:t>
            </a:r>
            <a:br>
              <a:rPr lang="cs-CZ" sz="2200" dirty="0" smtClean="0"/>
            </a:br>
            <a:r>
              <a:rPr lang="cs-CZ" sz="2200" dirty="0" smtClean="0"/>
              <a:t>		lidí v EU, tj. 6,5% aktivní populace EU</a:t>
            </a:r>
          </a:p>
          <a:p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		Jedna ze 4 nových podniků založených v EU 	</a:t>
            </a:r>
            <a:br>
              <a:rPr lang="cs-CZ" sz="2200" dirty="0" smtClean="0"/>
            </a:br>
            <a:r>
              <a:rPr lang="cs-CZ" sz="2200" dirty="0" smtClean="0"/>
              <a:t> 		je ze sociální ekonomiky</a:t>
            </a:r>
            <a:endParaRPr lang="cs-CZ" sz="2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51134" y="2154972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10</a:t>
            </a:r>
            <a:endParaRPr lang="cs-CZ" sz="45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283318" y="3129200"/>
            <a:ext cx="9277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6,5</a:t>
            </a:r>
            <a:endParaRPr lang="cs-CZ" sz="45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60" y="4189600"/>
            <a:ext cx="787768" cy="82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123728" y="5403868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sz="1000" dirty="0"/>
          </a:p>
          <a:p>
            <a:pPr algn="r"/>
            <a:endParaRPr lang="cs-CZ" sz="1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6181725"/>
            <a:ext cx="19240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5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body" sz="quarter" idx="1"/>
          </p:nvPr>
        </p:nvSpPr>
        <p:spPr>
          <a:xfrm>
            <a:off x="285749" y="321468"/>
            <a:ext cx="7858057" cy="321471"/>
          </a:xfrm>
          <a:prstGeom prst="rect">
            <a:avLst/>
          </a:prstGeom>
          <a:solidFill>
            <a:srgbClr val="A4CFEA"/>
          </a:solidFill>
        </p:spPr>
        <p:txBody>
          <a:bodyPr lIns="64281" tIns="64281" rIns="64281" bIns="64281">
            <a:normAutofit lnSpcReduction="10000"/>
          </a:bodyPr>
          <a:lstStyle>
            <a:lvl1pPr defTabSz="740663">
              <a:defRPr sz="1377"/>
            </a:lvl1pPr>
          </a:lstStyle>
          <a:p>
            <a:pPr algn="ctr"/>
            <a:r>
              <a:rPr lang="cs-CZ" sz="1700" b="1" dirty="0" smtClean="0">
                <a:solidFill>
                  <a:schemeClr val="tx1"/>
                </a:solidFill>
              </a:rPr>
              <a:t>TRŽNÍ PODÍL ČS</a:t>
            </a:r>
            <a:endParaRPr sz="1700" b="1" dirty="0">
              <a:solidFill>
                <a:schemeClr val="tx1"/>
              </a:solidFill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0" y="764704"/>
            <a:ext cx="9144000" cy="1"/>
          </a:xfrm>
          <a:prstGeom prst="line">
            <a:avLst/>
          </a:prstGeom>
          <a:ln w="12700">
            <a:solidFill>
              <a:srgbClr val="A6A6A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362318" y="1110184"/>
            <a:ext cx="8462844" cy="377528"/>
          </a:xfrm>
          <a:prstGeom prst="roundRect">
            <a:avLst>
              <a:gd name="adj" fmla="val 27465"/>
            </a:avLst>
          </a:prstGeom>
          <a:solidFill>
            <a:srgbClr val="CCECF4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 algn="ctr">
              <a:spcBef>
                <a:spcPts val="600"/>
              </a:spcBef>
              <a:defRPr sz="1600" b="1"/>
            </a:lvl1pPr>
          </a:lstStyle>
          <a:p>
            <a:r>
              <a:rPr lang="cs-CZ" dirty="0" smtClean="0"/>
              <a:t>Tržní podíl ČS mezi sociálně orientovanými organizacemi je </a:t>
            </a:r>
            <a:r>
              <a:rPr dirty="0" smtClean="0"/>
              <a:t>2</a:t>
            </a:r>
            <a:r>
              <a:rPr lang="cs-CZ" dirty="0" smtClean="0"/>
              <a:t>6</a:t>
            </a:r>
            <a:r>
              <a:rPr dirty="0" smtClean="0"/>
              <a:t>%...</a:t>
            </a:r>
            <a:endParaRPr dirty="0"/>
          </a:p>
        </p:txBody>
      </p:sp>
      <p:pic>
        <p:nvPicPr>
          <p:cNvPr id="187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1916833"/>
            <a:ext cx="8090439" cy="273630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/>
          <p:nvPr/>
        </p:nvSpPr>
        <p:spPr>
          <a:xfrm>
            <a:off x="362318" y="5220966"/>
            <a:ext cx="8462844" cy="368274"/>
          </a:xfrm>
          <a:prstGeom prst="roundRect">
            <a:avLst>
              <a:gd name="adj" fmla="val 23865"/>
            </a:avLst>
          </a:prstGeom>
          <a:solidFill>
            <a:srgbClr val="CCECF4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ts val="600"/>
              </a:spcBef>
            </a:pPr>
            <a:r>
              <a:rPr sz="1600" b="1" dirty="0" smtClean="0"/>
              <a:t>...</a:t>
            </a:r>
            <a:r>
              <a:rPr lang="cs-CZ" sz="1600" b="1" dirty="0" smtClean="0"/>
              <a:t> Ale v oblasti úvěrů je náš tržní podíl okolo </a:t>
            </a:r>
            <a:r>
              <a:rPr sz="1600" b="1" dirty="0" smtClean="0"/>
              <a:t>50</a:t>
            </a:r>
            <a:r>
              <a:rPr sz="1600" b="1" dirty="0"/>
              <a:t>%.</a:t>
            </a:r>
          </a:p>
        </p:txBody>
      </p:sp>
      <p:sp>
        <p:nvSpPr>
          <p:cNvPr id="190" name="Shape 190"/>
          <p:cNvSpPr/>
          <p:nvPr/>
        </p:nvSpPr>
        <p:spPr>
          <a:xfrm>
            <a:off x="362318" y="6066309"/>
            <a:ext cx="177227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00"/>
            </a:lvl1pPr>
          </a:lstStyle>
          <a:p>
            <a:r>
              <a:rPr lang="cs-CZ" dirty="0" smtClean="0"/>
              <a:t>Zdroj</a:t>
            </a:r>
            <a:r>
              <a:rPr dirty="0" smtClean="0"/>
              <a:t>: </a:t>
            </a:r>
            <a:r>
              <a:rPr lang="cs-CZ" dirty="0" smtClean="0"/>
              <a:t>průzkum </a:t>
            </a:r>
            <a:r>
              <a:rPr dirty="0" smtClean="0"/>
              <a:t>TNS </a:t>
            </a:r>
            <a:r>
              <a:rPr dirty="0" err="1" smtClean="0"/>
              <a:t>Aisa</a:t>
            </a:r>
            <a:r>
              <a:rPr dirty="0" smtClean="0"/>
              <a:t> (</a:t>
            </a:r>
            <a:r>
              <a:rPr lang="cs-CZ" dirty="0" smtClean="0"/>
              <a:t>03/</a:t>
            </a:r>
            <a:r>
              <a:rPr dirty="0" smtClean="0"/>
              <a:t> 201</a:t>
            </a:r>
            <a:r>
              <a:rPr lang="cs-CZ" dirty="0" smtClean="0"/>
              <a:t>7</a:t>
            </a:r>
            <a:r>
              <a:rPr dirty="0" smtClean="0"/>
              <a:t>) </a:t>
            </a:r>
            <a:endParaRPr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6181725"/>
            <a:ext cx="19240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74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Přímá spojnice 38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hape 93"/>
          <p:cNvSpPr txBox="1">
            <a:spLocks/>
          </p:cNvSpPr>
          <p:nvPr/>
        </p:nvSpPr>
        <p:spPr>
          <a:xfrm>
            <a:off x="270306" y="250898"/>
            <a:ext cx="7858055" cy="321469"/>
          </a:xfrm>
          <a:prstGeom prst="rect">
            <a:avLst/>
          </a:prstGeom>
          <a:solidFill>
            <a:srgbClr val="A4CFEA"/>
          </a:solidFill>
          <a:ln>
            <a:noFill/>
          </a:ln>
        </p:spPr>
        <p:txBody>
          <a:bodyPr lIns="64281" tIns="64281" rIns="64281" bIns="6428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8036" marR="0" lvl="0" indent="-288036" algn="l" defTabSz="768096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6344" marR="0" lvl="1" indent="-274320" algn="l" defTabSz="768096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0080" marR="0" lvl="2" indent="-256032" algn="l" defTabSz="768096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83310" marR="0" lvl="3" indent="-307238" algn="l" defTabSz="768096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75334" marR="0" lvl="4" indent="-307238" algn="l" defTabSz="768096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None/>
            </a:pPr>
            <a:r>
              <a:rPr lang="cs-CZ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PRODUKTY A SLUŽBY </a:t>
            </a:r>
            <a:endParaRPr lang="en-US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1052736"/>
            <a:ext cx="2286818" cy="3156016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2769752" y="1052736"/>
            <a:ext cx="569067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/>
              <a:t>Předfinancování</a:t>
            </a:r>
            <a:r>
              <a:rPr lang="cs-CZ" sz="1600" b="1" dirty="0"/>
              <a:t> </a:t>
            </a:r>
            <a:r>
              <a:rPr lang="cs-CZ" sz="1600" b="1" dirty="0" smtClean="0"/>
              <a:t>- </a:t>
            </a:r>
            <a:r>
              <a:rPr lang="cs-CZ" sz="1600" dirty="0" smtClean="0"/>
              <a:t>provozní </a:t>
            </a:r>
            <a:r>
              <a:rPr lang="cs-CZ" sz="1600" dirty="0"/>
              <a:t>úvěr určený na překlenutí </a:t>
            </a:r>
            <a:r>
              <a:rPr lang="cs-CZ" sz="1600" dirty="0" smtClean="0"/>
              <a:t>doby před čerpáním grantů </a:t>
            </a:r>
            <a:r>
              <a:rPr lang="cs-CZ" sz="1600" dirty="0"/>
              <a:t>a </a:t>
            </a:r>
            <a:r>
              <a:rPr lang="cs-CZ" sz="1600" dirty="0" smtClean="0"/>
              <a:t>dotací - například dotace z Úřadu práce. </a:t>
            </a:r>
            <a:br>
              <a:rPr lang="cs-CZ" sz="1600" dirty="0" smtClean="0"/>
            </a:br>
            <a:endParaRPr lang="cs-CZ" sz="1600" dirty="0"/>
          </a:p>
          <a:p>
            <a:r>
              <a:rPr lang="cs-CZ" sz="1600" b="1" dirty="0"/>
              <a:t>Úvěr pro </a:t>
            </a:r>
            <a:r>
              <a:rPr lang="cs-CZ" sz="1600" b="1" dirty="0" smtClean="0"/>
              <a:t>podnikání se sociálním přesahem - j</a:t>
            </a:r>
            <a:r>
              <a:rPr lang="cs-CZ" sz="1600" dirty="0" smtClean="0"/>
              <a:t>akýkoliv </a:t>
            </a:r>
            <a:r>
              <a:rPr lang="cs-CZ" sz="1600" dirty="0"/>
              <a:t>typ úvěru poskytovaný Českou spořitelnou, např. kontokorentní,  investiční, </a:t>
            </a:r>
            <a:r>
              <a:rPr lang="cs-CZ" sz="1600" dirty="0" smtClean="0"/>
              <a:t>provozní či projektové financování.</a:t>
            </a:r>
            <a:br>
              <a:rPr lang="cs-CZ" sz="1600" dirty="0" smtClean="0"/>
            </a:br>
            <a:endParaRPr lang="cs-CZ" sz="1600" dirty="0"/>
          </a:p>
          <a:p>
            <a:r>
              <a:rPr lang="cs-CZ" sz="1600" b="1" dirty="0"/>
              <a:t>Transparentní </a:t>
            </a:r>
            <a:r>
              <a:rPr lang="cs-CZ" sz="1600" b="1" dirty="0" smtClean="0"/>
              <a:t>účet - </a:t>
            </a:r>
            <a:r>
              <a:rPr lang="cs-CZ" sz="1600" dirty="0"/>
              <a:t>d</a:t>
            </a:r>
            <a:r>
              <a:rPr lang="cs-CZ" sz="1600" dirty="0" smtClean="0"/>
              <a:t>oplňková </a:t>
            </a:r>
            <a:r>
              <a:rPr lang="cs-CZ" sz="1600" dirty="0"/>
              <a:t>služba ke standardnímu účtu, </a:t>
            </a:r>
            <a:r>
              <a:rPr lang="cs-CZ" sz="1600" dirty="0" smtClean="0"/>
              <a:t>jedná se o zveřejňování </a:t>
            </a:r>
            <a:r>
              <a:rPr lang="cs-CZ" sz="1600" dirty="0"/>
              <a:t>veškerých účetních obratů na internetových stránkách České spořitelny. </a:t>
            </a:r>
            <a:endParaRPr lang="cs-CZ" sz="1600" dirty="0" smtClean="0"/>
          </a:p>
          <a:p>
            <a:endParaRPr lang="cs-CZ" sz="1600" dirty="0"/>
          </a:p>
          <a:p>
            <a:endParaRPr lang="cs-CZ" sz="1600" dirty="0"/>
          </a:p>
          <a:p>
            <a:r>
              <a:rPr lang="cs-CZ" sz="1600" b="1" dirty="0" smtClean="0"/>
              <a:t>Dotační poradenství - </a:t>
            </a:r>
            <a:r>
              <a:rPr lang="cs-CZ" sz="1600" dirty="0" smtClean="0"/>
              <a:t>ve spolupráci s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dceřinou 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společností </a:t>
            </a:r>
            <a:r>
              <a:rPr lang="cs-CZ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Erste</a:t>
            </a:r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Grantika</a:t>
            </a:r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Advisory</a:t>
            </a:r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umíme poskytnout komplexní poradenství a pomoc v oblasti dotačních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programů.</a:t>
            </a:r>
          </a:p>
          <a:p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Záruka EIF  pro neziskové organizace a sociální podniky – NOVINKA 2018</a:t>
            </a:r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sz="1600" dirty="0" smtClean="0"/>
          </a:p>
          <a:p>
            <a:endParaRPr lang="cs-CZ" sz="1600" dirty="0"/>
          </a:p>
        </p:txBody>
      </p:sp>
      <p:sp>
        <p:nvSpPr>
          <p:cNvPr id="7" name="Obdélník 6"/>
          <p:cNvSpPr/>
          <p:nvPr/>
        </p:nvSpPr>
        <p:spPr>
          <a:xfrm>
            <a:off x="2753380" y="5520877"/>
            <a:ext cx="5690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/>
          </a:p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421916" y="5166062"/>
            <a:ext cx="11521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6000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cs-CZ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6181725"/>
            <a:ext cx="19240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24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A4CFEA"/>
          </a:solidFill>
        </p:spPr>
        <p:txBody>
          <a:bodyPr>
            <a:normAutofit/>
          </a:bodyPr>
          <a:lstStyle/>
          <a:p>
            <a:r>
              <a:rPr lang="cs-CZ" sz="2400" b="1" dirty="0" smtClean="0"/>
              <a:t>Předfinancování dotací např. z IROP nebo Úřadu práce</a:t>
            </a:r>
            <a:br>
              <a:rPr lang="cs-CZ" sz="2400" b="1" dirty="0" smtClean="0"/>
            </a:br>
            <a:r>
              <a:rPr lang="cs-CZ" sz="2400" b="1" dirty="0" smtClean="0"/>
              <a:t>jak na to 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cs-CZ" sz="2600" dirty="0">
              <a:latin typeface="Arial CE"/>
            </a:endParaRPr>
          </a:p>
          <a:p>
            <a:pPr algn="just">
              <a:buFont typeface="Wingdings" pitchFamily="2" charset="2"/>
              <a:buChar char="ü"/>
            </a:pPr>
            <a:r>
              <a:rPr lang="cs-CZ" sz="2000" dirty="0" smtClean="0">
                <a:latin typeface="Arial CE"/>
              </a:rPr>
              <a:t>Na základě podané žádosti o dotaci můžete zažádat ČS o poskytnutí úvěru na předfinancování dotace</a:t>
            </a:r>
            <a:endParaRPr lang="cs-CZ" sz="2000" dirty="0">
              <a:latin typeface="Arial CE"/>
            </a:endParaRPr>
          </a:p>
          <a:p>
            <a:pPr algn="just">
              <a:buFont typeface="Wingdings" pitchFamily="2" charset="2"/>
              <a:buChar char="ü"/>
            </a:pPr>
            <a:r>
              <a:rPr lang="cs-CZ" sz="2000" dirty="0" smtClean="0">
                <a:latin typeface="Arial CE"/>
              </a:rPr>
              <a:t>Podmínky – předložení finančních informací a dokumentů o organizaci, založení běžného účtu u ČS, finanční zajištění vlastního podílu.</a:t>
            </a:r>
            <a:endParaRPr lang="cs-CZ" sz="2000" dirty="0">
              <a:latin typeface="Arial CE"/>
            </a:endParaRPr>
          </a:p>
          <a:p>
            <a:pPr algn="just">
              <a:buFont typeface="Wingdings" pitchFamily="2" charset="2"/>
              <a:buChar char="ü"/>
            </a:pPr>
            <a:r>
              <a:rPr lang="cs-CZ" sz="2000" dirty="0" smtClean="0">
                <a:latin typeface="Arial CE"/>
              </a:rPr>
              <a:t>ČS vyhodnotí úvěr z hlediska rizikovosti návratnosti.</a:t>
            </a:r>
            <a:endParaRPr lang="cs-CZ" sz="2000" dirty="0">
              <a:latin typeface="Arial CE"/>
            </a:endParaRPr>
          </a:p>
          <a:p>
            <a:pPr algn="just">
              <a:buFont typeface="Wingdings" pitchFamily="2" charset="2"/>
              <a:buChar char="ü"/>
            </a:pPr>
            <a:r>
              <a:rPr lang="cs-CZ" sz="2000" dirty="0" smtClean="0">
                <a:latin typeface="Arial CE"/>
              </a:rPr>
              <a:t>Před načerpáním částky je třeba předložit již podepsanou smlouvu o dotaci. </a:t>
            </a:r>
            <a:endParaRPr lang="cs-CZ" sz="2000" dirty="0">
              <a:latin typeface="Arial CE"/>
            </a:endParaRPr>
          </a:p>
          <a:p>
            <a:pPr algn="just">
              <a:buFont typeface="Wingdings" pitchFamily="2" charset="2"/>
              <a:buChar char="ü"/>
            </a:pPr>
            <a:r>
              <a:rPr lang="cs-CZ" sz="2000" dirty="0" smtClean="0">
                <a:latin typeface="Arial CE"/>
              </a:rPr>
              <a:t>Obdržená dotace bude použita na splátku úvěru. V případě úvěru i na vlastní podíl budou pravidelné splátky až do splacení celého úvěru.</a:t>
            </a:r>
            <a:endParaRPr lang="cs-CZ" sz="2000" dirty="0">
              <a:latin typeface="Arial CE"/>
            </a:endParaRPr>
          </a:p>
          <a:p>
            <a:pPr algn="just">
              <a:buFont typeface="Wingdings" pitchFamily="2" charset="2"/>
              <a:buChar char="ü"/>
            </a:pPr>
            <a:r>
              <a:rPr lang="cs-CZ" sz="2000" dirty="0" smtClean="0">
                <a:latin typeface="Arial CE"/>
              </a:rPr>
              <a:t>Zajištění úvěru – dle typu úvěru </a:t>
            </a:r>
            <a:r>
              <a:rPr lang="cs-CZ" sz="2000" dirty="0" err="1" smtClean="0">
                <a:latin typeface="Arial CE"/>
              </a:rPr>
              <a:t>např.blankosměnka</a:t>
            </a:r>
            <a:r>
              <a:rPr lang="cs-CZ" sz="2000" dirty="0" smtClean="0">
                <a:latin typeface="Arial CE"/>
              </a:rPr>
              <a:t>, nemovitost </a:t>
            </a:r>
            <a:endParaRPr lang="cs-CZ" sz="2000" dirty="0">
              <a:latin typeface="Arial CE"/>
            </a:endParaRP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6181725"/>
            <a:ext cx="19240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7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A4CFEA"/>
          </a:solidFill>
        </p:spPr>
        <p:txBody>
          <a:bodyPr>
            <a:normAutofit/>
          </a:bodyPr>
          <a:lstStyle/>
          <a:p>
            <a:r>
              <a:rPr lang="cs-CZ" sz="2400" dirty="0" smtClean="0"/>
              <a:t>EVROPSKÝ INVESTIČNÍ FOND </a:t>
            </a:r>
            <a:br>
              <a:rPr lang="cs-CZ" sz="2400" dirty="0" smtClean="0"/>
            </a:br>
            <a:r>
              <a:rPr lang="cs-CZ" sz="2400" dirty="0" smtClean="0"/>
              <a:t> ZÁRUKA PRO SOCIÁLNÍ PODNIKATELE 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Záruka do výše 80 % úvěru</a:t>
            </a:r>
          </a:p>
          <a:p>
            <a:r>
              <a:rPr lang="cs-CZ" sz="2400" dirty="0" smtClean="0"/>
              <a:t>Bez poplatku</a:t>
            </a:r>
          </a:p>
          <a:p>
            <a:r>
              <a:rPr lang="cs-CZ" sz="2400" dirty="0"/>
              <a:t>Ú</a:t>
            </a:r>
            <a:r>
              <a:rPr lang="cs-CZ" sz="2400" dirty="0" smtClean="0"/>
              <a:t>věry </a:t>
            </a:r>
            <a:r>
              <a:rPr lang="cs-CZ" sz="2400" dirty="0"/>
              <a:t>se splatností do </a:t>
            </a:r>
            <a:r>
              <a:rPr lang="cs-CZ" sz="2400" dirty="0" smtClean="0"/>
              <a:t>10 let</a:t>
            </a:r>
          </a:p>
          <a:p>
            <a:r>
              <a:rPr lang="cs-CZ" sz="2400" dirty="0" smtClean="0"/>
              <a:t>Úvěry do výše max. EUR 500.000 (CZK 13,5 mil.)</a:t>
            </a:r>
          </a:p>
          <a:p>
            <a:r>
              <a:rPr lang="cs-CZ" sz="2400" dirty="0" smtClean="0"/>
              <a:t>Od roku 2018</a:t>
            </a:r>
          </a:p>
          <a:p>
            <a:endParaRPr lang="cs-CZ" sz="2400" dirty="0"/>
          </a:p>
          <a:p>
            <a:endParaRPr lang="cs-CZ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6181725"/>
            <a:ext cx="19240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3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285750" y="321469"/>
            <a:ext cx="7858055" cy="321469"/>
          </a:xfrm>
          <a:prstGeom prst="rect">
            <a:avLst/>
          </a:prstGeom>
          <a:solidFill>
            <a:srgbClr val="A4CFEA"/>
          </a:solidFill>
        </p:spPr>
        <p:txBody>
          <a:bodyPr lIns="64281" tIns="64281" rIns="64281" bIns="64281" anchor="b" anchorCtr="0">
            <a:noAutofit/>
          </a:bodyPr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MĚŘENÍ SOCIÁLNÍHO DOPADU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331623" y="1124744"/>
            <a:ext cx="8496944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800" b="1" dirty="0" smtClean="0"/>
              <a:t>PROČ MĚŘIT SOCIÁLNÍ DOPAD?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 smtClean="0"/>
              <a:t>Zatímco klasický podnikatel má za cíl dosažení určitého zisku, sociálně zaměřené organizace mají za cíl dosažení určitého společenského dopadu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 smtClean="0"/>
              <a:t>Platí, že co neměříme, to neřídíme, nebo ne tak dobře, jako bychom mohli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 smtClean="0"/>
              <a:t>Na těchto předpokladech je postaveno měření dopadů (Impact Measurement)</a:t>
            </a:r>
            <a:endParaRPr lang="cs-CZ" sz="1800" dirty="0"/>
          </a:p>
        </p:txBody>
      </p:sp>
      <p:sp>
        <p:nvSpPr>
          <p:cNvPr id="7" name="Obdélník 6"/>
          <p:cNvSpPr/>
          <p:nvPr/>
        </p:nvSpPr>
        <p:spPr>
          <a:xfrm>
            <a:off x="331623" y="2780928"/>
            <a:ext cx="8496944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800" b="1" dirty="0" smtClean="0"/>
              <a:t>PRO KOHO TO MĚŘIT?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 smtClean="0"/>
              <a:t>Pro sebe – primárně pro organizaci</a:t>
            </a:r>
            <a:r>
              <a:rPr lang="cs-CZ" sz="1800" u="sng" dirty="0" smtClean="0"/>
              <a:t>.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Abyste věděli, jak na tom jste, kam nasměrovat investice, energii apod.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 smtClean="0"/>
              <a:t>Pro zakladatele, dárce, veřejnost</a:t>
            </a:r>
            <a:r>
              <a:rPr lang="cs-CZ" sz="1800" u="sng" dirty="0" smtClean="0"/>
              <a:t>.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Aby věděli, jak na tom jste a k čemu jejich peníze pomáhají, co si za ně „kupují“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 smtClean="0"/>
              <a:t>Pro </a:t>
            </a:r>
            <a:r>
              <a:rPr lang="cs-CZ" sz="1800" dirty="0"/>
              <a:t>vaše </a:t>
            </a:r>
            <a:r>
              <a:rPr lang="cs-CZ" sz="1800" dirty="0" smtClean="0"/>
              <a:t>klienty</a:t>
            </a:r>
            <a:r>
              <a:rPr lang="cs-CZ" sz="1800" u="sng" dirty="0" smtClean="0"/>
              <a:t>. </a:t>
            </a:r>
            <a:br>
              <a:rPr lang="cs-CZ" sz="1800" u="sng" dirty="0" smtClean="0"/>
            </a:br>
            <a:r>
              <a:rPr lang="cs-CZ" sz="1800" dirty="0" smtClean="0"/>
              <a:t>Ukazuje na vaši transparentnost a mnohdy umí i ukázat, jaké služby </a:t>
            </a:r>
            <a:r>
              <a:rPr lang="cs-CZ" dirty="0"/>
              <a:t>poskytujete a kolika lidí se vaše práce </a:t>
            </a:r>
            <a:r>
              <a:rPr lang="cs-CZ" dirty="0" smtClean="0"/>
              <a:t>dotýká.</a:t>
            </a:r>
            <a:endParaRPr lang="cs-CZ" sz="1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 smtClean="0"/>
              <a:t>Pro organizace, jako jste vy (sektor). </a:t>
            </a:r>
            <a:br>
              <a:rPr lang="cs-CZ" sz="1800" dirty="0" smtClean="0"/>
            </a:br>
            <a:r>
              <a:rPr lang="cs-CZ" sz="1800" dirty="0" smtClean="0"/>
              <a:t>Pro srovnání, inspiraci.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6181725"/>
            <a:ext cx="19240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92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371</Words>
  <Application>Microsoft Office PowerPoint</Application>
  <PresentationFormat>Předvádění na obrazovce (4:3)</PresentationFormat>
  <Paragraphs>80</Paragraphs>
  <Slides>12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Arial CE</vt:lpstr>
      <vt:lpstr>Arial Narrow</vt:lpstr>
      <vt:lpstr>Calibri</vt:lpstr>
      <vt:lpstr>Courier New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Předfinancování dotací např. z IROP nebo Úřadu práce jak na to </vt:lpstr>
      <vt:lpstr>EVROPSKÝ INVESTIČNÍ FOND   ZÁRUKA PRO SOCIÁLNÍ PODNIKATELE </vt:lpstr>
      <vt:lpstr>Prezentace aplikace PowerPoint</vt:lpstr>
      <vt:lpstr>Prezentace aplikace PowerPoint</vt:lpstr>
      <vt:lpstr>Kontakty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Bedřich Radek</dc:creator>
  <cp:lastModifiedBy>Lenka Štraubová</cp:lastModifiedBy>
  <cp:revision>146</cp:revision>
  <cp:lastPrinted>2017-09-26T12:35:57Z</cp:lastPrinted>
  <dcterms:created xsi:type="dcterms:W3CDTF">2016-09-13T15:07:49Z</dcterms:created>
  <dcterms:modified xsi:type="dcterms:W3CDTF">2017-10-03T07:42:06Z</dcterms:modified>
</cp:coreProperties>
</file>