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4"/>
  </p:notesMasterIdLst>
  <p:handoutMasterIdLst>
    <p:handoutMasterId r:id="rId25"/>
  </p:handoutMasterIdLst>
  <p:sldIdLst>
    <p:sldId id="256" r:id="rId2"/>
    <p:sldId id="257" r:id="rId3"/>
    <p:sldId id="271" r:id="rId4"/>
    <p:sldId id="258" r:id="rId5"/>
    <p:sldId id="272" r:id="rId6"/>
    <p:sldId id="273" r:id="rId7"/>
    <p:sldId id="274" r:id="rId8"/>
    <p:sldId id="275" r:id="rId9"/>
    <p:sldId id="279" r:id="rId10"/>
    <p:sldId id="277" r:id="rId11"/>
    <p:sldId id="278" r:id="rId12"/>
    <p:sldId id="280" r:id="rId13"/>
    <p:sldId id="281" r:id="rId14"/>
    <p:sldId id="282" r:id="rId15"/>
    <p:sldId id="283" r:id="rId16"/>
    <p:sldId id="284" r:id="rId17"/>
    <p:sldId id="286" r:id="rId18"/>
    <p:sldId id="287" r:id="rId19"/>
    <p:sldId id="285" r:id="rId20"/>
    <p:sldId id="288" r:id="rId21"/>
    <p:sldId id="269" r:id="rId22"/>
    <p:sldId id="26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6600"/>
    <a:srgbClr val="FFCC99"/>
    <a:srgbClr val="EAEAEA"/>
    <a:srgbClr val="DDDDDD"/>
    <a:srgbClr val="333333"/>
    <a:srgbClr val="CC0000"/>
  </p:clrMru>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Világos stílus 3 – 1. jelölőszín">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Világos stílus 3 – 5. jelölőszín">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Világos stílus 1 – 1. jelölőszín">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Közepesen sötét stílus 4 – 1. jelölőszín">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39" autoAdjust="0"/>
  </p:normalViewPr>
  <p:slideViewPr>
    <p:cSldViewPr snapToGrid="0" snapToObjects="1">
      <p:cViewPr>
        <p:scale>
          <a:sx n="90" d="100"/>
          <a:sy n="90" d="100"/>
        </p:scale>
        <p:origin x="-594" y="-78"/>
      </p:cViewPr>
      <p:guideLst>
        <p:guide orient="horz" pos="845"/>
        <p:guide pos="476"/>
        <p:guide pos="5396"/>
      </p:guideLst>
    </p:cSldViewPr>
  </p:slideViewPr>
  <p:notesTextViewPr>
    <p:cViewPr>
      <p:scale>
        <a:sx n="100" d="100"/>
        <a:sy n="100" d="100"/>
      </p:scale>
      <p:origin x="0" y="18"/>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133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133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1FCE45D-A1C9-4D6B-A95B-3B2B1E89A7F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GB"/>
          </a:p>
        </p:txBody>
      </p:sp>
      <p:sp>
        <p:nvSpPr>
          <p:cNvPr id="143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GB"/>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GB"/>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2E0B8DBC-695D-4286-AAE4-D3D6215B8D3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232004B1-A9BE-4C62-AFD7-A80D7C264D88}" type="slidenum">
              <a:rPr lang="en-GB" altLang="hu-HU" smtClean="0">
                <a:cs typeface="Arial" charset="0"/>
              </a:rPr>
              <a:pPr/>
              <a:t>1</a:t>
            </a:fld>
            <a:endParaRPr lang="en-GB" altLang="hu-HU" smtClean="0">
              <a:cs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GB" alt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miter lim="800000"/>
            <a:headEnd/>
            <a:tailEnd/>
          </a:ln>
        </p:spPr>
        <p:txBody>
          <a:bodyPr/>
          <a:lstStyle/>
          <a:p>
            <a:fld id="{4F9506BD-EC18-4060-A4E6-20AA04BE66A6}" type="slidenum">
              <a:rPr lang="en-GB" altLang="hu-HU" smtClean="0">
                <a:cs typeface="Arial" charset="0"/>
              </a:rPr>
              <a:pPr/>
              <a:t>10</a:t>
            </a:fld>
            <a:endParaRPr lang="en-GB" altLang="hu-HU" smtClean="0">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GB" altLang="hu-HU" dirty="0" smtClean="0"/>
              <a:t>Rakousko </a:t>
            </a:r>
          </a:p>
          <a:p>
            <a:pPr eaLnBrk="1" hangingPunct="1"/>
            <a:r>
              <a:rPr lang="en-GB" altLang="hu-HU" dirty="0" smtClean="0"/>
              <a:t>nízká úroveň plodnosti </a:t>
            </a:r>
          </a:p>
          <a:p>
            <a:pPr eaLnBrk="1" hangingPunct="1"/>
            <a:r>
              <a:rPr lang="en-GB" altLang="hu-HU" dirty="0" smtClean="0"/>
              <a:t>průměrné hodnoty naděje dožití </a:t>
            </a:r>
          </a:p>
          <a:p>
            <a:pPr eaLnBrk="1" hangingPunct="1"/>
            <a:r>
              <a:rPr lang="en-GB" altLang="hu-HU" dirty="0" smtClean="0"/>
              <a:t>mírné stárnutí </a:t>
            </a:r>
          </a:p>
          <a:p>
            <a:pPr eaLnBrk="1" hangingPunct="1"/>
            <a:r>
              <a:rPr lang="en-GB" altLang="hu-HU" dirty="0" smtClean="0"/>
              <a:t>Česko </a:t>
            </a:r>
          </a:p>
          <a:p>
            <a:pPr eaLnBrk="1" hangingPunct="1"/>
            <a:r>
              <a:rPr lang="en-GB" altLang="hu-HU" dirty="0" smtClean="0"/>
              <a:t>relativně mladší populace, ale tempo stárnutí bude rychlejší </a:t>
            </a:r>
          </a:p>
          <a:p>
            <a:pPr eaLnBrk="1" hangingPunct="1"/>
            <a:r>
              <a:rPr lang="en-GB" altLang="hu-HU" dirty="0" smtClean="0"/>
              <a:t>průměrné úrovně plodnosti a naděje dožití </a:t>
            </a:r>
          </a:p>
          <a:p>
            <a:pPr eaLnBrk="1" hangingPunct="1"/>
            <a:r>
              <a:rPr lang="en-GB" altLang="hu-HU" dirty="0" smtClean="0"/>
              <a:t>mírný úbytek se očekává v blízké budoucnosti </a:t>
            </a:r>
          </a:p>
          <a:p>
            <a:pPr eaLnBrk="1" hangingPunct="1"/>
            <a:r>
              <a:rPr lang="en-GB" altLang="hu-HU" dirty="0" smtClean="0"/>
              <a:t>úbytek obyvatelstva v okrajových </a:t>
            </a:r>
          </a:p>
          <a:p>
            <a:pPr eaLnBrk="1" hangingPunct="1"/>
            <a:r>
              <a:rPr lang="en-GB" altLang="hu-HU" dirty="0" smtClean="0"/>
              <a:t>decentralizace z měst do vnitrozemí </a:t>
            </a:r>
          </a:p>
          <a:p>
            <a:pPr eaLnBrk="1" hangingPunct="1"/>
            <a:r>
              <a:rPr lang="en-GB" altLang="hu-HU" dirty="0" smtClean="0"/>
              <a:t>Německo </a:t>
            </a:r>
          </a:p>
          <a:p>
            <a:pPr eaLnBrk="1" hangingPunct="1"/>
            <a:r>
              <a:rPr lang="en-GB" altLang="hu-HU" dirty="0" smtClean="0"/>
              <a:t>Již ve věku populace s nízkou dynamikou zrání </a:t>
            </a:r>
          </a:p>
          <a:p>
            <a:pPr eaLnBrk="1" hangingPunct="1"/>
            <a:r>
              <a:rPr lang="en-GB" altLang="hu-HU" dirty="0" smtClean="0"/>
              <a:t>vysoká průměrná délka života, ale nízké úrovně plodnosti </a:t>
            </a:r>
          </a:p>
          <a:p>
            <a:pPr eaLnBrk="1" hangingPunct="1"/>
            <a:r>
              <a:rPr lang="en-GB" altLang="hu-HU" dirty="0" smtClean="0"/>
              <a:t>s vysokým odlivem obyvatel a jejich rychlý úbytek obyvatelstva ve východním Německu </a:t>
            </a:r>
          </a:p>
          <a:p>
            <a:pPr eaLnBrk="1" hangingPunct="1"/>
            <a:r>
              <a:rPr lang="en-GB" altLang="hu-HU" dirty="0" smtClean="0"/>
              <a:t>možný nedostatek pracovní síly </a:t>
            </a:r>
          </a:p>
          <a:p>
            <a:pPr eaLnBrk="1" hangingPunct="1"/>
            <a:r>
              <a:rPr lang="en-GB" altLang="hu-HU" dirty="0" smtClean="0"/>
              <a:t>Maďarsko </a:t>
            </a:r>
          </a:p>
          <a:p>
            <a:pPr eaLnBrk="1" hangingPunct="1"/>
            <a:r>
              <a:rPr lang="en-GB" altLang="hu-HU" dirty="0" smtClean="0"/>
              <a:t>dlouhodobý úbytek populace na národní úrovni v důsledku nízké úrovně porodnosti </a:t>
            </a:r>
          </a:p>
          <a:p>
            <a:pPr eaLnBrk="1" hangingPunct="1"/>
            <a:r>
              <a:rPr lang="en-GB" altLang="hu-HU" dirty="0" smtClean="0"/>
              <a:t>nízké úrovně zahraniční migrace, středně mimo migrace </a:t>
            </a:r>
          </a:p>
          <a:p>
            <a:pPr eaLnBrk="1" hangingPunct="1"/>
            <a:r>
              <a:rPr lang="en-GB" altLang="hu-HU" dirty="0" smtClean="0"/>
              <a:t>dekoncentrace z měst do jejich zázemí </a:t>
            </a:r>
          </a:p>
          <a:p>
            <a:pPr eaLnBrk="1" hangingPunct="1"/>
            <a:r>
              <a:rPr lang="en-GB" altLang="hu-HU" dirty="0" smtClean="0"/>
              <a:t>délka života výrazně nižší než průměr EU-27 </a:t>
            </a:r>
          </a:p>
          <a:p>
            <a:pPr eaLnBrk="1" hangingPunct="1"/>
            <a:r>
              <a:rPr lang="en-GB" altLang="hu-HU" dirty="0" smtClean="0"/>
              <a:t>vysoký muž úmrtnost</a:t>
            </a:r>
            <a:endParaRPr lang="en-GB" altLang="hu-H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674623EE-8160-48C0-A906-8B8A9E072655}" type="slidenum">
              <a:rPr lang="en-GB" altLang="hu-HU" smtClean="0">
                <a:cs typeface="Arial" charset="0"/>
              </a:rPr>
              <a:pPr/>
              <a:t>11</a:t>
            </a:fld>
            <a:endParaRPr lang="en-GB" altLang="hu-HU" smtClean="0">
              <a:cs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GB" altLang="hu-HU" dirty="0" smtClean="0"/>
              <a:t>Itálie </a:t>
            </a:r>
          </a:p>
          <a:p>
            <a:pPr eaLnBrk="1" hangingPunct="1"/>
            <a:r>
              <a:rPr lang="en-GB" altLang="hu-HU" dirty="0" smtClean="0"/>
              <a:t>Již ve věku populace s nízkou dynamikou zrání </a:t>
            </a:r>
          </a:p>
          <a:p>
            <a:pPr eaLnBrk="1" hangingPunct="1"/>
            <a:r>
              <a:rPr lang="en-GB" altLang="hu-HU" dirty="0" smtClean="0"/>
              <a:t>vysoká průměrná délka života, ale nízké úrovně plodnosti </a:t>
            </a:r>
          </a:p>
          <a:p>
            <a:pPr eaLnBrk="1" hangingPunct="1"/>
            <a:r>
              <a:rPr lang="en-GB" altLang="hu-HU" dirty="0" smtClean="0"/>
              <a:t>míra závislosti vysoké stáří </a:t>
            </a:r>
          </a:p>
          <a:p>
            <a:pPr eaLnBrk="1" hangingPunct="1"/>
            <a:r>
              <a:rPr lang="en-GB" altLang="hu-HU" dirty="0" smtClean="0"/>
              <a:t>stabilní populace v důsledku významného imigrace ze zahraničí </a:t>
            </a:r>
          </a:p>
          <a:p>
            <a:pPr eaLnBrk="1" hangingPunct="1"/>
            <a:r>
              <a:rPr lang="en-GB" altLang="hu-HU" dirty="0" smtClean="0"/>
              <a:t>Polsko </a:t>
            </a:r>
          </a:p>
          <a:p>
            <a:pPr eaLnBrk="1" hangingPunct="1"/>
            <a:r>
              <a:rPr lang="en-GB" altLang="hu-HU" dirty="0" smtClean="0"/>
              <a:t>vysoké hladiny odchodem na národní úrovni </a:t>
            </a:r>
          </a:p>
          <a:p>
            <a:pPr eaLnBrk="1" hangingPunct="1"/>
            <a:r>
              <a:rPr lang="en-GB" altLang="hu-HU" dirty="0" smtClean="0"/>
              <a:t>relativně mladší populace, ale tempo stárnutí bude rychlejší </a:t>
            </a:r>
          </a:p>
          <a:p>
            <a:pPr eaLnBrk="1" hangingPunct="1"/>
            <a:r>
              <a:rPr lang="en-GB" altLang="hu-HU" dirty="0" smtClean="0"/>
              <a:t>populace dekoncentrace z jádrových měst do příměstských zázemí </a:t>
            </a:r>
          </a:p>
          <a:p>
            <a:pPr eaLnBrk="1" hangingPunct="1"/>
            <a:r>
              <a:rPr lang="en-GB" altLang="hu-HU" dirty="0" smtClean="0"/>
              <a:t>vylidňování periferních venkovských oblastí </a:t>
            </a:r>
          </a:p>
          <a:p>
            <a:pPr eaLnBrk="1" hangingPunct="1"/>
            <a:r>
              <a:rPr lang="en-GB" altLang="hu-HU" dirty="0" smtClean="0"/>
              <a:t>délka života a úroveň plodnosti pod průměrem EU-27 </a:t>
            </a:r>
          </a:p>
          <a:p>
            <a:pPr eaLnBrk="1" hangingPunct="1"/>
            <a:r>
              <a:rPr lang="en-GB" altLang="hu-HU" dirty="0" smtClean="0"/>
              <a:t>Slovensko </a:t>
            </a:r>
          </a:p>
          <a:p>
            <a:pPr eaLnBrk="1" hangingPunct="1"/>
            <a:r>
              <a:rPr lang="en-GB" altLang="hu-HU" dirty="0" smtClean="0"/>
              <a:t>relativně mladé obyvatelstvo, ale velmi nízké úrovně plodnosti </a:t>
            </a:r>
          </a:p>
          <a:p>
            <a:pPr eaLnBrk="1" hangingPunct="1"/>
            <a:r>
              <a:rPr lang="en-GB" altLang="hu-HU" dirty="0" smtClean="0"/>
              <a:t>rychlé stárnutí obyvatelstva se předpokládá, a to zejména ve venkovských oblastech </a:t>
            </a:r>
          </a:p>
          <a:p>
            <a:pPr eaLnBrk="1" hangingPunct="1"/>
            <a:r>
              <a:rPr lang="en-GB" altLang="hu-HU" dirty="0" smtClean="0"/>
              <a:t>očekávaná délka života nižší než 27 úrovni EU </a:t>
            </a:r>
          </a:p>
          <a:p>
            <a:pPr eaLnBrk="1" hangingPunct="1"/>
            <a:r>
              <a:rPr lang="en-GB" altLang="hu-HU" dirty="0" smtClean="0"/>
              <a:t>se očekává, že úbytek obyvatelstva na národní úrovni </a:t>
            </a:r>
          </a:p>
          <a:p>
            <a:pPr eaLnBrk="1" hangingPunct="1"/>
            <a:r>
              <a:rPr lang="en-GB" altLang="hu-HU" dirty="0" smtClean="0"/>
              <a:t>Slovinsko </a:t>
            </a:r>
          </a:p>
          <a:p>
            <a:pPr eaLnBrk="1" hangingPunct="1"/>
            <a:r>
              <a:rPr lang="en-GB" altLang="hu-HU" dirty="0" smtClean="0"/>
              <a:t>ve věku populace s pomalejším tempem stárnutí </a:t>
            </a:r>
          </a:p>
          <a:p>
            <a:pPr eaLnBrk="1" hangingPunct="1"/>
            <a:r>
              <a:rPr lang="en-GB" altLang="hu-HU" dirty="0" smtClean="0"/>
              <a:t>koncentrace obyvatel v metropolitní oblasti v Lublani </a:t>
            </a:r>
          </a:p>
          <a:p>
            <a:pPr eaLnBrk="1" hangingPunct="1"/>
            <a:r>
              <a:rPr lang="en-GB" altLang="hu-HU" dirty="0" smtClean="0"/>
              <a:t>Průměrná délka života a úroveň plodnosti v EU-27 </a:t>
            </a:r>
          </a:p>
          <a:p>
            <a:pPr eaLnBrk="1" hangingPunct="1"/>
            <a:r>
              <a:rPr lang="en-GB" altLang="hu-HU" dirty="0" smtClean="0"/>
              <a:t>vylidňování venkovských periferií</a:t>
            </a:r>
            <a:endParaRPr lang="en-GB" altLang="hu-HU"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miter lim="800000"/>
            <a:headEnd/>
            <a:tailEnd/>
          </a:ln>
        </p:spPr>
        <p:txBody>
          <a:bodyPr/>
          <a:lstStyle/>
          <a:p>
            <a:fld id="{5DDCA5CB-DC30-490B-AB04-F0159A34CFD6}" type="slidenum">
              <a:rPr lang="en-GB" altLang="hu-HU" smtClean="0">
                <a:cs typeface="Arial" charset="0"/>
              </a:rPr>
              <a:pPr/>
              <a:t>12</a:t>
            </a:fld>
            <a:endParaRPr lang="en-GB" altLang="hu-HU" smtClean="0">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GB" altLang="hu-HU" dirty="0" smtClean="0"/>
              <a:t>Pojem "zmenšujícím se region" je poslední, která je, a to i v případě, že fenomén sahá mnoho let. Co je v podstatě nové, je, že vylidňování postihuje celých regionů, včetně městských oblastí ("snižujícím se města").Přesná definice tohoto pojmu je stále předmětem diskusí. I když tento jev úbytku obyvatel je často spojena se stárnutím a některé nepříznivé ekonomické a sociální změny, je vhodné přihlížet nejjednodušší definice, která je snížení počtu obyvatel určitého regionu v průběhu delšího časového období. V rámci projektu ADAPT2DC úbytek obyvatelstva je definována jako relativní pokles celkového počtu obyvatel v regionu NUTS3 v období deseti let. </a:t>
            </a:r>
          </a:p>
          <a:p>
            <a:pPr eaLnBrk="1" hangingPunct="1"/>
            <a:endParaRPr lang="en-GB" altLang="hu-HU" dirty="0" smtClean="0"/>
          </a:p>
          <a:p>
            <a:pPr eaLnBrk="1" hangingPunct="1"/>
            <a:r>
              <a:rPr lang="en-GB" altLang="hu-HU" dirty="0" smtClean="0"/>
              <a:t>V souladu s definicí používanou v rámci projektu ADAPT2DC, tato se zabývá podkapitola s demografickými aspekty smršťování (demografické ukazatele týkající se úbytek obyvatelstva: Změna počtu obyvatel, úhrnné plodnosti, a komponenty pro populační změny týkající se snižujícím se regionů a měst</a:t>
            </a:r>
            <a:endParaRPr lang="en-GB" altLang="hu-H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CEFC1DCE-F4B7-4EB7-AD26-40F4FAFC6D36}" type="slidenum">
              <a:rPr lang="en-GB" altLang="hu-HU" smtClean="0">
                <a:cs typeface="Arial" charset="0"/>
              </a:rPr>
              <a:pPr/>
              <a:t>13</a:t>
            </a:fld>
            <a:endParaRPr lang="en-GB" altLang="hu-HU" smtClean="0">
              <a:cs typeface="Arial"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hu-HU" altLang="hu-HU" dirty="0" smtClean="0"/>
          </a:p>
          <a:p>
            <a:pPr eaLnBrk="1" hangingPunct="1"/>
            <a:r>
              <a:rPr lang="en-GB" altLang="hu-HU" dirty="0" smtClean="0"/>
              <a:t>Porovnáme-li tuto změnu obyvatelstva mezi roky 1991 a 2011 se změnou počtu obyvatel mezi lety 2001 a 2011 můžeme vidět, že makroregionální model populačního růstu a smršťování je relativně stabilní. </a:t>
            </a:r>
            <a:r>
              <a:rPr lang="cs-CZ" altLang="hu-HU" dirty="0" smtClean="0"/>
              <a:t>R</a:t>
            </a:r>
            <a:r>
              <a:rPr lang="en-GB" altLang="hu-HU" dirty="0" smtClean="0"/>
              <a:t>egionální úrov</a:t>
            </a:r>
            <a:r>
              <a:rPr lang="cs-CZ" altLang="hu-HU" dirty="0" err="1" smtClean="0"/>
              <a:t>eň</a:t>
            </a:r>
            <a:r>
              <a:rPr lang="en-GB" altLang="hu-HU" dirty="0" smtClean="0"/>
              <a:t> poklesu počtu obyvatel pokročila hlavně ve východní</a:t>
            </a:r>
            <a:r>
              <a:rPr lang="cs-CZ" altLang="hu-HU" dirty="0" smtClean="0"/>
              <a:t>m</a:t>
            </a:r>
            <a:r>
              <a:rPr lang="en-GB" altLang="hu-HU" dirty="0" smtClean="0"/>
              <a:t> </a:t>
            </a:r>
            <a:r>
              <a:rPr lang="cs-CZ" altLang="hu-HU" dirty="0" smtClean="0"/>
              <a:t>N</a:t>
            </a:r>
            <a:r>
              <a:rPr lang="en-GB" altLang="hu-HU" dirty="0" smtClean="0"/>
              <a:t>ěmeck</a:t>
            </a:r>
            <a:r>
              <a:rPr lang="cs-CZ" altLang="hu-HU" dirty="0" smtClean="0"/>
              <a:t>u</a:t>
            </a:r>
            <a:r>
              <a:rPr lang="en-GB" altLang="hu-HU" dirty="0" smtClean="0"/>
              <a:t>, </a:t>
            </a:r>
            <a:r>
              <a:rPr lang="cs-CZ" altLang="hu-HU" dirty="0" smtClean="0"/>
              <a:t>P</a:t>
            </a:r>
            <a:r>
              <a:rPr lang="en-GB" altLang="hu-HU" dirty="0" smtClean="0"/>
              <a:t>olsk</a:t>
            </a:r>
            <a:r>
              <a:rPr lang="cs-CZ" altLang="hu-HU" dirty="0" smtClean="0"/>
              <a:t>u</a:t>
            </a:r>
            <a:r>
              <a:rPr lang="en-GB" altLang="hu-HU" dirty="0" smtClean="0"/>
              <a:t>, a maďarských regionů.</a:t>
            </a:r>
          </a:p>
          <a:p>
            <a:pPr eaLnBrk="1" hangingPunct="1"/>
            <a:endParaRPr lang="en-GB" altLang="hu-HU" dirty="0" smtClean="0"/>
          </a:p>
          <a:p>
            <a:pPr eaLnBrk="1" hangingPunct="1"/>
            <a:r>
              <a:rPr lang="en-GB" altLang="hu-HU" dirty="0" smtClean="0"/>
              <a:t>Úbytek obyvatelstva došlo ve všech typech regionů - ve venkovských, smíšených a městských regionů. Na makro úrovni, tam je pás rostoucí populace regionů z italského severu přes Rakousko do jižního Německa. Tyto regiony se řadí mezi kraje s vyšším HDP na obyvatele a vyšší disponibilního důchodu v porovnání s ostatními středoevropskými regiony. </a:t>
            </a:r>
          </a:p>
          <a:p>
            <a:pPr eaLnBrk="1" hangingPunct="1"/>
            <a:endParaRPr lang="en-GB" altLang="hu-HU" dirty="0" smtClean="0"/>
          </a:p>
          <a:p>
            <a:pPr eaLnBrk="1" hangingPunct="1"/>
            <a:r>
              <a:rPr lang="en-GB" altLang="hu-HU" dirty="0" smtClean="0"/>
              <a:t>V Polsku, Česku, Slovinsku a Maďarsku, okolní regiony členských států a větší regionální městská jádra roste, zatímco městských jader sám může docházet k poklesu počtu obyvatel. Na Slovensku jsou rostoucí regiony severu a východě kvůli mladší struktury obyvatelstva a vyšší úroveň plodnosti.</a:t>
            </a:r>
            <a:endParaRPr lang="en-GB" altLang="hu-HU"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miter lim="800000"/>
            <a:headEnd/>
            <a:tailEnd/>
          </a:ln>
        </p:spPr>
        <p:txBody>
          <a:bodyPr/>
          <a:lstStyle/>
          <a:p>
            <a:fld id="{F7E5D068-B8CC-4DE4-B905-6ED7792EA13B}" type="slidenum">
              <a:rPr lang="en-GB" altLang="hu-HU" smtClean="0">
                <a:cs typeface="Arial" charset="0"/>
              </a:rPr>
              <a:pPr/>
              <a:t>14</a:t>
            </a:fld>
            <a:endParaRPr lang="en-GB" altLang="hu-HU" smtClean="0">
              <a:cs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hu-HU" altLang="hu-HU" dirty="0" smtClean="0"/>
              <a:t>Hodnoty úhrnné plodnosti vykazují vážné nebezpečí pro budoucnost populačního vývoje, jako všechny regiony ve střední Evropě má úroveň plodnosti nižší, nutné pro přirozené výměně obyvatelstva.Mapa úhrnné plodnosti poskytuje poměrně pesimistický obraz současného a budoucího populačního vývoje ve střední Evropě. Regionální rozdíly v úhrnné plodnosti odrážejí rozdíly v demografickém chování. V zásadě platí, městské oblasti mají tendenci mít nižší úroveň porodnosti, zatímco venkovské oblasti mají tendenci mít vyšší úroveň plodnosti, ale současná situace ve střední Evropě ukazuje složitější vzor. Mírné zvýšení úhrnné plodnosti pozorovaný v posledních letech lze částečně připsat procesu dohánění následující na obecné vzoru odkládání rození dětí ("tempo efekt"). Nejvyšší průměrný věk matek při porodu je v Itálii (31,4), Německo (30,4) a ve Slovinsku (30,1).</a:t>
            </a:r>
            <a:endParaRPr lang="hu-HU" altLang="hu-HU" dirty="0" smtClean="0"/>
          </a:p>
          <a:p>
            <a:pPr eaLnBrk="1" hangingPunct="1"/>
            <a:endParaRPr lang="en-GB" altLang="hu-HU"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6B7B3E4B-2CEE-4AFB-B7EF-E7810FFA1F6A}" type="slidenum">
              <a:rPr lang="en-GB" altLang="hu-HU" smtClean="0">
                <a:cs typeface="Arial" charset="0"/>
              </a:rPr>
              <a:pPr/>
              <a:t>15</a:t>
            </a:fld>
            <a:endParaRPr lang="en-GB" altLang="hu-HU" smtClean="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r>
              <a:rPr lang="hu-HU" altLang="hu-HU" dirty="0" smtClean="0"/>
              <a:t>Komponenty populačních změn </a:t>
            </a:r>
          </a:p>
          <a:p>
            <a:endParaRPr lang="hu-HU" altLang="hu-HU" dirty="0" smtClean="0"/>
          </a:p>
          <a:p>
            <a:r>
              <a:rPr lang="hu-HU" altLang="hu-HU" dirty="0" smtClean="0"/>
              <a:t>Populační změny je zejména v souvislosti s dvěma faktory: Přirozený přírůstek obyvatel (narození oproti úmrtí) a čisté migrace (imigrace proti emigraci). Dodržování složky populační změny můžeme najít více regionech s úbytkem obyvatel způsobeno přirozeným změn a migrace než pěstitelských oblastí způsobeno přirozeným změn a migrace. K dispozici jsou také asi 40 regionů, které mají populační růst i přes negativní přirozený změny, ale nejsou tam žádné regionech s úbytkem obyvatel, které mají pozitivní hodnoty přírodní změny. Ve velkém počtu italských regionů i přes jejich negativní přirozené změny zažil populační růst v důsledku migrace z jiných částí země i ze zahraničí.Podobná situace je pozorována v severozápadním regionech Maďarska a metropolitní zázemí v Berlíně. Regionech s úbytkem obyvatel, kde přirozená změna je také negativní pokrývají většinu východních německé a maďarské regiony;velký podíl non-metropolitních oblastí v Polsku, middle-jih Rakouska a jiho-západní Slovensko. Je třeba poznamenat, že žádný z snižujícím regionů má pozitivní přirozené změny. </a:t>
            </a:r>
          </a:p>
          <a:p>
            <a:endParaRPr lang="hu-HU" altLang="hu-HU" dirty="0" smtClean="0"/>
          </a:p>
          <a:p>
            <a:r>
              <a:rPr lang="hu-HU" altLang="hu-HU" dirty="0" smtClean="0"/>
              <a:t>Přestože migrační toky je obtížné předvídat na národní a, stejně jako regionální úrovni, z odborné literatury víme, že většina migračních pohybů jsou motivovány ekonomickými faktory. V rámci hranic EU po přístupu mnoha bývalých socialistických zemích v roce 2004 a 2007 pracovní migrace související s důrazem na kvalifikovaných pracovníků z nových členských států do západních zemí se stala hlavním druh pohybu, protože obrovské rozdíly v příjmech. V roce 1990 Německo a Rakousko byly hlavní cílové země, po roce 2000, jižní Evropy (Itálie, Španělsko, Portugalsko, Řecko), Velká Británie a Irsko se stalo hlavní destinací. Tento typ migrace obvykle zahrnuje aktivní věkové skupiny, tak může vyvážit stárnutí a zmenšování v ekonomicky atraktivních měst a regionů. Na druhou stranu to zhoršuje situaci zdrojových zemích, a to nejen v demografických podmínek. Je důležité zdůraznit, že ve stárnoucí a zmenšujících společnosti je rostoucí podíl osob mimo pracovní síly, kteří se stěhují z jiných než ekonomických důvodů.</a:t>
            </a:r>
            <a:endParaRPr lang="hu-HU" altLang="hu-H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miter lim="800000"/>
            <a:headEnd/>
            <a:tailEnd/>
          </a:ln>
        </p:spPr>
        <p:txBody>
          <a:bodyPr/>
          <a:lstStyle/>
          <a:p>
            <a:fld id="{BA0915AF-92E1-415D-BDB7-B297F655A7BF}" type="slidenum">
              <a:rPr lang="en-GB" altLang="hu-HU" smtClean="0">
                <a:cs typeface="Arial" charset="0"/>
              </a:rPr>
              <a:pPr/>
              <a:t>16</a:t>
            </a:fld>
            <a:endParaRPr lang="en-GB" altLang="hu-HU" smtClean="0">
              <a:cs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hu-HU" altLang="hu-HU" dirty="0" smtClean="0"/>
              <a:t>Smršťující</a:t>
            </a:r>
            <a:r>
              <a:rPr lang="hu-HU" altLang="hu-HU" baseline="0" dirty="0" smtClean="0"/>
              <a:t> se regiony</a:t>
            </a:r>
            <a:r>
              <a:rPr lang="hu-HU" altLang="hu-HU" dirty="0" smtClean="0"/>
              <a:t> </a:t>
            </a:r>
          </a:p>
          <a:p>
            <a:r>
              <a:rPr lang="hu-HU" altLang="hu-HU" dirty="0" smtClean="0"/>
              <a:t>Na středoevropské úrovni je koncentrovaný makroregionální prostor populačního růstu ze severní Itálie, na západě Rakouska, do jižního Německa. Národní metropole a několik druhořadých metropolitní oblasti také vykazují populační růst. Zbývající non-metropolitní oblasti, které nejsou uvedeny v předchozích dvou kategorií stabilní populaci nebo zažívají populační úbytek. Tento výklad populačního vývoje je považován za široké zobecnění, na které je zde několik výjimek. Za prvé, že jádra některých metropolitních regionů zažívají populační úbytek (Milano, Budapešť, Lodž), protože tam je trend Metropolizace a populační dekoncentrace městských jader do širších metropolitních oblastech. Tento trend není jednotný ve všech zemích střední Evropy. Ve východním Německu, města jako Lipsko a Drážďany rostou, zatímco ve vnitrozemí se zmenšují. Za druhé, jak center zaměstnanosti metropolitní regiony soupeří o pracovní síly nejen s ostatními regiony v zemi, ale také s jinými metropolitních regionů. Proto, menší metropolitní oblasti nebo ekonomicky méně úspěšné metropolitní oblasti Může také dojít k poklesu počtu obyvatel. Hlavní příklady tohoto vývoje jsou bývalé průmyslové a důlní města se nacházejí v Polsku a Česku. Za třetí, že ne všechny venkovské regiony vykazují podobný vývoj populace. Osud venkovských oblastech je různé osudy, protože jejich zděděné infrastruktuře a jejich demografické struktury (viz např populační růst na východním Slovensku). Současné populační vývoj se odvíjí mimo jiné tím, že měnící se ekonomiky, vlastnosti, životní prostředí regionů a dostupnosti metropolitních oblastech. Ale v zásadě, řídce osídlené venkovské oblasti jsou náchylnější k populaci zmenšující se vzhledem k jejich nižší hustotou obyvatelstva, než městských a metropolitních regionů.</a:t>
            </a:r>
            <a:endParaRPr lang="hu-HU" altLang="hu-HU" dirty="0" smtClean="0"/>
          </a:p>
          <a:p>
            <a:endParaRPr lang="hu-HU" altLang="hu-H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F69999FE-E82E-4527-BC90-EE34E5D6BE4E}" type="slidenum">
              <a:rPr lang="en-GB" altLang="hu-HU" smtClean="0">
                <a:cs typeface="Arial" charset="0"/>
              </a:rPr>
              <a:pPr/>
              <a:t>17</a:t>
            </a:fld>
            <a:endParaRPr lang="en-GB" altLang="hu-HU" smtClean="0">
              <a:cs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lang="hu-HU" altLang="hu-HU" dirty="0" smtClean="0"/>
              <a:t>Stárnutí populace znamená, rostoucí podíl starších věkových skupin na celkové populaci. Jedním z rozšířených ukazatelů stárnutí je průměrný věk. Vyšší průměrný věk může být v důsledku stárnutí obyvatelstva v místě, ale může být také důsledkem selektivní odchodem mladší populace. Nejen úroveň stárnutí, ale také tempo stárnutí je zásadní pro analýzu populačního vývoje. </a:t>
            </a:r>
          </a:p>
          <a:p>
            <a:endParaRPr lang="hu-HU" altLang="hu-HU" dirty="0" smtClean="0"/>
          </a:p>
          <a:p>
            <a:r>
              <a:rPr lang="hu-HU" altLang="hu-HU" dirty="0" smtClean="0"/>
              <a:t>Stárnutí populace je rozšířeným jevem ve střední Evropě. Tempo stárnutí je velmi téměř ve všech regionech ve střední Evropě. Rozdíly mezi zeměmi a regiony jsou malé a konvergence, pokud jde o úroveň stárnutí je třeba očekávat. To také znamená, že regiony, které mají v současné době na mladší populaci bude zažívat rychlejší stárnutí populace v příštích několika desetiletích. Jediné výjimky z tohoto vzoru jsou oblasti s dlouhodobými migračními zisky (například severní Itálie) a metropolitních regionů významné na evropské úrovni.</a:t>
            </a:r>
            <a:endParaRPr lang="hu-HU" altLang="hu-H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72AD4F4A-CD40-4515-B957-8655512DAC13}" type="slidenum">
              <a:rPr lang="en-GB" altLang="hu-HU" smtClean="0">
                <a:cs typeface="Arial" charset="0"/>
              </a:rPr>
              <a:pPr/>
              <a:t>18</a:t>
            </a:fld>
            <a:endParaRPr lang="en-GB" altLang="hu-HU" smtClean="0">
              <a:cs typeface="Arial" charset="0"/>
            </a:endParaRPr>
          </a:p>
        </p:txBody>
      </p:sp>
      <p:sp>
        <p:nvSpPr>
          <p:cNvPr id="4198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p:txBody>
          <a:bodyPr/>
          <a:lstStyle/>
          <a:p>
            <a:pPr>
              <a:defRPr/>
            </a:pPr>
            <a:r>
              <a:rPr lang="hu-HU" dirty="0" smtClean="0"/>
              <a:t> </a:t>
            </a:r>
            <a:r>
              <a:rPr lang="hu-HU" dirty="0" smtClean="0"/>
              <a:t>Na úrovni jednotlivých zemí existují tři základní typy: </a:t>
            </a:r>
          </a:p>
          <a:p>
            <a:pPr>
              <a:defRPr/>
            </a:pPr>
            <a:r>
              <a:rPr lang="hu-HU" dirty="0" smtClean="0"/>
              <a:t>První skupina se skládá z Polska, Česka a Slovenska, které mají méně zkušeností se stárnutím obyvatelstva a jeho věkové struktury populace nemají vysoký počet starších lidí. </a:t>
            </a:r>
          </a:p>
          <a:p>
            <a:pPr>
              <a:defRPr/>
            </a:pPr>
            <a:r>
              <a:rPr lang="hu-HU" dirty="0" smtClean="0"/>
              <a:t>Ve druhé skupině jsou Rakousko, Slovinsko a Maďarsko, které lze charakterizovat jako středně věku společnostech. Jejich průměrný věk je vyšší, a mají také větší rozdíly mezi mladší a starší regionech. </a:t>
            </a:r>
          </a:p>
          <a:p>
            <a:pPr>
              <a:defRPr/>
            </a:pPr>
            <a:r>
              <a:rPr lang="hu-HU" dirty="0" smtClean="0"/>
              <a:t>Itálie a Německo mají starší populace a mají některé regiony s velmi staré populace (průměrný věk je vyšší než 45 let, například Savona, Janov, a Alessandria v Itálii, nebo většina regionů bývalé NDR). Zatímco v severní Itálii a v jižním Německu jsou vysoké hodnoty průměrného věku jsou výsledkem dlouhodobého stárnutí zpracovává situaci v bývalém Východním Německu je způsobeno mimořádně vysokou odchodem obyvatelstva v produktivním věku v 90. letech . Clear prostorové dělení mezi bývalým východním a západním Německem je více či méně rozmazané a tempo stárnutí je podobná v Chemnitz Region, Thüringen, Unterfranken, Oberfranken nebo Oberpfalz. Na úrovni jednotlivých zemí je pomalejší tempo stárnutí v severní Itálii, která je výsledkem kladného salda migrace v produktivním věku populace. </a:t>
            </a:r>
          </a:p>
          <a:p>
            <a:pPr>
              <a:defRPr/>
            </a:pPr>
            <a:endParaRPr lang="hu-HU" dirty="0" smtClean="0"/>
          </a:p>
          <a:p>
            <a:pPr>
              <a:defRPr/>
            </a:pPr>
            <a:r>
              <a:rPr lang="hu-HU" dirty="0" smtClean="0"/>
              <a:t>Na regionální úrovni existuje několik pozoruhodné rozdíly uvnitř zemí. Vliv stárnutí je nižší v metropolitních oblastech hlavních městech členských států a některých dalších druhého stupně, metropolitních oblastí (například Stuttgart, Innsbruck), vzhledem k jejich atraktivity pro mladé pracovní síly a pro migranty. Polsky, česky, maďarsky a městské oblasti mají tendenci být starší než jejich okolních regionech kvůli rezidenční decentralizace mladší generace z měst do jejich zázemí.Metropolitní zázemí v těchto regionech proto bývá poměrně mladší než v non-metropolitní oblasti.Podobná situace je ve Slovinsku, kde se centrální oblasti v blízkosti Lublaně také mají tendenci mít mladší populace. Situace v Německu je odlišná. Ve východní části se města jsou relativně mladší než na venkově kolem nich, ale oni jsou ještě poměrně starý ve srovnání s centrální evropský průměr. V západní části Německa je složitější spleť mladších a starších oblastí. Obecně platí, městských a okrajových regionů mají tendenci být starší, než je průměr. V Rakousku horské regiony a venkovské regiony mají mladší populace; pouze Steiermark, s výjimkou Graz regionu a periferní Burgenland, mají starší populace.</a:t>
            </a:r>
            <a:endParaRPr lang="hu-H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2D88890D-60F7-4392-9BDB-D017F7DCE0EA}" type="slidenum">
              <a:rPr lang="en-GB" altLang="hu-HU" smtClean="0">
                <a:cs typeface="Arial" charset="0"/>
              </a:rPr>
              <a:pPr/>
              <a:t>19</a:t>
            </a:fld>
            <a:endParaRPr lang="en-GB" altLang="hu-HU" smtClean="0">
              <a:cs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r>
              <a:rPr lang="hu-HU" altLang="hu-HU" dirty="0" smtClean="0"/>
              <a:t>Úmrtnost </a:t>
            </a:r>
          </a:p>
          <a:p>
            <a:r>
              <a:rPr lang="hu-HU" altLang="hu-HU" dirty="0" smtClean="0"/>
              <a:t>Míra úmrtí je nejčastěji měřena hrubá mírou úmrtnosti, to znamená, počet úmrtí za rok na 1000 obyvatel. </a:t>
            </a:r>
          </a:p>
          <a:p>
            <a:endParaRPr lang="hu-HU" altLang="hu-HU" dirty="0" smtClean="0"/>
          </a:p>
          <a:p>
            <a:r>
              <a:rPr lang="hu-HU" altLang="hu-HU" dirty="0" smtClean="0"/>
              <a:t>Regionální rozdíly v hrubé míry úmrtnosti do značné míry odrážejí věkovou strukturu některých regionech. Je tam jeden speciální výjimka týkající se bývalých socialistických zemích, a zejména v Maďarsku, která si zaslouží vysvětlení. V bývalých socialistických zemích byl `přebytek mužské úmrtnost". Je dobře známo, z genetiky a demografie, že průměrná délka života mužů a žen se liší - ženy žijí v průměru několik let déle. V bývalých socialistických zemích je tento rozdíl mezi muži a ženami byl mnohem větší, než v jiných vyspělých zemích. Maďarsko bylo jednou ze zemí s velmi vysokým nadměrné mužské úmrtnosti a tento trend je stále viditelná v současném Hrubá míra úmrtnosti. Vyšší muž úmrtnost v bývalých socialistických zemích bývá vysvětlován jako důsledek nezdravého životního stylu a špatné sociálně-ekonomické a pracovní podmínky. </a:t>
            </a:r>
          </a:p>
          <a:p>
            <a:endParaRPr lang="hu-HU" altLang="hu-HU" dirty="0" smtClean="0"/>
          </a:p>
          <a:p>
            <a:r>
              <a:rPr lang="hu-HU" altLang="hu-HU" dirty="0" smtClean="0"/>
              <a:t>Naděje dožití </a:t>
            </a:r>
          </a:p>
          <a:p>
            <a:endParaRPr lang="hu-HU" altLang="hu-HU" dirty="0" smtClean="0"/>
          </a:p>
          <a:p>
            <a:r>
              <a:rPr lang="hu-HU" altLang="hu-HU" dirty="0" smtClean="0"/>
              <a:t>Naděje dožití při narození se o syntetický ukazatel kvality života, který odráží minulé a současné životní podmínky (povahu pracovních míst, kvality zdravotnických, ekonomických a ekologických podmínek, atd) a návyků (spotřeba a stravovací návyky, životní styl, sociální podmínky, atd). Z demografického hlediska prodloužení délky života znamená delší dobu zdravého aktivního života, ale i na delší období života s potřebou zdravotní péče. </a:t>
            </a:r>
          </a:p>
          <a:p>
            <a:endParaRPr lang="hu-HU" altLang="hu-HU" dirty="0" smtClean="0"/>
          </a:p>
          <a:p>
            <a:r>
              <a:rPr lang="hu-HU" altLang="hu-HU" dirty="0" smtClean="0"/>
              <a:t>Rozdíl mezi nejvyšší a nejnižší průměrnou délku života na regionální úrovni je deset let. Na úrovni jednotlivých zemí je jasné rozdělení mezi bývalými západních a východních zemí. V západních zemích (Německo, Rakousko, Itálie), úroveň očekávané délky života je velmi vysoká s malými regionálními rozdíly. Ve východních zemích (Polsko, Česko, Slovensko, Maďarsko, Slovinsko), úroveň očekávané délky života je nižší, s významnými regionálními rozdíly. </a:t>
            </a:r>
          </a:p>
          <a:p>
            <a:endParaRPr lang="hu-HU" altLang="hu-HU" dirty="0" smtClean="0"/>
          </a:p>
          <a:p>
            <a:r>
              <a:rPr lang="hu-HU" altLang="hu-HU" dirty="0" smtClean="0"/>
              <a:t>  Obecně platí, že městské oblasti mají tendenci mít vyšší úrovně očekávané délky života (například Praha, Budapešť, Krakov, Gdaňsk, Ljubljana), ale existuje několik výjimek s nižší úrovní naděje dožití pokrývající regiony s těžkým průmyslem a těžbou (Severozápad a Moravskoslezko v Česko, Slaskie a Lodskie v Polsku, Středně Východné Slovensko). Vyšší úrovně naděje dožití jsou také nalezené v některých tradičně venkovských regionech (Podlaskie, Podkarpackie v Polsku a Vysočina v České republice). Ve Slovinsku vyšší úrovně průměrné délky života se v městských oblastech, zatímco nižší úrovně průměrné délky života se v odlehlých venkovských oblastech. V Maďarsku délka života je obecně nízká ve všech regionech.</a:t>
            </a:r>
            <a:endParaRPr lang="hu-HU" altLang="hu-HU" dirty="0" smtClean="0"/>
          </a:p>
          <a:p>
            <a:endParaRPr lang="hu-HU" altLang="hu-H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38104F88-40FB-49B4-8468-4A27DF0F73E1}" type="slidenum">
              <a:rPr lang="en-GB" altLang="hu-HU" smtClean="0">
                <a:cs typeface="Arial" charset="0"/>
              </a:rPr>
              <a:pPr/>
              <a:t>2</a:t>
            </a:fld>
            <a:endParaRPr lang="en-GB" altLang="hu-HU" smtClean="0">
              <a:cs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hu-HU" altLang="hu-HU" dirty="0" smtClean="0"/>
          </a:p>
          <a:p>
            <a:pPr eaLnBrk="1" hangingPunct="1"/>
            <a:r>
              <a:rPr lang="hu-HU" altLang="hu-HU" dirty="0" smtClean="0"/>
              <a:t>Současné demografické změny - stárnutí populace, zpomalení populačního růstu a poklesu tempa růstu počtu obyvatel v produktivním věku - patří mezi nejzávažnější problémy,kterým  bude Evropa čelit v nadcházejících desetiletích. </a:t>
            </a:r>
          </a:p>
          <a:p>
            <a:pPr eaLnBrk="1" hangingPunct="1"/>
            <a:endParaRPr lang="hu-HU" altLang="hu-HU" dirty="0" smtClean="0"/>
          </a:p>
          <a:p>
            <a:pPr eaLnBrk="1" hangingPunct="1"/>
            <a:r>
              <a:rPr lang="hu-HU" altLang="hu-HU" dirty="0" smtClean="0"/>
              <a:t>Výraz "demografická změna" může zahrnovat několik paralelních procesů a jevů, jako je stárnutí obyvatelstva, nízkou porodností, měnící se rodinné struktury a migrace, avšak v rámci projektu ADAPT2DC výraz "demografické změny" se používá v užším smyslu se vztahují pouze stárnutí a úbytek obyvatelstva. </a:t>
            </a:r>
          </a:p>
          <a:p>
            <a:pPr eaLnBrk="1" hangingPunct="1"/>
            <a:endParaRPr lang="hu-HU" altLang="hu-HU" dirty="0" smtClean="0"/>
          </a:p>
          <a:p>
            <a:pPr eaLnBrk="1" hangingPunct="1"/>
            <a:r>
              <a:rPr lang="hu-HU" altLang="hu-HU" dirty="0" smtClean="0"/>
              <a:t>Úbytek populace a stárnutí populace je již relevantní otázkou zabývat ve střední Evropě a jejích regionů.</a:t>
            </a:r>
            <a:endParaRPr lang="en-GB" altLang="hu-HU"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DDE04DD9-94BB-4C67-9617-2ACCAF40E440}" type="slidenum">
              <a:rPr lang="en-GB" altLang="hu-HU" smtClean="0">
                <a:cs typeface="Arial" charset="0"/>
              </a:rPr>
              <a:pPr/>
              <a:t>20</a:t>
            </a:fld>
            <a:endParaRPr lang="en-GB" altLang="hu-HU" smtClean="0">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r>
              <a:rPr lang="hu-HU" altLang="hu-HU" dirty="0" smtClean="0"/>
              <a:t> </a:t>
            </a:r>
            <a:r>
              <a:rPr lang="hu-HU" altLang="hu-HU" dirty="0" smtClean="0"/>
              <a:t>Země s mladší populací a nižší střední délky života, jako je Polsko a Slovensko mají nízký poměr stáří závislost. Slovinsko, Česko a Maďarsko mají střední poměr starobní, závislost, ale stejně jako v předchozích dvou zemích se předpokládá, že hodnota ukazatele starobní závislost vzroste v příštím desetiletí. Nejvyšší úroveň poměru stáří závislost jsou ve východní části Německa. Obecně platí, že rozdíly ve stáří závislost poměru mezi regiony ve střední Evropě jsou vysoké. V nejmladších regionech existuje jeden nebo dva post-produktivní osoby (ve věku 65 a více let) a deset lidí v produktivním věku (ve věku 20-65), zatímco v nejstarších oblastech jsou tam tři nebo čtyři poproduktivního osoby na deset lidí v produktivním věku. </a:t>
            </a:r>
            <a:r>
              <a:rPr lang="hu-HU" altLang="hu-HU" smtClean="0"/>
              <a:t>Vzhledem k tomu, na hranici mezi bývalou východní a západní Evropě byl jasně viditelný na mapě stáří, závislosti, v mapě mladého věku, závislosti poměru to není tak jasné.Průměrný poměr mladých lidí (ve věku do 20 let) na počtu obyvatel v produktivním věku (ve věku 20-65) v regionech se pohybuje kolem 30 až 35 procent.</a:t>
            </a:r>
            <a:endParaRPr lang="hu-HU" altLang="hu-HU"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42CC0552-35F4-4883-84A0-32F0E94CDE86}" type="slidenum">
              <a:rPr lang="en-GB" altLang="hu-HU" smtClean="0">
                <a:cs typeface="Arial" charset="0"/>
              </a:rPr>
              <a:pPr/>
              <a:t>21</a:t>
            </a:fld>
            <a:endParaRPr lang="en-GB" altLang="hu-HU" smtClean="0">
              <a:cs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GB" altLang="hu-H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miter lim="800000"/>
            <a:headEnd/>
            <a:tailEnd/>
          </a:ln>
        </p:spPr>
        <p:txBody>
          <a:bodyPr/>
          <a:lstStyle/>
          <a:p>
            <a:fld id="{02A9822A-4EA4-4656-B6BC-2F9BF2B3CA09}" type="slidenum">
              <a:rPr lang="en-GB" altLang="hu-HU" smtClean="0">
                <a:cs typeface="Arial" charset="0"/>
              </a:rPr>
              <a:pPr/>
              <a:t>22</a:t>
            </a:fld>
            <a:endParaRPr lang="en-GB" altLang="hu-HU" smtClean="0">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GB" alt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B4D58139-BED7-4CC9-B7FD-007AFD0E1352}" type="slidenum">
              <a:rPr lang="en-GB" altLang="hu-HU" smtClean="0">
                <a:cs typeface="Arial" charset="0"/>
              </a:rPr>
              <a:pPr/>
              <a:t>3</a:t>
            </a:fld>
            <a:endParaRPr lang="en-GB" altLang="hu-HU" smtClean="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450" indent="-171450" eaLnBrk="1" hangingPunct="1">
              <a:buFontTx/>
              <a:buChar char="•"/>
            </a:pPr>
            <a:r>
              <a:rPr lang="en-GB" altLang="hu-HU" dirty="0" smtClean="0"/>
              <a:t>Demografické změny: může zahrnovat několik paralelních procesů a jevů, jako je stárnutí obyvatelstva, nízkou porodností, měnící se rodinné struktury a migrace, avšak v rámci projektu ADAPT2DC výraz "demografické změny" se používá v užším slova smyslu se vztahuje pouze na stárnutí a úbytek obyvatelstva. </a:t>
            </a:r>
          </a:p>
          <a:p>
            <a:pPr marL="171450" indent="-171450" eaLnBrk="1" hangingPunct="1">
              <a:buFontTx/>
              <a:buChar char="•"/>
            </a:pPr>
            <a:r>
              <a:rPr lang="en-GB" altLang="hu-HU" dirty="0" smtClean="0"/>
              <a:t>Úhrnná plodnost (úp): Průměrný počet dětí, které by se narodily jedné ženě během jejího života. Jedná se o syntetický sazba na základě měr plodnosti podle věku specifické žen v jejich "plodném let", tj. 15-49. </a:t>
            </a:r>
          </a:p>
          <a:p>
            <a:pPr marL="171450" indent="-171450" eaLnBrk="1" hangingPunct="1">
              <a:buFontTx/>
              <a:buChar char="•"/>
            </a:pPr>
            <a:r>
              <a:rPr lang="en-GB" altLang="hu-HU" dirty="0" smtClean="0"/>
              <a:t>Výměna úroveň plodnosti: Úhrnná plodnost (úp), která (pokud se udrží) zajišťuje výměnu současné populace. V rozvinutých zemích je cca. 2,1 dítěte na ženu. </a:t>
            </a:r>
          </a:p>
          <a:p>
            <a:pPr marL="171450" indent="-171450" eaLnBrk="1" hangingPunct="1">
              <a:buFontTx/>
              <a:buChar char="•"/>
            </a:pPr>
            <a:r>
              <a:rPr lang="en-GB" altLang="hu-HU" dirty="0" smtClean="0"/>
              <a:t>Tempo účinky: Vliv odkladu rození dětí, což má za následek, že nízká míra porodnosti by mohlo zvýšit v několika členských státech, jak žena krok do jejich 30s a 40s. </a:t>
            </a:r>
          </a:p>
          <a:p>
            <a:pPr marL="171450" indent="-171450" eaLnBrk="1" hangingPunct="1">
              <a:buFontTx/>
              <a:buChar char="•"/>
            </a:pPr>
            <a:r>
              <a:rPr lang="en-GB" altLang="hu-HU" dirty="0" smtClean="0"/>
              <a:t>Závislost poměr: Poměr těch, obvykle nejsou pracovní síla (závislá část), a těmi, typicky v pracovní síle (produktivní část). To se používá k měření tlaku na produktivní populaci. </a:t>
            </a:r>
          </a:p>
          <a:p>
            <a:pPr marL="171450" indent="-171450" eaLnBrk="1" hangingPunct="1">
              <a:buFontTx/>
              <a:buChar char="•"/>
            </a:pPr>
            <a:r>
              <a:rPr lang="en-GB" altLang="hu-HU" dirty="0" smtClean="0"/>
              <a:t>Stáří je poměr: poměr měří počet starších lidí (nad 65 let) jako podíl osob v produktivním věku (ve věku 15-64 let). Jak se poměr zvyšuje může být zvýšení nákladů na produktivní část populace zachovat důchody a jiné náklady seniory.</a:t>
            </a:r>
          </a:p>
          <a:p>
            <a:pPr marL="171450" indent="-171450" eaLnBrk="1" hangingPunct="1">
              <a:buFontTx/>
              <a:buChar char="•"/>
            </a:pPr>
            <a:endParaRPr lang="en-GB" altLang="hu-H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FBB33670-5CD4-45EF-8F70-29B7A55DA74A}" type="slidenum">
              <a:rPr lang="en-GB" altLang="hu-HU" smtClean="0">
                <a:cs typeface="Arial" charset="0"/>
              </a:rPr>
              <a:pPr/>
              <a:t>4</a:t>
            </a:fld>
            <a:endParaRPr lang="en-GB" altLang="hu-HU" smtClean="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hu-HU" altLang="hu-HU" dirty="0" smtClean="0"/>
              <a:t>Počet obyvatel Evropské unie roste a  trvale stárne v posledních desetiletích. V roce 2010</a:t>
            </a:r>
            <a:r>
              <a:rPr lang="hu-HU" altLang="hu-HU" baseline="0" dirty="0" smtClean="0"/>
              <a:t> </a:t>
            </a:r>
            <a:r>
              <a:rPr lang="hu-HU" altLang="hu-HU" dirty="0" smtClean="0"/>
              <a:t>celkový počet obyvatel Evropské unie překročil práh 500 milionů. Míra plodnosti v Evropské unii je 1,6 (2009), což je hluboko pod reprodukční úrovní. Existují dva faktory, které mohou zmírnit účinky nízkých úrovní porodnosti: zvyšování průměrné délky života a migrace ze zemí mimo EU. </a:t>
            </a:r>
          </a:p>
          <a:p>
            <a:pPr eaLnBrk="1" hangingPunct="1"/>
            <a:endParaRPr lang="hu-HU" altLang="hu-HU" dirty="0" smtClean="0"/>
          </a:p>
          <a:p>
            <a:pPr eaLnBrk="1" hangingPunct="1"/>
            <a:r>
              <a:rPr lang="hu-HU" altLang="hu-HU" dirty="0" smtClean="0"/>
              <a:t>Podíl věkové skupiny 0-14 let se výrazně snížil, zatímco podíl starších lidí - zejména těch, ve věku nad 80 - značně vzrostl. Tyto trendy ukazují, že mírný růst počtu obyvatel Evropské unie vychází z vysoké úrovně migrace (2/3), než z přirozené měny obyvatelstva. </a:t>
            </a:r>
          </a:p>
          <a:p>
            <a:pPr eaLnBrk="1" hangingPunct="1"/>
            <a:endParaRPr lang="hu-HU" altLang="hu-HU" dirty="0" smtClean="0"/>
          </a:p>
          <a:p>
            <a:pPr eaLnBrk="1" hangingPunct="1"/>
            <a:r>
              <a:rPr lang="hu-HU" altLang="hu-HU" dirty="0" smtClean="0"/>
              <a:t>Počet obyvatel EU bude výrazně starší v příštích desetiletích, bez ohledu na to, zda by stávající zvyšuje nízká míra plodnosti na náhradní úrovni, nebo zda migrace ze třetích zemí může vyvážit přirozený úbytek.Rostoucí počet seniorů v populaci je důsledkem delší životností, což je pozitivní jev a charakterizuje zvyšující se kvalitu života v Evropské unii. </a:t>
            </a:r>
          </a:p>
          <a:p>
            <a:pPr eaLnBrk="1" hangingPunct="1"/>
            <a:endParaRPr lang="hu-HU" altLang="hu-HU" dirty="0" smtClean="0"/>
          </a:p>
          <a:p>
            <a:pPr eaLnBrk="1" hangingPunct="1"/>
            <a:r>
              <a:rPr lang="hu-HU" altLang="hu-HU" dirty="0" smtClean="0"/>
              <a:t>Na druhou stranu, míra závislosti ve stáří je v současné době 25%, a to se může zvýšit na 50% do roku 2050, což by určitě vyvíjet tlak na veřejné výdaje (v první řadě důchodů, zdravotní péče a sociálních služeb).</a:t>
            </a:r>
            <a:endParaRPr lang="en-GB" altLang="hu-H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28411B6A-C9AA-4E5A-BE30-F16D33A11CDA}" type="slidenum">
              <a:rPr lang="en-GB" altLang="hu-HU" smtClean="0">
                <a:cs typeface="Arial" charset="0"/>
              </a:rPr>
              <a:pPr/>
              <a:t>5</a:t>
            </a:fld>
            <a:endParaRPr lang="en-GB" altLang="hu-HU" smtClean="0">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r>
              <a:rPr lang="hu-HU" altLang="hu-HU" dirty="0" smtClean="0"/>
              <a:t>Periferní a řídce osídlených oblastech volné populace, zatímco metropolitní regiony a regionální centra jsou stále atraktivní </a:t>
            </a:r>
          </a:p>
          <a:p>
            <a:r>
              <a:rPr lang="hu-HU" altLang="hu-HU" dirty="0" smtClean="0"/>
              <a:t>Západní Evropa je charakterizována nárůstem počtu obyvatel, střední a východní Evropa čelí poklesu počtu obyvatel. </a:t>
            </a:r>
          </a:p>
          <a:p>
            <a:r>
              <a:rPr lang="hu-HU" altLang="hu-HU" dirty="0" smtClean="0"/>
              <a:t>Mezi 2000-2008 sedm zemí EU hlášeny úbytek počtu obyvatel: tři pobaltské státy, Bulharsko, Rumunsko, Maďarsko, Polsko a Německo. </a:t>
            </a:r>
          </a:p>
          <a:p>
            <a:endParaRPr lang="hu-HU" altLang="hu-HU" dirty="0" smtClean="0"/>
          </a:p>
          <a:p>
            <a:r>
              <a:rPr lang="hu-HU" altLang="hu-HU" dirty="0" smtClean="0"/>
              <a:t>Přirozený přírůstek záporný nebo stagnuje ve více než jedné poloviny (16) ze zemí EU od roku 2000, Irsko bylo jedinou výjimkou, kde přirozený růst přesáhl 0,5% z celkového počtu obyvatel za rok.Počet regionů ve všech členských státech dochází k neustálý úbytek obyvatel v připoutaného tempem, ale rychlé tempo emigrace spolu s rychlostí klesá plodnosti je především pro většinu nových členských států a východní části Německa.</a:t>
            </a:r>
            <a:endParaRPr lang="hu-HU" altLang="hu-H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8CA2F05A-1EE1-4F7C-98F8-8944A05B2AC5}" type="slidenum">
              <a:rPr lang="en-GB" altLang="hu-HU" smtClean="0">
                <a:cs typeface="Arial" charset="0"/>
              </a:rPr>
              <a:pPr/>
              <a:t>6</a:t>
            </a:fld>
            <a:endParaRPr lang="en-GB" altLang="hu-HU" smtClean="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r>
              <a:rPr lang="en-GB" altLang="hu-HU" dirty="0" smtClean="0"/>
              <a:t>Od roku 2000 čtyři země hlásí i záporný přirozený přírůstek a záporné čisté migrace: Bulharsko, Lotyšsko, Litva a Rumunsko. Ve čtyřech dalších zemích záporný přirozený přírůstek byl kompenzován kladným migrace: Německo, Česká republika, Itálie a Slovinska. Ve dvou zemích bylo migrační saldo nestačí vyvážit negativní přirozený růst: Estonsko a Maďarsko.</a:t>
            </a:r>
            <a:endParaRPr lang="en-GB" altLang="hu-H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28B85B96-B7DE-412B-A717-F504EADFC7FE}" type="slidenum">
              <a:rPr lang="en-GB" altLang="hu-HU" smtClean="0">
                <a:cs typeface="Arial" charset="0"/>
              </a:rPr>
              <a:pPr/>
              <a:t>7</a:t>
            </a:fld>
            <a:endParaRPr lang="en-GB" altLang="hu-HU" smtClean="0">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en-GB" altLang="hu-HU" dirty="0" smtClean="0"/>
              <a:t>Od 1960 úhrnná plodnost ceny (TFR) klesla v celé Evropě a nyní je hluboko pod reprodukční úrovní (2,1), ale ve většině členských států se míra porodnosti se v poslední době zvýšila (s výjimkou Německa a Portugalska), nejpravděpodobnější vzhledem k tempu platnost: ženy, které posunuly svůj porod do jejich 30s a 40s začnou mít své děti. </a:t>
            </a:r>
          </a:p>
          <a:p>
            <a:pPr eaLnBrk="1" hangingPunct="1"/>
            <a:r>
              <a:rPr lang="en-GB" altLang="hu-HU" dirty="0" smtClean="0"/>
              <a:t>Úhrnná plodnost se výrazně liší od země k zemi (v rozmezí od 1,31 v Lotyšsku až 2,07 v Irsku). Země s velmi nízkou mírou plodnosti, byly Španělsko, Itálie, Bulharsko, Slovinsko, Maďarsko, Česká republika, Estonsko a Lotyšsko, ale existuje poměrně velké regionální rozdíly. Nejvíce homogenně "vylidněné" oblast je Švédsko, kde většina z územních jednotek a větších regionů a země jako celku klesá. </a:t>
            </a:r>
          </a:p>
          <a:p>
            <a:pPr eaLnBrk="1" hangingPunct="1"/>
            <a:endParaRPr lang="en-GB" altLang="hu-HU" dirty="0" smtClean="0"/>
          </a:p>
          <a:p>
            <a:pPr eaLnBrk="1" hangingPunct="1"/>
            <a:r>
              <a:rPr lang="en-GB" altLang="hu-HU" dirty="0" smtClean="0"/>
              <a:t>Existuje mnoho teorií o příčinách rozdílů v úrovni porodnosti v celé Evropě. Mnozí se zaměřují na charakteristiky rodiny, vztahy mezi pohlavími, na možnou roli rodinné politiky a možnosti vstupu na trh práce. Jiné teorie připojit k různým sociálního státu modelů.Otázka kultury je také používán k vysvětlení rozdílů s ohledem na fertilitu mezi členy Evropské unie, mezi východem a západem, severem a jihem.</a:t>
            </a:r>
            <a:endParaRPr lang="en-GB" altLang="hu-H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C2D7C1EB-8957-442E-A19D-9BCC57903364}" type="slidenum">
              <a:rPr lang="en-GB" altLang="hu-HU" smtClean="0">
                <a:cs typeface="Arial" charset="0"/>
              </a:rPr>
              <a:pPr/>
              <a:t>8</a:t>
            </a:fld>
            <a:endParaRPr lang="en-GB" altLang="hu-HU" smtClean="0">
              <a:cs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r>
              <a:rPr lang="hu-HU" altLang="hu-HU" dirty="0" smtClean="0"/>
              <a:t>Stárnutí je silně spojen s rostoucí délce života evropské populace. Podle zprávy demografie (2010), průměrná délka života v zemích EU-27 v roce 2009 byl 82,4 roků u žen a 76,4 roků u mužů. To je výsledkem neustálého nárůstu získaných snížení úmrtnosti, vyrobený především pokrok v oblasti zdravotní péče. Tam je, nicméně, stále významný předěl mezi Východem a Západem v EU, propasti, která se zejména o muži, kteří mohou očekávat, že žít jen na zhruba 65-70 roky v osmi zemích střední a východní členských státech EU, ve srovnání s EU -15 průměr z více než 76 let. V těchto zemích, úmrtnost mužů středního věku je stále vysoká. V pobaltských státech ženy žijí 11 roky déle než muži, zatímco v mnoha západních a severních zemích je rozdíl méně než 5 let. </a:t>
            </a:r>
          </a:p>
          <a:p>
            <a:endParaRPr lang="hu-HU" altLang="hu-HU" dirty="0" smtClean="0"/>
          </a:p>
          <a:p>
            <a:r>
              <a:rPr lang="hu-HU" altLang="hu-HU" dirty="0" smtClean="0"/>
              <a:t>Podíl osob ve věku 65 let nebo více, je vysoká v několika severních oblastech (zejména ve Švédsku) v centrálních oblastech (zejména v Německu) a v jižních oblastech (v Itálii a ve Španělsku). Rychlost stárnutí je relativně nízká v Polsku, Irsku a na Islandu. Od roku 2000 se počet nejstarších starých (osoby nad 75) se zvýšil téměř ve všech evropských regionech, bez zvláštního zeměpisného soustředění. </a:t>
            </a:r>
          </a:p>
          <a:p>
            <a:endParaRPr lang="hu-HU" altLang="hu-HU" dirty="0" smtClean="0"/>
          </a:p>
          <a:p>
            <a:r>
              <a:rPr lang="hu-HU" altLang="hu-HU" dirty="0" smtClean="0"/>
              <a:t>V důsledku toho starobní závislosti vypočtených jako podíl osob ve věku 65 let nebo vyšší vzhledem k počtu obyvatel v produktivním věku ve věku 15-64 let, se očekává na více než dvojnásobek v EU z 25% na 50% v roce 2050 . Tento nárůst je zvláště vysoké v Německu, kde se počet obyvatel v produktivním věku se od roku 2000 snížil o 3%, zatímco počet starších pacientů (nad 65 let) se zvýšila o 22%. Řecko a Itálie zaznamenaly silný nárůst poměr závislých seniorů se také, ale v těchto zemích počet obyvatel v produktivním věku se ještě snížila. </a:t>
            </a:r>
          </a:p>
          <a:p>
            <a:endParaRPr lang="hu-HU" altLang="hu-HU" dirty="0" smtClean="0"/>
          </a:p>
          <a:p>
            <a:r>
              <a:rPr lang="hu-HU" altLang="hu-HU" dirty="0" smtClean="0"/>
              <a:t>To znamená, že by se EU měla pohybovat od mít 4 osoby v produktivním věku na každou osobu starší 65 let poměru pouze 2-1. </a:t>
            </a:r>
          </a:p>
          <a:p>
            <a:r>
              <a:rPr lang="hu-HU" altLang="hu-HU" dirty="0" smtClean="0"/>
              <a:t>Struktura evropské populace, která je již starší, než ve většině zemí na světě, ukazuje charakteristické rysy vestavěné, další stárnutí.</a:t>
            </a:r>
            <a:endParaRPr lang="hu-HU" altLang="hu-HU" dirty="0" smtClean="0"/>
          </a:p>
          <a:p>
            <a:pPr eaLnBrk="1" hangingPunct="1"/>
            <a:endParaRPr lang="en-GB" altLang="hu-HU"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FCCDE63A-8F0A-42DE-B141-4B2EC88C9ABA}" type="slidenum">
              <a:rPr lang="en-GB" altLang="hu-HU" smtClean="0">
                <a:cs typeface="Arial" charset="0"/>
              </a:rPr>
              <a:pPr/>
              <a:t>9</a:t>
            </a:fld>
            <a:endParaRPr lang="en-GB" altLang="hu-HU" smtClean="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GB" altLang="hu-HU" dirty="0" smtClean="0"/>
              <a:t>Se zaměřením na země střední Evropy téměř všechny regiony jsou ovlivněny negativními dopady demografických změn. </a:t>
            </a:r>
          </a:p>
          <a:p>
            <a:pPr eaLnBrk="1" hangingPunct="1"/>
            <a:r>
              <a:rPr lang="en-GB" altLang="hu-HU" dirty="0" smtClean="0"/>
              <a:t>Podle demografických projekcí do roku 2030 na národní úrovni v Česku, Německu, Maďarsku, Polsku, na Slovensku a ve Slovinsku pokles celkového počtu obyvatel se očekává. To bude převážně způsoben negativními přirozenou měnou (vyšší úmrtnosti než porodnosti); migrace se očekává, že poněkud zmírnit dopad úbytek obyvatelstva přirozenou měnou. </a:t>
            </a:r>
          </a:p>
          <a:p>
            <a:pPr eaLnBrk="1" hangingPunct="1"/>
            <a:endParaRPr lang="en-GB" altLang="hu-HU" dirty="0" smtClean="0"/>
          </a:p>
          <a:p>
            <a:pPr eaLnBrk="1" hangingPunct="1"/>
            <a:r>
              <a:rPr lang="en-GB" altLang="hu-HU" dirty="0" smtClean="0"/>
              <a:t>Současné a předpokládané celkové porodnosti jsou téměř ve všech regionech (NUTS2) ve střední Evropě nízké a výrazně pod reprodukční úrovní. Z toho vyplývá, že většina regionů ve střední Evropě bude pravděpodobně docházet k mírnější nebo prudší pokles počtu obyvatel v příštím desetiletí. Plánovaný nárůst střední délky života přispěje k dalšímu stárnutí populace. Míra závislosti ve stáří se zvýší ve všech zemích střední Evropy a tím i ekonomickou a sociální zátěž obyvatelstva v produktivním věku poroste.</a:t>
            </a:r>
            <a:endParaRPr lang="en-GB" altLang="hu-H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a:prstGeom prst="rect">
            <a:avLst/>
          </a:prstGeo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a:prstGeom prst="rect">
            <a:avLst/>
          </a:prstGeom>
        </p:spPr>
        <p:txBody>
          <a:bodyPr/>
          <a:lstStyle/>
          <a:p>
            <a:r>
              <a:rPr lang="hu-HU" smtClean="0"/>
              <a:t>Mintacím szerkesztése</a:t>
            </a:r>
            <a:endParaRPr lang="hu-HU"/>
          </a:p>
        </p:txBody>
      </p:sp>
      <p:sp>
        <p:nvSpPr>
          <p:cNvPr id="3" name="Függőleges szöveg helye 2"/>
          <p:cNvSpPr>
            <a:spLocks noGrp="1"/>
          </p:cNvSpPr>
          <p:nvPr>
            <p:ph type="body" orient="vert" idx="1"/>
          </p:nvPr>
        </p:nvSpPr>
        <p:spPr>
          <a:xfrm>
            <a:off x="457200" y="1600200"/>
            <a:ext cx="8229600" cy="4525963"/>
          </a:xfrm>
          <a:prstGeom prst="rect">
            <a:avLst/>
          </a:prstGeo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a:prstGeom prst="rect">
            <a:avLst/>
          </a:prstGeo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a:prstGeom prst="rect">
            <a:avLst/>
          </a:prstGeo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a:prstGeom prst="rect">
            <a:avLst/>
          </a:prstGeom>
        </p:spPr>
        <p:txBody>
          <a:bodyPr/>
          <a:lstStyle/>
          <a:p>
            <a:r>
              <a:rPr lang="hu-HU" smtClean="0"/>
              <a:t>Mintacím szerkesztése</a:t>
            </a:r>
            <a:endParaRPr lang="hu-HU"/>
          </a:p>
        </p:txBody>
      </p:sp>
      <p:sp>
        <p:nvSpPr>
          <p:cNvPr id="3" name="Tartalom helye 2"/>
          <p:cNvSpPr>
            <a:spLocks noGrp="1"/>
          </p:cNvSpPr>
          <p:nvPr>
            <p:ph idx="1"/>
          </p:nvPr>
        </p:nvSpPr>
        <p:spPr>
          <a:xfrm>
            <a:off x="457200" y="1600200"/>
            <a:ext cx="8229600" cy="4525963"/>
          </a:xfrm>
          <a:prstGeom prst="rect">
            <a:avLst/>
          </a:prstGeo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a:prstGeom prst="rect">
            <a:avLst/>
          </a:prstGeom>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a:prstGeom prst="rect">
            <a:avLst/>
          </a:prstGeo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a:prstGeom prst="rect">
            <a:avLst/>
          </a:prstGeom>
        </p:spPr>
        <p:txBody>
          <a:bodyPr/>
          <a:lstStyle/>
          <a:p>
            <a:r>
              <a:rPr lang="hu-HU" smtClean="0"/>
              <a:t>Mintacím szerkesztése</a:t>
            </a:r>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a:prstGeom prst="rect">
            <a:avLst/>
          </a:prstGeo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hyperlink" Target="http://www.espon.eu/main/Menu_Projects/Menu_AppliedResearch/demifer.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epp.eurostat.ec.europa.eu/portal/page/portal/population/documents/Tab/report.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6"/>
          <p:cNvSpPr txBox="1">
            <a:spLocks noChangeArrowheads="1"/>
          </p:cNvSpPr>
          <p:nvPr/>
        </p:nvSpPr>
        <p:spPr bwMode="auto">
          <a:xfrm>
            <a:off x="755650" y="2997200"/>
            <a:ext cx="7054850" cy="1308050"/>
          </a:xfrm>
          <a:prstGeom prst="rect">
            <a:avLst/>
          </a:prstGeom>
          <a:noFill/>
          <a:ln w="9525">
            <a:noFill/>
            <a:miter lim="800000"/>
            <a:headEnd/>
            <a:tailEnd/>
          </a:ln>
          <a:effectLst/>
        </p:spPr>
        <p:txBody>
          <a:bodyPr lIns="0" tIns="0" rIns="0" bIns="0">
            <a:spAutoFit/>
          </a:bodyPr>
          <a:lstStyle/>
          <a:p>
            <a:r>
              <a:rPr lang="hu-HU" altLang="hu-HU" sz="3500" b="1" dirty="0" smtClean="0">
                <a:solidFill>
                  <a:schemeClr val="bg2"/>
                </a:solidFill>
                <a:latin typeface="Calibri" pitchFamily="34" charset="0"/>
              </a:rPr>
              <a:t>Trendy </a:t>
            </a:r>
            <a:r>
              <a:rPr lang="hu-HU" altLang="hu-HU" sz="3500" b="1" dirty="0" smtClean="0">
                <a:solidFill>
                  <a:schemeClr val="bg2"/>
                </a:solidFill>
                <a:latin typeface="Calibri" pitchFamily="34" charset="0"/>
              </a:rPr>
              <a:t>demografických změn</a:t>
            </a:r>
            <a:endParaRPr lang="en-GB" altLang="hu-HU" sz="2500" dirty="0">
              <a:solidFill>
                <a:schemeClr val="bg2"/>
              </a:solidFill>
              <a:latin typeface="Calibri" pitchFamily="34" charset="0"/>
            </a:endParaRPr>
          </a:p>
          <a:p>
            <a:r>
              <a:rPr lang="en-GB" altLang="hu-HU" sz="2500" b="1" dirty="0" smtClean="0">
                <a:solidFill>
                  <a:schemeClr val="bg2"/>
                </a:solidFill>
                <a:latin typeface="Calibri" pitchFamily="34" charset="0"/>
              </a:rPr>
              <a:t>Au</a:t>
            </a:r>
            <a:r>
              <a:rPr lang="cs-CZ" altLang="hu-HU" sz="2500" b="1" dirty="0" smtClean="0">
                <a:solidFill>
                  <a:schemeClr val="bg2"/>
                </a:solidFill>
                <a:latin typeface="Calibri" pitchFamily="34" charset="0"/>
              </a:rPr>
              <a:t>tor prezentace</a:t>
            </a:r>
            <a:endParaRPr lang="en-GB" altLang="hu-HU" sz="2500" b="1" dirty="0">
              <a:solidFill>
                <a:schemeClr val="bg2"/>
              </a:solidFill>
              <a:latin typeface="Calibri" pitchFamily="34" charset="0"/>
            </a:endParaRPr>
          </a:p>
          <a:p>
            <a:r>
              <a:rPr lang="cs-CZ" altLang="hu-HU" sz="2500" dirty="0" smtClean="0">
                <a:solidFill>
                  <a:schemeClr val="bg2"/>
                </a:solidFill>
                <a:latin typeface="Calibri" pitchFamily="34" charset="0"/>
              </a:rPr>
              <a:t>Jméno organizace</a:t>
            </a:r>
            <a:endParaRPr lang="en-GB" altLang="hu-HU" sz="2500" dirty="0">
              <a:solidFill>
                <a:schemeClr val="bg2"/>
              </a:solidFill>
              <a:latin typeface="Calibri" pitchFamily="34" charset="0"/>
            </a:endParaRPr>
          </a:p>
        </p:txBody>
      </p:sp>
      <p:sp>
        <p:nvSpPr>
          <p:cNvPr id="1027" name="Text Box 8"/>
          <p:cNvSpPr txBox="1">
            <a:spLocks noChangeArrowheads="1"/>
          </p:cNvSpPr>
          <p:nvPr/>
        </p:nvSpPr>
        <p:spPr bwMode="auto">
          <a:xfrm>
            <a:off x="755650" y="5516563"/>
            <a:ext cx="7054850" cy="244475"/>
          </a:xfrm>
          <a:prstGeom prst="rect">
            <a:avLst/>
          </a:prstGeom>
          <a:noFill/>
          <a:ln w="9525">
            <a:noFill/>
            <a:miter lim="800000"/>
            <a:headEnd/>
            <a:tailEnd/>
          </a:ln>
          <a:effectLst/>
        </p:spPr>
        <p:txBody>
          <a:bodyPr lIns="0" tIns="0" rIns="0" bIns="0">
            <a:spAutoFit/>
          </a:bodyPr>
          <a:lstStyle/>
          <a:p>
            <a:r>
              <a:rPr lang="en-GB" altLang="hu-HU" sz="1600">
                <a:solidFill>
                  <a:schemeClr val="bg2"/>
                </a:solidFill>
                <a:latin typeface="Calibri" pitchFamily="34" charset="0"/>
              </a:rPr>
              <a:t>Event name</a:t>
            </a:r>
            <a:r>
              <a:rPr lang="sl-SI" altLang="hu-HU" sz="1600">
                <a:solidFill>
                  <a:schemeClr val="bg2"/>
                </a:solidFill>
                <a:latin typeface="Calibri" pitchFamily="34" charset="0"/>
              </a:rPr>
              <a:t> |</a:t>
            </a:r>
            <a:r>
              <a:rPr lang="en-GB" altLang="hu-HU" sz="1600">
                <a:solidFill>
                  <a:schemeClr val="bg2"/>
                </a:solidFill>
                <a:latin typeface="Calibri" pitchFamily="34" charset="0"/>
              </a:rPr>
              <a:t> Location</a:t>
            </a:r>
            <a:r>
              <a:rPr lang="sl-SI" altLang="hu-HU" sz="1600">
                <a:solidFill>
                  <a:schemeClr val="bg2"/>
                </a:solidFill>
                <a:latin typeface="Calibri" pitchFamily="34" charset="0"/>
              </a:rPr>
              <a:t> |</a:t>
            </a:r>
            <a:r>
              <a:rPr lang="en-GB" altLang="hu-HU" sz="1600">
                <a:solidFill>
                  <a:schemeClr val="bg2"/>
                </a:solidFill>
                <a:latin typeface="Calibri" pitchFamily="34" charset="0"/>
              </a:rPr>
              <a:t> Date</a:t>
            </a:r>
          </a:p>
        </p:txBody>
      </p:sp>
      <p:pic>
        <p:nvPicPr>
          <p:cNvPr id="1028" name="Picture 10" descr="SAMPLE LOGO"/>
          <p:cNvPicPr>
            <a:picLocks noChangeAspect="1" noChangeArrowheads="1"/>
          </p:cNvPicPr>
          <p:nvPr/>
        </p:nvPicPr>
        <p:blipFill>
          <a:blip r:embed="rId3" cstate="print"/>
          <a:srcRect/>
          <a:stretch>
            <a:fillRect/>
          </a:stretch>
        </p:blipFill>
        <p:spPr bwMode="auto">
          <a:xfrm>
            <a:off x="755650" y="4437063"/>
            <a:ext cx="1444625" cy="361950"/>
          </a:xfrm>
          <a:prstGeom prst="rect">
            <a:avLst/>
          </a:prstGeom>
          <a:noFill/>
          <a:ln w="9525">
            <a:noFill/>
            <a:miter lim="800000"/>
            <a:headEnd/>
            <a:tailEnd/>
          </a:ln>
        </p:spPr>
      </p:pic>
      <p:pic>
        <p:nvPicPr>
          <p:cNvPr id="1029" name="Kép 9"/>
          <p:cNvPicPr>
            <a:picLocks noChangeAspect="1"/>
          </p:cNvPicPr>
          <p:nvPr/>
        </p:nvPicPr>
        <p:blipFill>
          <a:blip r:embed="rId4" cstate="print"/>
          <a:srcRect/>
          <a:stretch>
            <a:fillRect/>
          </a:stretch>
        </p:blipFill>
        <p:spPr bwMode="auto">
          <a:xfrm>
            <a:off x="0" y="457200"/>
            <a:ext cx="91440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sp>
        <p:nvSpPr>
          <p:cNvPr id="10243" name="Text Box 13"/>
          <p:cNvSpPr txBox="1">
            <a:spLocks noChangeArrowheads="1"/>
          </p:cNvSpPr>
          <p:nvPr/>
        </p:nvSpPr>
        <p:spPr bwMode="auto">
          <a:xfrm>
            <a:off x="457200" y="4487863"/>
            <a:ext cx="8066088" cy="831850"/>
          </a:xfrm>
          <a:prstGeom prst="rect">
            <a:avLst/>
          </a:prstGeom>
          <a:noFill/>
          <a:ln w="9525">
            <a:noFill/>
            <a:miter lim="800000"/>
            <a:headEnd/>
            <a:tailEnd/>
          </a:ln>
          <a:effectLst/>
        </p:spPr>
        <p:txBody>
          <a:bodyPr lIns="0" tIns="0" rIns="0" bIns="0">
            <a:spAutoFit/>
          </a:bodyPr>
          <a:lstStyle/>
          <a:p>
            <a:pPr marL="180975" indent="-180975" eaLnBrk="0" hangingPunct="0"/>
            <a:endParaRPr lang="hu-HU" altLang="hu-HU" sz="20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2200">
              <a:solidFill>
                <a:schemeClr val="bg2"/>
              </a:solidFill>
              <a:latin typeface="Calibri" pitchFamily="34" charset="0"/>
            </a:endParaRPr>
          </a:p>
        </p:txBody>
      </p:sp>
      <p:graphicFrame>
        <p:nvGraphicFramePr>
          <p:cNvPr id="4" name="Táblázat 3"/>
          <p:cNvGraphicFramePr>
            <a:graphicFrameLocks noGrp="1"/>
          </p:cNvGraphicFramePr>
          <p:nvPr/>
        </p:nvGraphicFramePr>
        <p:xfrm>
          <a:off x="211138" y="2301875"/>
          <a:ext cx="8869362" cy="4227512"/>
        </p:xfrm>
        <a:graphic>
          <a:graphicData uri="http://schemas.openxmlformats.org/drawingml/2006/table">
            <a:tbl>
              <a:tblPr firstRow="1" firstCol="1" bandRow="1">
                <a:tableStyleId>{BC89EF96-8CEA-46FF-86C4-4CE0E7609802}</a:tableStyleId>
              </a:tblPr>
              <a:tblGrid>
                <a:gridCol w="1038401"/>
                <a:gridCol w="7830961"/>
              </a:tblGrid>
              <a:tr h="792122">
                <a:tc>
                  <a:txBody>
                    <a:bodyPr/>
                    <a:lstStyle/>
                    <a:p>
                      <a:pPr algn="just">
                        <a:lnSpc>
                          <a:spcPct val="115000"/>
                        </a:lnSpc>
                        <a:spcAft>
                          <a:spcPts val="0"/>
                        </a:spcAft>
                      </a:pPr>
                      <a:r>
                        <a:rPr lang="cs-CZ" sz="1400" dirty="0" smtClean="0">
                          <a:effectLst/>
                          <a:latin typeface="+mn-lt"/>
                          <a:ea typeface="+mn-ea"/>
                          <a:cs typeface="+mn-cs"/>
                        </a:rPr>
                        <a:t>Rakousko</a:t>
                      </a:r>
                      <a:endParaRPr lang="hu-HU" sz="1400" dirty="0">
                        <a:effectLst/>
                        <a:latin typeface="Calibri" panose="020F0502020204030204" pitchFamily="34" charset="0"/>
                        <a:ea typeface="Times New Roman"/>
                        <a:cs typeface="Times New Roman"/>
                      </a:endParaRPr>
                    </a:p>
                  </a:txBody>
                  <a:tcPr marL="43403" marR="43403" marT="0" marB="0"/>
                </a:tc>
                <a:tc>
                  <a:txBody>
                    <a:bodyPr/>
                    <a:lstStyle/>
                    <a:p>
                      <a:pPr marL="342900" lvl="0" indent="-342900" algn="just">
                        <a:lnSpc>
                          <a:spcPct val="115000"/>
                        </a:lnSpc>
                        <a:spcAft>
                          <a:spcPts val="0"/>
                        </a:spcAft>
                        <a:buFont typeface="Calibri"/>
                        <a:buChar char="-"/>
                      </a:pPr>
                      <a:r>
                        <a:rPr lang="cs-CZ" sz="1400" b="0" dirty="0" smtClean="0">
                          <a:effectLst/>
                        </a:rPr>
                        <a:t>nízká</a:t>
                      </a:r>
                      <a:r>
                        <a:rPr lang="cs-CZ" sz="1400" b="0" baseline="0" dirty="0" smtClean="0">
                          <a:effectLst/>
                        </a:rPr>
                        <a:t> úroveň plodnosti</a:t>
                      </a:r>
                      <a:endParaRPr lang="hu-HU" sz="1400" b="0" baseline="0" dirty="0" smtClean="0">
                        <a:effectLst/>
                      </a:endParaRPr>
                    </a:p>
                    <a:p>
                      <a:pPr marL="342900" lvl="0" indent="-342900" algn="just">
                        <a:lnSpc>
                          <a:spcPct val="115000"/>
                        </a:lnSpc>
                        <a:spcAft>
                          <a:spcPts val="0"/>
                        </a:spcAft>
                        <a:buFont typeface="Calibri"/>
                        <a:buChar char="-"/>
                      </a:pPr>
                      <a:r>
                        <a:rPr lang="hu-HU" sz="1400" b="0" baseline="0" dirty="0" smtClean="0">
                          <a:effectLst/>
                        </a:rPr>
                        <a:t>průměrné hodnoty životních očekávání</a:t>
                      </a:r>
                      <a:endParaRPr lang="hu-HU" sz="1400" b="0" dirty="0">
                        <a:effectLst/>
                      </a:endParaRPr>
                    </a:p>
                    <a:p>
                      <a:pPr marL="342900" lvl="0" indent="-342900" algn="just">
                        <a:lnSpc>
                          <a:spcPct val="115000"/>
                        </a:lnSpc>
                        <a:spcAft>
                          <a:spcPts val="0"/>
                        </a:spcAft>
                        <a:buFont typeface="Calibri"/>
                        <a:buChar char="-"/>
                      </a:pPr>
                      <a:r>
                        <a:rPr lang="cs-CZ" sz="1400" b="0" dirty="0" smtClean="0">
                          <a:effectLst/>
                          <a:latin typeface="+mn-lt"/>
                          <a:ea typeface="+mn-ea"/>
                          <a:cs typeface="+mn-cs"/>
                        </a:rPr>
                        <a:t>mírné</a:t>
                      </a:r>
                      <a:r>
                        <a:rPr lang="cs-CZ" sz="1400" b="0" baseline="0" dirty="0" smtClean="0">
                          <a:effectLst/>
                          <a:latin typeface="+mn-lt"/>
                          <a:ea typeface="+mn-ea"/>
                          <a:cs typeface="+mn-cs"/>
                        </a:rPr>
                        <a:t> stárnutí</a:t>
                      </a:r>
                      <a:endParaRPr lang="hu-HU" sz="1400" b="0" dirty="0">
                        <a:effectLst/>
                        <a:latin typeface="Calibri" panose="020F0502020204030204" pitchFamily="34" charset="0"/>
                        <a:ea typeface="Times New Roman"/>
                        <a:cs typeface="Calibri"/>
                      </a:endParaRPr>
                    </a:p>
                  </a:txBody>
                  <a:tcPr marL="43403" marR="43403" marT="0" marB="0"/>
                </a:tc>
              </a:tr>
              <a:tr h="1226925">
                <a:tc>
                  <a:txBody>
                    <a:bodyPr/>
                    <a:lstStyle/>
                    <a:p>
                      <a:pPr algn="just">
                        <a:lnSpc>
                          <a:spcPct val="115000"/>
                        </a:lnSpc>
                        <a:spcAft>
                          <a:spcPts val="0"/>
                        </a:spcAft>
                      </a:pPr>
                      <a:r>
                        <a:rPr lang="cs-CZ" sz="1400" dirty="0" smtClean="0">
                          <a:effectLst/>
                          <a:latin typeface="+mn-lt"/>
                          <a:ea typeface="+mn-ea"/>
                          <a:cs typeface="+mn-cs"/>
                        </a:rPr>
                        <a:t>Česká</a:t>
                      </a:r>
                      <a:r>
                        <a:rPr lang="cs-CZ" sz="1400" baseline="0" dirty="0" smtClean="0">
                          <a:effectLst/>
                          <a:latin typeface="+mn-lt"/>
                          <a:ea typeface="+mn-ea"/>
                          <a:cs typeface="+mn-cs"/>
                        </a:rPr>
                        <a:t> republika</a:t>
                      </a:r>
                      <a:endParaRPr lang="hu-HU" sz="1400" dirty="0">
                        <a:effectLst/>
                        <a:latin typeface="Calibri" panose="020F0502020204030204" pitchFamily="34" charset="0"/>
                        <a:ea typeface="Times New Roman"/>
                        <a:cs typeface="Times New Roman"/>
                      </a:endParaRPr>
                    </a:p>
                  </a:txBody>
                  <a:tcPr marL="43403" marR="43403" marT="0" marB="0"/>
                </a:tc>
                <a:tc>
                  <a:txBody>
                    <a:bodyPr/>
                    <a:lstStyle/>
                    <a:p>
                      <a:pPr marL="342900" lvl="0" indent="-342900" algn="just">
                        <a:lnSpc>
                          <a:spcPct val="115000"/>
                        </a:lnSpc>
                        <a:spcAft>
                          <a:spcPts val="0"/>
                        </a:spcAft>
                        <a:buFont typeface="Calibri"/>
                        <a:buChar char="-"/>
                      </a:pPr>
                      <a:r>
                        <a:rPr lang="cs-CZ" sz="1400" dirty="0" smtClean="0">
                          <a:effectLst/>
                        </a:rPr>
                        <a:t>relativně</a:t>
                      </a:r>
                      <a:r>
                        <a:rPr lang="cs-CZ" sz="1400" baseline="0" dirty="0" smtClean="0">
                          <a:effectLst/>
                        </a:rPr>
                        <a:t> mladší populace, ale stárnutí bude rychlejší</a:t>
                      </a:r>
                      <a:endParaRPr lang="hu-HU" sz="1400" baseline="0" dirty="0" smtClean="0">
                        <a:effectLst/>
                      </a:endParaRPr>
                    </a:p>
                    <a:p>
                      <a:pPr marL="342900" lvl="0" indent="-342900" algn="just">
                        <a:lnSpc>
                          <a:spcPct val="115000"/>
                        </a:lnSpc>
                        <a:spcAft>
                          <a:spcPts val="0"/>
                        </a:spcAft>
                        <a:buFont typeface="Calibri"/>
                        <a:buChar char="-"/>
                      </a:pPr>
                      <a:r>
                        <a:rPr lang="hu-HU" sz="1400" baseline="0" dirty="0" smtClean="0">
                          <a:effectLst/>
                        </a:rPr>
                        <a:t>průměrná úroveň plodnosti a životních očekávání</a:t>
                      </a:r>
                      <a:endParaRPr lang="hu-HU" sz="1400" dirty="0">
                        <a:effectLst/>
                      </a:endParaRPr>
                    </a:p>
                    <a:p>
                      <a:pPr marL="342900" lvl="0" indent="-342900" algn="just">
                        <a:lnSpc>
                          <a:spcPct val="115000"/>
                        </a:lnSpc>
                        <a:spcAft>
                          <a:spcPts val="0"/>
                        </a:spcAft>
                        <a:buFont typeface="Calibri"/>
                        <a:buChar char="-"/>
                      </a:pPr>
                      <a:r>
                        <a:rPr lang="cs-CZ" sz="1400" dirty="0" smtClean="0">
                          <a:effectLst/>
                        </a:rPr>
                        <a:t>v</a:t>
                      </a:r>
                      <a:r>
                        <a:rPr lang="cs-CZ" sz="1400" baseline="0" dirty="0" smtClean="0">
                          <a:effectLst/>
                        </a:rPr>
                        <a:t> blízké budoucnosti se očekává mírný </a:t>
                      </a:r>
                      <a:r>
                        <a:rPr lang="cs-CZ" sz="1400" baseline="0" dirty="0" smtClean="0">
                          <a:effectLst/>
                        </a:rPr>
                        <a:t>úbytek obyvatel v postižených regionech</a:t>
                      </a:r>
                      <a:endParaRPr lang="hu-HU" sz="1400" dirty="0">
                        <a:effectLst/>
                      </a:endParaRPr>
                    </a:p>
                    <a:p>
                      <a:pPr marL="342900" lvl="0" indent="-342900" algn="just">
                        <a:lnSpc>
                          <a:spcPct val="115000"/>
                        </a:lnSpc>
                        <a:spcAft>
                          <a:spcPts val="0"/>
                        </a:spcAft>
                        <a:buFont typeface="Calibri"/>
                        <a:buChar char="-"/>
                      </a:pPr>
                      <a:r>
                        <a:rPr lang="cs-CZ" sz="1400" dirty="0" smtClean="0">
                          <a:effectLst/>
                        </a:rPr>
                        <a:t>Úbytek</a:t>
                      </a:r>
                      <a:r>
                        <a:rPr lang="cs-CZ" sz="1400" baseline="0" dirty="0" smtClean="0">
                          <a:effectLst/>
                        </a:rPr>
                        <a:t> obyvatel především na periferiích</a:t>
                      </a:r>
                      <a:endParaRPr lang="hu-HU" sz="1400" dirty="0">
                        <a:effectLst/>
                      </a:endParaRPr>
                    </a:p>
                    <a:p>
                      <a:pPr marL="342900" lvl="0" indent="-342900" algn="just">
                        <a:lnSpc>
                          <a:spcPct val="115000"/>
                        </a:lnSpc>
                        <a:spcAft>
                          <a:spcPts val="0"/>
                        </a:spcAft>
                        <a:buFont typeface="Calibri"/>
                        <a:buChar char="-"/>
                      </a:pPr>
                      <a:r>
                        <a:rPr lang="cs-CZ" sz="1400" dirty="0" smtClean="0">
                          <a:effectLst/>
                          <a:latin typeface="+mn-lt"/>
                          <a:ea typeface="+mn-ea"/>
                          <a:cs typeface="+mn-cs"/>
                        </a:rPr>
                        <a:t>decentralizace</a:t>
                      </a:r>
                      <a:r>
                        <a:rPr lang="cs-CZ" sz="1400" baseline="0" dirty="0" smtClean="0">
                          <a:effectLst/>
                          <a:latin typeface="+mn-lt"/>
                          <a:ea typeface="+mn-ea"/>
                          <a:cs typeface="+mn-cs"/>
                        </a:rPr>
                        <a:t> z měst na venkov</a:t>
                      </a:r>
                      <a:endParaRPr lang="hu-HU" sz="1400" dirty="0">
                        <a:effectLst/>
                        <a:latin typeface="Calibri" panose="020F0502020204030204" pitchFamily="34" charset="0"/>
                        <a:ea typeface="Times New Roman"/>
                        <a:cs typeface="Calibri"/>
                      </a:endParaRPr>
                    </a:p>
                  </a:txBody>
                  <a:tcPr marL="43403" marR="43403" marT="0" marB="0"/>
                </a:tc>
              </a:tr>
              <a:tr h="981540">
                <a:tc>
                  <a:txBody>
                    <a:bodyPr/>
                    <a:lstStyle/>
                    <a:p>
                      <a:pPr algn="just">
                        <a:lnSpc>
                          <a:spcPct val="115000"/>
                        </a:lnSpc>
                        <a:spcAft>
                          <a:spcPts val="0"/>
                        </a:spcAft>
                      </a:pPr>
                      <a:r>
                        <a:rPr lang="cs-CZ" sz="1400" dirty="0" smtClean="0">
                          <a:effectLst/>
                          <a:latin typeface="+mn-lt"/>
                          <a:ea typeface="+mn-ea"/>
                          <a:cs typeface="+mn-cs"/>
                        </a:rPr>
                        <a:t>Německo</a:t>
                      </a:r>
                      <a:endParaRPr lang="hu-HU" sz="1400" dirty="0">
                        <a:effectLst/>
                        <a:latin typeface="Calibri" panose="020F0502020204030204" pitchFamily="34" charset="0"/>
                        <a:ea typeface="Times New Roman"/>
                        <a:cs typeface="Times New Roman"/>
                      </a:endParaRPr>
                    </a:p>
                  </a:txBody>
                  <a:tcPr marL="43403" marR="43403" marT="0" marB="0"/>
                </a:tc>
                <a:tc>
                  <a:txBody>
                    <a:bodyPr/>
                    <a:lstStyle/>
                    <a:p>
                      <a:pPr marL="342900" lvl="0" indent="-342900" algn="just">
                        <a:lnSpc>
                          <a:spcPct val="115000"/>
                        </a:lnSpc>
                        <a:spcAft>
                          <a:spcPts val="0"/>
                        </a:spcAft>
                        <a:buFont typeface="Calibri"/>
                        <a:buChar char="-"/>
                      </a:pPr>
                      <a:r>
                        <a:rPr lang="cs-CZ" sz="1400" dirty="0" smtClean="0">
                          <a:effectLst/>
                        </a:rPr>
                        <a:t>již</a:t>
                      </a:r>
                      <a:r>
                        <a:rPr lang="cs-CZ" sz="1400" baseline="0" dirty="0" smtClean="0">
                          <a:effectLst/>
                        </a:rPr>
                        <a:t> zestárlá populace s nízkou dynamikou stárnutí</a:t>
                      </a:r>
                      <a:endParaRPr lang="hu-HU" sz="1400" dirty="0">
                        <a:effectLst/>
                      </a:endParaRPr>
                    </a:p>
                    <a:p>
                      <a:pPr marL="342900" lvl="0" indent="-342900" algn="just">
                        <a:lnSpc>
                          <a:spcPct val="115000"/>
                        </a:lnSpc>
                        <a:spcAft>
                          <a:spcPts val="0"/>
                        </a:spcAft>
                        <a:buFont typeface="Calibri"/>
                        <a:buChar char="-"/>
                      </a:pPr>
                      <a:r>
                        <a:rPr lang="cs-CZ" sz="1400" dirty="0" smtClean="0">
                          <a:effectLst/>
                        </a:rPr>
                        <a:t>vysoká</a:t>
                      </a:r>
                      <a:r>
                        <a:rPr lang="cs-CZ" sz="1400" baseline="0" dirty="0" smtClean="0">
                          <a:effectLst/>
                        </a:rPr>
                        <a:t> životní očekávání, ale nízká úroveň plodnosti</a:t>
                      </a:r>
                      <a:endParaRPr lang="hu-HU" sz="1400" dirty="0">
                        <a:effectLst/>
                      </a:endParaRPr>
                    </a:p>
                    <a:p>
                      <a:pPr marL="342900" lvl="0" indent="-342900" algn="just">
                        <a:lnSpc>
                          <a:spcPct val="115000"/>
                        </a:lnSpc>
                        <a:spcAft>
                          <a:spcPts val="0"/>
                        </a:spcAft>
                        <a:buFont typeface="Calibri"/>
                        <a:buChar char="-"/>
                      </a:pPr>
                      <a:r>
                        <a:rPr lang="cs-CZ" sz="1400" dirty="0" smtClean="0">
                          <a:effectLst/>
                        </a:rPr>
                        <a:t>vysoká</a:t>
                      </a:r>
                      <a:r>
                        <a:rPr lang="cs-CZ" sz="1400" baseline="0" dirty="0" smtClean="0">
                          <a:effectLst/>
                        </a:rPr>
                        <a:t> míra odstěhovávání a rychlý pokles populace ve východním Německu</a:t>
                      </a:r>
                      <a:endParaRPr lang="hu-HU" sz="1400" dirty="0">
                        <a:effectLst/>
                      </a:endParaRPr>
                    </a:p>
                    <a:p>
                      <a:pPr marL="342900" lvl="0" indent="-342900" algn="just">
                        <a:lnSpc>
                          <a:spcPct val="115000"/>
                        </a:lnSpc>
                        <a:spcAft>
                          <a:spcPts val="0"/>
                        </a:spcAft>
                        <a:buFont typeface="Calibri"/>
                        <a:buChar char="-"/>
                      </a:pPr>
                      <a:r>
                        <a:rPr lang="cs-CZ" sz="1400" baseline="0" dirty="0" smtClean="0">
                          <a:effectLst/>
                        </a:rPr>
                        <a:t>hrozí </a:t>
                      </a:r>
                      <a:r>
                        <a:rPr lang="cs-CZ" sz="1400" baseline="0" dirty="0" smtClean="0">
                          <a:effectLst/>
                        </a:rPr>
                        <a:t>nouze</a:t>
                      </a:r>
                      <a:r>
                        <a:rPr lang="en-GB" sz="1400" dirty="0" smtClean="0">
                          <a:effectLst/>
                        </a:rPr>
                        <a:t> </a:t>
                      </a:r>
                      <a:r>
                        <a:rPr lang="cs-CZ" sz="1400" dirty="0" smtClean="0">
                          <a:effectLst/>
                        </a:rPr>
                        <a:t>o</a:t>
                      </a:r>
                      <a:r>
                        <a:rPr lang="cs-CZ" sz="1400" baseline="0" dirty="0" smtClean="0">
                          <a:effectLst/>
                        </a:rPr>
                        <a:t> pracovní sílu</a:t>
                      </a:r>
                      <a:endParaRPr lang="hu-HU" sz="1400" dirty="0">
                        <a:effectLst/>
                        <a:latin typeface="Calibri" panose="020F0502020204030204" pitchFamily="34" charset="0"/>
                        <a:ea typeface="Times New Roman"/>
                        <a:cs typeface="Calibri"/>
                      </a:endParaRPr>
                    </a:p>
                  </a:txBody>
                  <a:tcPr marL="43403" marR="43403" marT="0" marB="0"/>
                </a:tc>
              </a:tr>
              <a:tr h="1226925">
                <a:tc>
                  <a:txBody>
                    <a:bodyPr/>
                    <a:lstStyle/>
                    <a:p>
                      <a:pPr algn="just">
                        <a:lnSpc>
                          <a:spcPct val="115000"/>
                        </a:lnSpc>
                        <a:spcAft>
                          <a:spcPts val="0"/>
                        </a:spcAft>
                      </a:pPr>
                      <a:r>
                        <a:rPr lang="cs-CZ" sz="1400" dirty="0" smtClean="0">
                          <a:effectLst/>
                          <a:latin typeface="+mn-lt"/>
                          <a:ea typeface="+mn-ea"/>
                          <a:cs typeface="+mn-cs"/>
                        </a:rPr>
                        <a:t>Maďarsko</a:t>
                      </a:r>
                      <a:endParaRPr lang="hu-HU" sz="1400" dirty="0">
                        <a:effectLst/>
                        <a:latin typeface="Calibri" panose="020F0502020204030204" pitchFamily="34" charset="0"/>
                        <a:ea typeface="Times New Roman"/>
                        <a:cs typeface="Times New Roman"/>
                      </a:endParaRPr>
                    </a:p>
                  </a:txBody>
                  <a:tcPr marL="43403" marR="43403" marT="0" marB="0"/>
                </a:tc>
                <a:tc>
                  <a:txBody>
                    <a:bodyPr/>
                    <a:lstStyle/>
                    <a:p>
                      <a:pPr marL="342900" lvl="0" indent="-342900" algn="just">
                        <a:lnSpc>
                          <a:spcPct val="115000"/>
                        </a:lnSpc>
                        <a:spcAft>
                          <a:spcPts val="0"/>
                        </a:spcAft>
                        <a:buFont typeface="Calibri"/>
                        <a:buChar char="-"/>
                      </a:pPr>
                      <a:r>
                        <a:rPr lang="cs-CZ" sz="1400" dirty="0" smtClean="0">
                          <a:effectLst/>
                        </a:rPr>
                        <a:t>dlouhodobý</a:t>
                      </a:r>
                      <a:r>
                        <a:rPr lang="cs-CZ" sz="1400" baseline="0" dirty="0" smtClean="0">
                          <a:effectLst/>
                        </a:rPr>
                        <a:t> pokles populace</a:t>
                      </a:r>
                      <a:r>
                        <a:rPr lang="en-GB" sz="1400" dirty="0" smtClean="0">
                          <a:effectLst/>
                        </a:rPr>
                        <a:t> </a:t>
                      </a:r>
                      <a:r>
                        <a:rPr lang="cs-CZ" sz="1400" dirty="0" smtClean="0">
                          <a:effectLst/>
                        </a:rPr>
                        <a:t>na</a:t>
                      </a:r>
                      <a:r>
                        <a:rPr lang="cs-CZ" sz="1400" baseline="0" dirty="0" smtClean="0">
                          <a:effectLst/>
                        </a:rPr>
                        <a:t> národní úrovni</a:t>
                      </a:r>
                      <a:r>
                        <a:rPr lang="en-GB" sz="1400" dirty="0" smtClean="0">
                          <a:effectLst/>
                        </a:rPr>
                        <a:t> </a:t>
                      </a:r>
                      <a:r>
                        <a:rPr lang="cs-CZ" sz="1400" dirty="0" smtClean="0">
                          <a:effectLst/>
                        </a:rPr>
                        <a:t>způsobený</a:t>
                      </a:r>
                      <a:r>
                        <a:rPr lang="cs-CZ" sz="1400" baseline="0" dirty="0" smtClean="0">
                          <a:effectLst/>
                        </a:rPr>
                        <a:t> nízkou úrovní plodnosti</a:t>
                      </a:r>
                      <a:endParaRPr lang="hu-HU" sz="1400" dirty="0">
                        <a:effectLst/>
                      </a:endParaRPr>
                    </a:p>
                    <a:p>
                      <a:pPr marL="342900" lvl="0" indent="-342900" algn="just">
                        <a:lnSpc>
                          <a:spcPct val="115000"/>
                        </a:lnSpc>
                        <a:spcAft>
                          <a:spcPts val="0"/>
                        </a:spcAft>
                        <a:buFont typeface="Calibri"/>
                        <a:buChar char="-"/>
                      </a:pPr>
                      <a:r>
                        <a:rPr lang="cs-CZ" sz="1400" dirty="0" smtClean="0">
                          <a:effectLst/>
                        </a:rPr>
                        <a:t>nízká</a:t>
                      </a:r>
                      <a:r>
                        <a:rPr lang="cs-CZ" sz="1400" baseline="0" dirty="0" smtClean="0">
                          <a:effectLst/>
                        </a:rPr>
                        <a:t> úroveň přistěhovalců, mírná úroveň </a:t>
                      </a:r>
                      <a:r>
                        <a:rPr lang="cs-CZ" sz="1400" baseline="0" dirty="0" smtClean="0">
                          <a:effectLst/>
                        </a:rPr>
                        <a:t>migrace</a:t>
                      </a:r>
                      <a:endParaRPr lang="hu-HU" sz="1400" dirty="0">
                        <a:effectLst/>
                      </a:endParaRPr>
                    </a:p>
                    <a:p>
                      <a:pPr marL="342900" lvl="0" indent="-342900" algn="just">
                        <a:lnSpc>
                          <a:spcPct val="115000"/>
                        </a:lnSpc>
                        <a:spcAft>
                          <a:spcPts val="0"/>
                        </a:spcAft>
                        <a:buFont typeface="Calibri"/>
                        <a:buChar char="-"/>
                      </a:pPr>
                      <a:r>
                        <a:rPr lang="cs-CZ" sz="1400" dirty="0" smtClean="0">
                          <a:effectLst/>
                        </a:rPr>
                        <a:t>decentralizace</a:t>
                      </a:r>
                      <a:r>
                        <a:rPr lang="cs-CZ" sz="1400" baseline="0" dirty="0" smtClean="0">
                          <a:effectLst/>
                        </a:rPr>
                        <a:t> </a:t>
                      </a:r>
                      <a:r>
                        <a:rPr lang="cs-CZ" sz="1400" baseline="0" dirty="0" smtClean="0">
                          <a:effectLst/>
                        </a:rPr>
                        <a:t>z měst na venkov</a:t>
                      </a:r>
                      <a:endParaRPr lang="hu-HU" sz="1400" dirty="0">
                        <a:effectLst/>
                      </a:endParaRPr>
                    </a:p>
                    <a:p>
                      <a:pPr marL="342900" lvl="0" indent="-342900" algn="just">
                        <a:lnSpc>
                          <a:spcPct val="115000"/>
                        </a:lnSpc>
                        <a:spcAft>
                          <a:spcPts val="0"/>
                        </a:spcAft>
                        <a:buFont typeface="Calibri"/>
                        <a:buChar char="-"/>
                      </a:pPr>
                      <a:r>
                        <a:rPr lang="cs-CZ" sz="1400" dirty="0" smtClean="0">
                          <a:effectLst/>
                        </a:rPr>
                        <a:t>životní</a:t>
                      </a:r>
                      <a:r>
                        <a:rPr lang="cs-CZ" sz="1400" baseline="0" dirty="0" smtClean="0">
                          <a:effectLst/>
                        </a:rPr>
                        <a:t> očekávání podstatně pod průměrem EU-27</a:t>
                      </a:r>
                      <a:endParaRPr lang="hu-HU" sz="1400" dirty="0">
                        <a:effectLst/>
                      </a:endParaRPr>
                    </a:p>
                    <a:p>
                      <a:pPr marL="342900" lvl="0" indent="-342900" algn="just">
                        <a:lnSpc>
                          <a:spcPct val="115000"/>
                        </a:lnSpc>
                        <a:spcAft>
                          <a:spcPts val="0"/>
                        </a:spcAft>
                        <a:buFont typeface="Calibri"/>
                        <a:buChar char="-"/>
                      </a:pPr>
                      <a:r>
                        <a:rPr lang="cs-CZ" sz="1400" dirty="0" smtClean="0">
                          <a:effectLst/>
                          <a:latin typeface="+mn-lt"/>
                          <a:ea typeface="+mn-ea"/>
                          <a:cs typeface="+mn-cs"/>
                        </a:rPr>
                        <a:t>vysoká</a:t>
                      </a:r>
                      <a:r>
                        <a:rPr lang="cs-CZ" sz="1400" baseline="0" dirty="0" smtClean="0">
                          <a:effectLst/>
                          <a:latin typeface="+mn-lt"/>
                          <a:ea typeface="+mn-ea"/>
                          <a:cs typeface="+mn-cs"/>
                        </a:rPr>
                        <a:t> úmrtnost mužů</a:t>
                      </a:r>
                      <a:endParaRPr lang="hu-HU" sz="1400" dirty="0">
                        <a:effectLst/>
                        <a:latin typeface="Calibri" panose="020F0502020204030204" pitchFamily="34" charset="0"/>
                        <a:ea typeface="Times New Roman"/>
                        <a:cs typeface="Calibri"/>
                      </a:endParaRPr>
                    </a:p>
                  </a:txBody>
                  <a:tcPr marL="43403" marR="43403" marT="0" marB="0"/>
                </a:tc>
              </a:tr>
            </a:tbl>
          </a:graphicData>
        </a:graphic>
      </p:graphicFrame>
      <p:sp>
        <p:nvSpPr>
          <p:cNvPr id="10261" name="Rectangle 2"/>
          <p:cNvSpPr>
            <a:spLocks noChangeArrowheads="1"/>
          </p:cNvSpPr>
          <p:nvPr/>
        </p:nvSpPr>
        <p:spPr bwMode="auto">
          <a:xfrm>
            <a:off x="3754503" y="6330766"/>
            <a:ext cx="5317994" cy="338506"/>
          </a:xfrm>
          <a:prstGeom prst="rect">
            <a:avLst/>
          </a:prstGeom>
          <a:noFill/>
          <a:ln w="9525">
            <a:noFill/>
            <a:miter lim="800000"/>
            <a:headEnd/>
            <a:tailEnd/>
          </a:ln>
          <a:effectLst/>
        </p:spPr>
        <p:txBody>
          <a:bodyPr wrap="none" tIns="76176" bIns="76176" anchor="ctr">
            <a:spAutoFit/>
          </a:bodyPr>
          <a:lstStyle/>
          <a:p>
            <a:pPr algn="just" eaLnBrk="0" hangingPunct="0"/>
            <a:r>
              <a:rPr lang="cs-CZ" altLang="zh-CN" sz="1200" dirty="0" smtClean="0">
                <a:latin typeface="Calibri" pitchFamily="34" charset="0"/>
                <a:ea typeface="宋体" charset="-122"/>
                <a:cs typeface="Times New Roman" pitchFamily="18" charset="0"/>
              </a:rPr>
              <a:t>Zdroj</a:t>
            </a:r>
            <a:r>
              <a:rPr lang="en-GB" altLang="zh-CN" sz="1200" dirty="0" smtClean="0">
                <a:latin typeface="Calibri" pitchFamily="34" charset="0"/>
                <a:ea typeface="宋体" charset="-122"/>
                <a:cs typeface="Times New Roman" pitchFamily="18" charset="0"/>
              </a:rPr>
              <a:t>: </a:t>
            </a:r>
            <a:r>
              <a:rPr lang="en-GB" altLang="zh-CN" sz="1200" dirty="0">
                <a:latin typeface="Calibri" pitchFamily="34" charset="0"/>
                <a:ea typeface="宋体" charset="-122"/>
                <a:cs typeface="Times New Roman" pitchFamily="18" charset="0"/>
              </a:rPr>
              <a:t>Demography report 2010, SEB Report authors</a:t>
            </a:r>
            <a:r>
              <a:rPr lang="en-GB" altLang="zh-CN" sz="1200" dirty="0">
                <a:ea typeface="宋体" charset="-122"/>
                <a:cs typeface="Times New Roman" pitchFamily="18" charset="0"/>
              </a:rPr>
              <a:t>’</a:t>
            </a:r>
            <a:r>
              <a:rPr lang="en-GB" altLang="zh-CN" sz="1200" dirty="0">
                <a:latin typeface="Calibri" pitchFamily="34" charset="0"/>
                <a:ea typeface="宋体" charset="-122"/>
                <a:cs typeface="Times New Roman" pitchFamily="18" charset="0"/>
              </a:rPr>
              <a:t> analysis of scientific literature</a:t>
            </a:r>
            <a:endParaRPr lang="en-GB" altLang="zh-CN" dirty="0">
              <a:ea typeface="宋体" charset="-122"/>
              <a:cs typeface="Times New Roman" pitchFamily="18" charset="0"/>
            </a:endParaRPr>
          </a:p>
        </p:txBody>
      </p:sp>
      <p:pic>
        <p:nvPicPr>
          <p:cNvPr id="10262" name="Kép 10"/>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
        <p:nvSpPr>
          <p:cNvPr id="10263" name="Text Box 12"/>
          <p:cNvSpPr txBox="1">
            <a:spLocks noChangeArrowheads="1"/>
          </p:cNvSpPr>
          <p:nvPr/>
        </p:nvSpPr>
        <p:spPr bwMode="auto">
          <a:xfrm>
            <a:off x="211138" y="900113"/>
            <a:ext cx="8066087" cy="1016304"/>
          </a:xfrm>
          <a:prstGeom prst="rect">
            <a:avLst/>
          </a:prstGeom>
          <a:noFill/>
          <a:ln w="9525">
            <a:noFill/>
            <a:miter lim="800000"/>
            <a:headEnd/>
            <a:tailEnd/>
          </a:ln>
          <a:effectLst/>
        </p:spPr>
        <p:txBody>
          <a:bodyPr lIns="0" tIns="0" rIns="0" bIns="0">
            <a:spAutoFit/>
          </a:bodyPr>
          <a:lstStyle/>
          <a:p>
            <a:pPr>
              <a:lnSpc>
                <a:spcPct val="114000"/>
              </a:lnSpc>
            </a:pPr>
            <a:r>
              <a:rPr lang="sl-SI" altLang="hu-HU" sz="3600" b="1" dirty="0" smtClean="0">
                <a:solidFill>
                  <a:schemeClr val="bg2"/>
                </a:solidFill>
                <a:latin typeface="Calibri" pitchFamily="34" charset="0"/>
              </a:rPr>
              <a:t>Demografické trendy ve střední Evropě</a:t>
            </a:r>
            <a:endParaRPr lang="sl-SI" altLang="hu-HU" sz="3600" b="1" dirty="0">
              <a:solidFill>
                <a:schemeClr val="bg2"/>
              </a:solidFill>
              <a:latin typeface="Calibri" pitchFamily="34" charset="0"/>
            </a:endParaRPr>
          </a:p>
          <a:p>
            <a:pPr algn="just" eaLnBrk="0" hangingPunct="0"/>
            <a:r>
              <a:rPr lang="en-GB" altLang="zh-CN" sz="2500" dirty="0" smtClean="0">
                <a:solidFill>
                  <a:schemeClr val="bg2"/>
                </a:solidFill>
                <a:latin typeface="Calibri" pitchFamily="34" charset="0"/>
                <a:ea typeface="宋体" charset="-122"/>
              </a:rPr>
              <a:t>K</a:t>
            </a:r>
            <a:r>
              <a:rPr lang="cs-CZ" altLang="zh-CN" sz="2500" dirty="0" err="1" smtClean="0">
                <a:solidFill>
                  <a:schemeClr val="bg2"/>
                </a:solidFill>
                <a:latin typeface="Calibri" pitchFamily="34" charset="0"/>
                <a:ea typeface="宋体" charset="-122"/>
              </a:rPr>
              <a:t>líčové</a:t>
            </a:r>
            <a:r>
              <a:rPr lang="cs-CZ" altLang="zh-CN" sz="2500" dirty="0" smtClean="0">
                <a:solidFill>
                  <a:schemeClr val="bg2"/>
                </a:solidFill>
                <a:latin typeface="Calibri" pitchFamily="34" charset="0"/>
                <a:ea typeface="宋体" charset="-122"/>
              </a:rPr>
              <a:t> demografické procesy a výzvy v zemích střední Evropy</a:t>
            </a:r>
            <a:endParaRPr lang="en-GB" altLang="zh-CN" sz="2500" dirty="0">
              <a:solidFill>
                <a:schemeClr val="bg2"/>
              </a:solidFill>
              <a:latin typeface="Calibri" pitchFamily="34" charset="0"/>
              <a:ea typeface="宋体"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sp>
        <p:nvSpPr>
          <p:cNvPr id="11267" name="Text Box 13"/>
          <p:cNvSpPr txBox="1">
            <a:spLocks noChangeArrowheads="1"/>
          </p:cNvSpPr>
          <p:nvPr/>
        </p:nvSpPr>
        <p:spPr bwMode="auto">
          <a:xfrm>
            <a:off x="457200" y="4487863"/>
            <a:ext cx="8066088" cy="831850"/>
          </a:xfrm>
          <a:prstGeom prst="rect">
            <a:avLst/>
          </a:prstGeom>
          <a:noFill/>
          <a:ln w="9525">
            <a:noFill/>
            <a:miter lim="800000"/>
            <a:headEnd/>
            <a:tailEnd/>
          </a:ln>
          <a:effectLst/>
        </p:spPr>
        <p:txBody>
          <a:bodyPr lIns="0" tIns="0" rIns="0" bIns="0">
            <a:spAutoFit/>
          </a:bodyPr>
          <a:lstStyle/>
          <a:p>
            <a:pPr marL="180975" indent="-180975" eaLnBrk="0" hangingPunct="0"/>
            <a:endParaRPr lang="hu-HU" altLang="hu-HU" sz="20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2200">
              <a:solidFill>
                <a:schemeClr val="bg2"/>
              </a:solidFill>
              <a:latin typeface="Calibri" pitchFamily="34" charset="0"/>
            </a:endParaRPr>
          </a:p>
        </p:txBody>
      </p:sp>
      <p:graphicFrame>
        <p:nvGraphicFramePr>
          <p:cNvPr id="4" name="Táblázat 3"/>
          <p:cNvGraphicFramePr>
            <a:graphicFrameLocks noGrp="1"/>
          </p:cNvGraphicFramePr>
          <p:nvPr/>
        </p:nvGraphicFramePr>
        <p:xfrm>
          <a:off x="211138" y="2333625"/>
          <a:ext cx="8932862" cy="4171949"/>
        </p:xfrm>
        <a:graphic>
          <a:graphicData uri="http://schemas.openxmlformats.org/drawingml/2006/table">
            <a:tbl>
              <a:tblPr firstRow="1" firstCol="1" bandRow="1">
                <a:tableStyleId>{3B4B98B0-60AC-42C2-AFA5-B58CD77FA1E5}</a:tableStyleId>
              </a:tblPr>
              <a:tblGrid>
                <a:gridCol w="1045835"/>
                <a:gridCol w="7887027"/>
              </a:tblGrid>
              <a:tr h="981635">
                <a:tc>
                  <a:txBody>
                    <a:bodyPr/>
                    <a:lstStyle/>
                    <a:p>
                      <a:pPr marL="0" lvl="0" indent="0" algn="just" defTabSz="914400" rtl="0" eaLnBrk="1" latinLnBrk="0" hangingPunct="1">
                        <a:lnSpc>
                          <a:spcPct val="115000"/>
                        </a:lnSpc>
                        <a:spcAft>
                          <a:spcPts val="0"/>
                        </a:spcAft>
                        <a:buFont typeface="Calibri"/>
                        <a:buNone/>
                      </a:pPr>
                      <a:r>
                        <a:rPr lang="en-GB" sz="1400" kern="1200" dirty="0" smtClean="0">
                          <a:effectLst/>
                        </a:rPr>
                        <a:t>It</a:t>
                      </a:r>
                      <a:r>
                        <a:rPr lang="cs-CZ" sz="1400" kern="1200" dirty="0" err="1" smtClean="0">
                          <a:effectLst/>
                        </a:rPr>
                        <a:t>álie</a:t>
                      </a:r>
                      <a:endParaRPr lang="hu-HU" sz="1400" kern="1200" dirty="0">
                        <a:solidFill>
                          <a:schemeClr val="tx1"/>
                        </a:solidFill>
                        <a:effectLst/>
                        <a:latin typeface="+mn-lt"/>
                        <a:ea typeface="+mn-ea"/>
                        <a:cs typeface="+mn-cs"/>
                      </a:endParaRPr>
                    </a:p>
                  </a:txBody>
                  <a:tcPr marL="68575" marR="68575" marT="0" marB="0"/>
                </a:tc>
                <a:tc>
                  <a:txBody>
                    <a:bodyPr/>
                    <a:lstStyle/>
                    <a:p>
                      <a:pPr marL="342900" lvl="0" indent="-342900" algn="just" defTabSz="914400" rtl="0" eaLnBrk="1" latinLnBrk="0" hangingPunct="1">
                        <a:lnSpc>
                          <a:spcPct val="115000"/>
                        </a:lnSpc>
                        <a:spcAft>
                          <a:spcPts val="0"/>
                        </a:spcAft>
                        <a:buFont typeface="Calibri"/>
                        <a:buChar char="-"/>
                      </a:pPr>
                      <a:r>
                        <a:rPr lang="cs-CZ" sz="1400" b="0" kern="1200" dirty="0" smtClean="0">
                          <a:effectLst/>
                        </a:rPr>
                        <a:t>již</a:t>
                      </a:r>
                      <a:r>
                        <a:rPr lang="cs-CZ" sz="1400" b="0" kern="1200" baseline="0" dirty="0" smtClean="0">
                          <a:effectLst/>
                        </a:rPr>
                        <a:t> zestárlá populace s nízkou dynamikou stárnutí</a:t>
                      </a:r>
                      <a:endParaRPr lang="hu-HU" sz="1400" b="0" kern="1200" dirty="0">
                        <a:effectLst/>
                      </a:endParaRPr>
                    </a:p>
                    <a:p>
                      <a:pPr marL="342900" lvl="0" indent="-342900" algn="just" defTabSz="914400" rtl="0" eaLnBrk="1" latinLnBrk="0" hangingPunct="1">
                        <a:lnSpc>
                          <a:spcPct val="115000"/>
                        </a:lnSpc>
                        <a:spcAft>
                          <a:spcPts val="0"/>
                        </a:spcAft>
                        <a:buFont typeface="Calibri"/>
                        <a:buChar char="-"/>
                      </a:pPr>
                      <a:r>
                        <a:rPr lang="cs-CZ" sz="1400" b="0" kern="1200" dirty="0" smtClean="0">
                          <a:effectLst/>
                        </a:rPr>
                        <a:t>vysoká</a:t>
                      </a:r>
                      <a:r>
                        <a:rPr lang="cs-CZ" sz="1400" b="0" kern="1200" baseline="0" dirty="0" smtClean="0">
                          <a:effectLst/>
                        </a:rPr>
                        <a:t> životní očekávání, ale nízká úroveň plodnosti</a:t>
                      </a:r>
                      <a:endParaRPr lang="hu-HU" sz="1400" b="0" kern="1200" dirty="0">
                        <a:effectLst/>
                      </a:endParaRPr>
                    </a:p>
                    <a:p>
                      <a:pPr marL="342900" lvl="0" indent="-342900" algn="just" defTabSz="914400" rtl="0" eaLnBrk="1" latinLnBrk="0" hangingPunct="1">
                        <a:lnSpc>
                          <a:spcPct val="115000"/>
                        </a:lnSpc>
                        <a:spcAft>
                          <a:spcPts val="0"/>
                        </a:spcAft>
                        <a:buFont typeface="Calibri"/>
                        <a:buChar char="-"/>
                      </a:pPr>
                      <a:r>
                        <a:rPr lang="cs-CZ" sz="1400" b="0" kern="1200" dirty="0" smtClean="0">
                          <a:effectLst/>
                        </a:rPr>
                        <a:t>vysoká</a:t>
                      </a:r>
                      <a:r>
                        <a:rPr lang="cs-CZ" sz="1400" b="0" kern="1200" baseline="0" dirty="0" smtClean="0">
                          <a:effectLst/>
                        </a:rPr>
                        <a:t> míra závislosti starých</a:t>
                      </a:r>
                      <a:endParaRPr lang="hu-HU" sz="1400" b="0" kern="1200" dirty="0">
                        <a:effectLst/>
                      </a:endParaRPr>
                    </a:p>
                    <a:p>
                      <a:pPr marL="342900" lvl="0" indent="-342900" algn="just" defTabSz="914400" rtl="0" eaLnBrk="1" latinLnBrk="0" hangingPunct="1">
                        <a:lnSpc>
                          <a:spcPct val="115000"/>
                        </a:lnSpc>
                        <a:spcAft>
                          <a:spcPts val="0"/>
                        </a:spcAft>
                        <a:buFont typeface="Calibri"/>
                        <a:buChar char="-"/>
                      </a:pPr>
                      <a:r>
                        <a:rPr lang="en-GB" sz="1400" b="0" kern="1200" dirty="0" smtClean="0">
                          <a:effectLst/>
                        </a:rPr>
                        <a:t>stab</a:t>
                      </a:r>
                      <a:r>
                        <a:rPr lang="cs-CZ" sz="1400" b="0" kern="1200" dirty="0" err="1" smtClean="0">
                          <a:effectLst/>
                        </a:rPr>
                        <a:t>ilní</a:t>
                      </a:r>
                      <a:r>
                        <a:rPr lang="cs-CZ" sz="1400" b="0" kern="1200" baseline="0" dirty="0" smtClean="0">
                          <a:effectLst/>
                        </a:rPr>
                        <a:t> populace díky podstatnému poměru přistěhovalců ze zahraničí</a:t>
                      </a:r>
                      <a:endParaRPr lang="hu-HU" sz="1400" b="0" kern="1200" dirty="0">
                        <a:solidFill>
                          <a:schemeClr val="tx1"/>
                        </a:solidFill>
                        <a:effectLst/>
                        <a:latin typeface="+mn-lt"/>
                        <a:ea typeface="+mn-ea"/>
                        <a:cs typeface="+mn-cs"/>
                      </a:endParaRPr>
                    </a:p>
                  </a:txBody>
                  <a:tcPr marL="68575" marR="68575" marT="0" marB="0"/>
                </a:tc>
              </a:tr>
              <a:tr h="1227044">
                <a:tc>
                  <a:txBody>
                    <a:bodyPr/>
                    <a:lstStyle/>
                    <a:p>
                      <a:pPr marL="0" lvl="0" indent="0" algn="just" defTabSz="914400" rtl="0" eaLnBrk="1" latinLnBrk="0" hangingPunct="1">
                        <a:lnSpc>
                          <a:spcPct val="115000"/>
                        </a:lnSpc>
                        <a:spcAft>
                          <a:spcPts val="0"/>
                        </a:spcAft>
                        <a:buFont typeface="Calibri"/>
                        <a:buNone/>
                      </a:pPr>
                      <a:r>
                        <a:rPr lang="en-GB" sz="1400" kern="1200" dirty="0" smtClean="0">
                          <a:effectLst/>
                        </a:rPr>
                        <a:t>Pol</a:t>
                      </a:r>
                      <a:r>
                        <a:rPr lang="cs-CZ" sz="1400" kern="1200" dirty="0" err="1" smtClean="0">
                          <a:effectLst/>
                        </a:rPr>
                        <a:t>sko</a:t>
                      </a:r>
                      <a:endParaRPr lang="hu-HU" sz="1400" kern="1200" dirty="0">
                        <a:solidFill>
                          <a:schemeClr val="tx1"/>
                        </a:solidFill>
                        <a:effectLst/>
                        <a:latin typeface="+mn-lt"/>
                        <a:ea typeface="+mn-ea"/>
                        <a:cs typeface="+mn-cs"/>
                      </a:endParaRPr>
                    </a:p>
                  </a:txBody>
                  <a:tcPr marL="68575" marR="68575" marT="0" marB="0"/>
                </a:tc>
                <a:tc>
                  <a:txBody>
                    <a:bodyPr/>
                    <a:lstStyle/>
                    <a:p>
                      <a:pPr marL="342900" lvl="0" indent="-342900" algn="just" defTabSz="914400" rtl="0" eaLnBrk="1" latinLnBrk="0" hangingPunct="1">
                        <a:lnSpc>
                          <a:spcPct val="115000"/>
                        </a:lnSpc>
                        <a:spcAft>
                          <a:spcPts val="0"/>
                        </a:spcAft>
                        <a:buFont typeface="Calibri"/>
                        <a:buChar char="-"/>
                      </a:pPr>
                      <a:r>
                        <a:rPr lang="cs-CZ" sz="1400" kern="1200" dirty="0" smtClean="0">
                          <a:effectLst/>
                        </a:rPr>
                        <a:t>vysoká</a:t>
                      </a:r>
                      <a:r>
                        <a:rPr lang="cs-CZ" sz="1400" kern="1200" baseline="0" dirty="0" smtClean="0">
                          <a:effectLst/>
                        </a:rPr>
                        <a:t> úroveň odstěhovávání na národní úrovni</a:t>
                      </a:r>
                      <a:endParaRPr lang="hu-HU" sz="1400" kern="1200" dirty="0">
                        <a:effectLst/>
                      </a:endParaRPr>
                    </a:p>
                    <a:p>
                      <a:pPr marL="342900" marR="0" lvl="0" indent="-342900" algn="just" defTabSz="914400" rtl="0" eaLnBrk="1" fontAlgn="auto" latinLnBrk="0" hangingPunct="1">
                        <a:lnSpc>
                          <a:spcPct val="115000"/>
                        </a:lnSpc>
                        <a:spcBef>
                          <a:spcPts val="0"/>
                        </a:spcBef>
                        <a:spcAft>
                          <a:spcPts val="0"/>
                        </a:spcAft>
                        <a:buClrTx/>
                        <a:buSzTx/>
                        <a:buFont typeface="Calibri"/>
                        <a:buChar char="-"/>
                        <a:tabLst/>
                        <a:defRPr/>
                      </a:pPr>
                      <a:r>
                        <a:rPr lang="cs-CZ" sz="1400" dirty="0" smtClean="0">
                          <a:effectLst/>
                        </a:rPr>
                        <a:t>relativně</a:t>
                      </a:r>
                      <a:r>
                        <a:rPr lang="cs-CZ" sz="1400" baseline="0" dirty="0" smtClean="0">
                          <a:effectLst/>
                        </a:rPr>
                        <a:t> mladší populace, ale stárnutí bude rychlejší</a:t>
                      </a:r>
                      <a:endParaRPr lang="hu-HU" sz="1400" kern="1200" dirty="0">
                        <a:effectLst/>
                      </a:endParaRPr>
                    </a:p>
                    <a:p>
                      <a:pPr marL="342900" lvl="0" indent="-342900" algn="just" defTabSz="914400" rtl="0" eaLnBrk="1" latinLnBrk="0" hangingPunct="1">
                        <a:lnSpc>
                          <a:spcPct val="115000"/>
                        </a:lnSpc>
                        <a:spcAft>
                          <a:spcPts val="0"/>
                        </a:spcAft>
                        <a:buFont typeface="Calibri"/>
                        <a:buChar char="-"/>
                      </a:pPr>
                      <a:r>
                        <a:rPr lang="cs-CZ" sz="1400" kern="1200" dirty="0" smtClean="0">
                          <a:effectLst/>
                        </a:rPr>
                        <a:t>dekoncentrace</a:t>
                      </a:r>
                      <a:r>
                        <a:rPr lang="cs-CZ" sz="1400" kern="1200" baseline="0" dirty="0" smtClean="0">
                          <a:effectLst/>
                        </a:rPr>
                        <a:t> populace z velkých měst do předměstí a na venkov</a:t>
                      </a:r>
                      <a:endParaRPr lang="hu-HU" sz="1400" kern="1200" dirty="0">
                        <a:effectLst/>
                      </a:endParaRPr>
                    </a:p>
                    <a:p>
                      <a:pPr marL="342900" lvl="0" indent="-342900" algn="just" defTabSz="914400" rtl="0" eaLnBrk="1" latinLnBrk="0" hangingPunct="1">
                        <a:lnSpc>
                          <a:spcPct val="115000"/>
                        </a:lnSpc>
                        <a:spcAft>
                          <a:spcPts val="0"/>
                        </a:spcAft>
                        <a:buFont typeface="Calibri"/>
                        <a:buChar char="-"/>
                      </a:pPr>
                      <a:r>
                        <a:rPr lang="en-GB" sz="1400" kern="1200" dirty="0" smtClean="0">
                          <a:effectLst/>
                        </a:rPr>
                        <a:t>depop</a:t>
                      </a:r>
                      <a:r>
                        <a:rPr lang="cs-CZ" sz="1400" kern="1200" dirty="0" err="1" smtClean="0">
                          <a:effectLst/>
                        </a:rPr>
                        <a:t>ulace</a:t>
                      </a:r>
                      <a:r>
                        <a:rPr lang="cs-CZ" sz="1400" kern="1200" baseline="0" dirty="0" smtClean="0">
                          <a:effectLst/>
                        </a:rPr>
                        <a:t> okrajových a venkovských oblastí</a:t>
                      </a:r>
                      <a:endParaRPr lang="hu-HU" sz="1400" kern="1200" dirty="0">
                        <a:effectLst/>
                      </a:endParaRPr>
                    </a:p>
                    <a:p>
                      <a:pPr marL="342900" lvl="0" indent="-342900" algn="just" defTabSz="914400" rtl="0" eaLnBrk="1" latinLnBrk="0" hangingPunct="1">
                        <a:lnSpc>
                          <a:spcPct val="115000"/>
                        </a:lnSpc>
                        <a:spcAft>
                          <a:spcPts val="0"/>
                        </a:spcAft>
                        <a:buFont typeface="Calibri"/>
                        <a:buChar char="-"/>
                      </a:pPr>
                      <a:r>
                        <a:rPr lang="cs-CZ" sz="1400" kern="1200" dirty="0" smtClean="0">
                          <a:solidFill>
                            <a:schemeClr val="tx1"/>
                          </a:solidFill>
                          <a:effectLst/>
                          <a:latin typeface="+mn-lt"/>
                          <a:ea typeface="+mn-ea"/>
                          <a:cs typeface="+mn-cs"/>
                        </a:rPr>
                        <a:t>životní</a:t>
                      </a:r>
                      <a:r>
                        <a:rPr lang="cs-CZ" sz="1400" kern="1200" baseline="0" dirty="0" smtClean="0">
                          <a:solidFill>
                            <a:schemeClr val="tx1"/>
                          </a:solidFill>
                          <a:effectLst/>
                          <a:latin typeface="+mn-lt"/>
                          <a:ea typeface="+mn-ea"/>
                          <a:cs typeface="+mn-cs"/>
                        </a:rPr>
                        <a:t> očekávání a úroveň plodnosti pod průměrem EU-27</a:t>
                      </a:r>
                      <a:endParaRPr lang="hu-HU" sz="1400" kern="1200" dirty="0">
                        <a:solidFill>
                          <a:schemeClr val="tx1"/>
                        </a:solidFill>
                        <a:effectLst/>
                        <a:latin typeface="+mn-lt"/>
                        <a:ea typeface="+mn-ea"/>
                        <a:cs typeface="+mn-cs"/>
                      </a:endParaRPr>
                    </a:p>
                  </a:txBody>
                  <a:tcPr marL="68575" marR="68575" marT="0" marB="0"/>
                </a:tc>
              </a:tr>
              <a:tr h="981635">
                <a:tc>
                  <a:txBody>
                    <a:bodyPr/>
                    <a:lstStyle/>
                    <a:p>
                      <a:pPr marL="0" lvl="0" indent="0" algn="just" defTabSz="914400" rtl="0" eaLnBrk="1" latinLnBrk="0" hangingPunct="1">
                        <a:lnSpc>
                          <a:spcPct val="115000"/>
                        </a:lnSpc>
                        <a:spcAft>
                          <a:spcPts val="0"/>
                        </a:spcAft>
                        <a:buFont typeface="Calibri"/>
                        <a:buNone/>
                      </a:pPr>
                      <a:r>
                        <a:rPr lang="en-GB" sz="1400" kern="1200" dirty="0" smtClean="0">
                          <a:effectLst/>
                        </a:rPr>
                        <a:t>Slov</a:t>
                      </a:r>
                      <a:r>
                        <a:rPr lang="cs-CZ" sz="1400" kern="1200" dirty="0" err="1" smtClean="0">
                          <a:effectLst/>
                        </a:rPr>
                        <a:t>ensko</a:t>
                      </a:r>
                      <a:endParaRPr lang="hu-HU" sz="1400" kern="1200" dirty="0">
                        <a:solidFill>
                          <a:schemeClr val="tx1"/>
                        </a:solidFill>
                        <a:effectLst/>
                        <a:latin typeface="+mn-lt"/>
                        <a:ea typeface="+mn-ea"/>
                        <a:cs typeface="+mn-cs"/>
                      </a:endParaRPr>
                    </a:p>
                  </a:txBody>
                  <a:tcPr marL="68575" marR="68575" marT="0" marB="0"/>
                </a:tc>
                <a:tc>
                  <a:txBody>
                    <a:bodyPr/>
                    <a:lstStyle/>
                    <a:p>
                      <a:pPr marL="342900" lvl="0" indent="-342900" algn="just" defTabSz="914400" rtl="0" eaLnBrk="1" latinLnBrk="0" hangingPunct="1">
                        <a:lnSpc>
                          <a:spcPct val="115000"/>
                        </a:lnSpc>
                        <a:spcAft>
                          <a:spcPts val="0"/>
                        </a:spcAft>
                        <a:buFont typeface="Calibri"/>
                        <a:buChar char="-"/>
                      </a:pPr>
                      <a:r>
                        <a:rPr lang="en-GB" sz="1400" kern="1200" dirty="0" smtClean="0">
                          <a:effectLst/>
                        </a:rPr>
                        <a:t>relativ</a:t>
                      </a:r>
                      <a:r>
                        <a:rPr lang="cs-CZ" sz="1400" kern="1200" dirty="0" smtClean="0">
                          <a:effectLst/>
                        </a:rPr>
                        <a:t>ně</a:t>
                      </a:r>
                      <a:r>
                        <a:rPr lang="cs-CZ" sz="1400" kern="1200" baseline="0" dirty="0" smtClean="0">
                          <a:effectLst/>
                        </a:rPr>
                        <a:t> mladá populace, ale velice nízká  úroveň plodnosti</a:t>
                      </a:r>
                      <a:endParaRPr lang="hu-HU" sz="1400" kern="1200" dirty="0">
                        <a:effectLst/>
                      </a:endParaRPr>
                    </a:p>
                    <a:p>
                      <a:pPr marL="342900" lvl="0" indent="-342900" algn="just" defTabSz="914400" rtl="0" eaLnBrk="1" latinLnBrk="0" hangingPunct="1">
                        <a:lnSpc>
                          <a:spcPct val="115000"/>
                        </a:lnSpc>
                        <a:spcAft>
                          <a:spcPts val="0"/>
                        </a:spcAft>
                        <a:buFont typeface="Calibri"/>
                        <a:buChar char="-"/>
                      </a:pPr>
                      <a:r>
                        <a:rPr lang="cs-CZ" sz="1400" kern="1200" dirty="0" smtClean="0">
                          <a:effectLst/>
                        </a:rPr>
                        <a:t>očekává</a:t>
                      </a:r>
                      <a:r>
                        <a:rPr lang="cs-CZ" sz="1400" kern="1200" baseline="0" dirty="0" smtClean="0">
                          <a:effectLst/>
                        </a:rPr>
                        <a:t> se rychlé stárnutí populace, zvláště ve venkovských oblastech</a:t>
                      </a:r>
                      <a:endParaRPr lang="hu-HU" sz="1400" kern="1200" dirty="0">
                        <a:effectLst/>
                      </a:endParaRPr>
                    </a:p>
                    <a:p>
                      <a:pPr marL="342900" lvl="0" indent="-342900" algn="just" defTabSz="914400" rtl="0" eaLnBrk="1" latinLnBrk="0" hangingPunct="1">
                        <a:lnSpc>
                          <a:spcPct val="115000"/>
                        </a:lnSpc>
                        <a:spcAft>
                          <a:spcPts val="0"/>
                        </a:spcAft>
                        <a:buFont typeface="Calibri"/>
                        <a:buChar char="-"/>
                      </a:pPr>
                      <a:r>
                        <a:rPr lang="cs-CZ" sz="1400" kern="1200" dirty="0" smtClean="0">
                          <a:effectLst/>
                        </a:rPr>
                        <a:t>životní</a:t>
                      </a:r>
                      <a:r>
                        <a:rPr lang="cs-CZ" sz="1400" kern="1200" baseline="0" dirty="0" smtClean="0">
                          <a:effectLst/>
                        </a:rPr>
                        <a:t> očekávání pod průměrem EU-27</a:t>
                      </a:r>
                      <a:endParaRPr lang="hu-HU" sz="1400" kern="1200" dirty="0">
                        <a:effectLst/>
                      </a:endParaRPr>
                    </a:p>
                    <a:p>
                      <a:pPr marL="342900" lvl="0" indent="-342900" algn="just" defTabSz="914400" rtl="0" eaLnBrk="1" latinLnBrk="0" hangingPunct="1">
                        <a:lnSpc>
                          <a:spcPct val="115000"/>
                        </a:lnSpc>
                        <a:spcAft>
                          <a:spcPts val="0"/>
                        </a:spcAft>
                        <a:buFont typeface="Calibri"/>
                        <a:buChar char="-"/>
                      </a:pPr>
                      <a:r>
                        <a:rPr lang="cs-CZ" sz="1400" kern="1200" dirty="0" smtClean="0">
                          <a:solidFill>
                            <a:schemeClr val="tx1"/>
                          </a:solidFill>
                          <a:effectLst/>
                          <a:latin typeface="+mn-lt"/>
                          <a:ea typeface="+mn-ea"/>
                          <a:cs typeface="+mn-cs"/>
                        </a:rPr>
                        <a:t>očekává se pokles</a:t>
                      </a:r>
                      <a:r>
                        <a:rPr lang="cs-CZ" sz="1400" kern="1200" baseline="0" dirty="0" smtClean="0">
                          <a:solidFill>
                            <a:schemeClr val="tx1"/>
                          </a:solidFill>
                          <a:effectLst/>
                          <a:latin typeface="+mn-lt"/>
                          <a:ea typeface="+mn-ea"/>
                          <a:cs typeface="+mn-cs"/>
                        </a:rPr>
                        <a:t> populace na národní úrovni</a:t>
                      </a:r>
                      <a:endParaRPr lang="hu-HU" sz="1400" kern="1200" dirty="0">
                        <a:solidFill>
                          <a:schemeClr val="tx1"/>
                        </a:solidFill>
                        <a:effectLst/>
                        <a:latin typeface="+mn-lt"/>
                        <a:ea typeface="+mn-ea"/>
                        <a:cs typeface="+mn-cs"/>
                      </a:endParaRPr>
                    </a:p>
                  </a:txBody>
                  <a:tcPr marL="68575" marR="68575" marT="0" marB="0"/>
                </a:tc>
              </a:tr>
              <a:tr h="981635">
                <a:tc>
                  <a:txBody>
                    <a:bodyPr/>
                    <a:lstStyle/>
                    <a:p>
                      <a:pPr marL="0" lvl="0" indent="0" algn="just" defTabSz="914400" rtl="0" eaLnBrk="1" latinLnBrk="0" hangingPunct="1">
                        <a:lnSpc>
                          <a:spcPct val="115000"/>
                        </a:lnSpc>
                        <a:spcAft>
                          <a:spcPts val="0"/>
                        </a:spcAft>
                        <a:buFont typeface="Calibri"/>
                        <a:buNone/>
                      </a:pPr>
                      <a:r>
                        <a:rPr lang="en-GB" sz="1400" kern="1200" dirty="0" smtClean="0">
                          <a:effectLst/>
                        </a:rPr>
                        <a:t>Slov</a:t>
                      </a:r>
                      <a:r>
                        <a:rPr lang="cs-CZ" sz="1400" kern="1200" dirty="0" err="1" smtClean="0">
                          <a:effectLst/>
                        </a:rPr>
                        <a:t>insko</a:t>
                      </a:r>
                      <a:endParaRPr lang="hu-HU" sz="1400" kern="1200" dirty="0">
                        <a:solidFill>
                          <a:schemeClr val="tx1"/>
                        </a:solidFill>
                        <a:effectLst/>
                        <a:latin typeface="+mn-lt"/>
                        <a:ea typeface="+mn-ea"/>
                        <a:cs typeface="+mn-cs"/>
                      </a:endParaRPr>
                    </a:p>
                  </a:txBody>
                  <a:tcPr marL="68575" marR="68575" marT="0" marB="0"/>
                </a:tc>
                <a:tc>
                  <a:txBody>
                    <a:bodyPr/>
                    <a:lstStyle/>
                    <a:p>
                      <a:pPr marL="342900" lvl="0" indent="-342900" algn="just" defTabSz="914400" rtl="0" eaLnBrk="1" latinLnBrk="0" hangingPunct="1">
                        <a:lnSpc>
                          <a:spcPct val="115000"/>
                        </a:lnSpc>
                        <a:spcAft>
                          <a:spcPts val="0"/>
                        </a:spcAft>
                        <a:buFont typeface="Calibri"/>
                        <a:buChar char="-"/>
                      </a:pPr>
                      <a:r>
                        <a:rPr lang="cs-CZ" sz="1400" kern="1200" dirty="0" smtClean="0">
                          <a:effectLst/>
                        </a:rPr>
                        <a:t>zestárlá</a:t>
                      </a:r>
                      <a:r>
                        <a:rPr lang="cs-CZ" sz="1400" kern="1200" baseline="0" dirty="0" smtClean="0">
                          <a:effectLst/>
                        </a:rPr>
                        <a:t> populace s pomalým stárnutím</a:t>
                      </a:r>
                      <a:endParaRPr lang="hu-HU" sz="1400" kern="1200" dirty="0">
                        <a:effectLst/>
                      </a:endParaRPr>
                    </a:p>
                    <a:p>
                      <a:pPr marL="342900" lvl="0" indent="-342900" algn="just" defTabSz="914400" rtl="0" eaLnBrk="1" latinLnBrk="0" hangingPunct="1">
                        <a:lnSpc>
                          <a:spcPct val="115000"/>
                        </a:lnSpc>
                        <a:spcAft>
                          <a:spcPts val="0"/>
                        </a:spcAft>
                        <a:buFont typeface="Calibri"/>
                        <a:buChar char="-"/>
                      </a:pPr>
                      <a:r>
                        <a:rPr lang="cs-CZ" sz="1400" kern="1200" dirty="0" smtClean="0">
                          <a:effectLst/>
                        </a:rPr>
                        <a:t>populace</a:t>
                      </a:r>
                      <a:r>
                        <a:rPr lang="cs-CZ" sz="1400" kern="1200" baseline="0" dirty="0" smtClean="0">
                          <a:effectLst/>
                        </a:rPr>
                        <a:t> koncentrována v metropolitním regionu města </a:t>
                      </a:r>
                      <a:r>
                        <a:rPr lang="cs-CZ" sz="1400" kern="1200" baseline="0" dirty="0" err="1" smtClean="0">
                          <a:effectLst/>
                        </a:rPr>
                        <a:t>Ljubljana</a:t>
                      </a:r>
                      <a:endParaRPr lang="hu-HU" sz="1400" kern="1200" dirty="0">
                        <a:effectLst/>
                      </a:endParaRPr>
                    </a:p>
                    <a:p>
                      <a:pPr marL="342900" lvl="0" indent="-342900" algn="just" defTabSz="914400" rtl="0" eaLnBrk="1" latinLnBrk="0" hangingPunct="1">
                        <a:lnSpc>
                          <a:spcPct val="115000"/>
                        </a:lnSpc>
                        <a:spcAft>
                          <a:spcPts val="0"/>
                        </a:spcAft>
                        <a:buFont typeface="Calibri"/>
                        <a:buChar char="-"/>
                      </a:pPr>
                      <a:r>
                        <a:rPr lang="cs-CZ" sz="1400" kern="1200" dirty="0" smtClean="0">
                          <a:effectLst/>
                        </a:rPr>
                        <a:t>průměrná</a:t>
                      </a:r>
                      <a:r>
                        <a:rPr lang="cs-CZ" sz="1400" kern="1200" baseline="0" dirty="0" smtClean="0">
                          <a:effectLst/>
                        </a:rPr>
                        <a:t> životní očekávání a úroveň plodnosti</a:t>
                      </a:r>
                      <a:endParaRPr lang="hu-HU" sz="1400" kern="1200" dirty="0">
                        <a:effectLst/>
                      </a:endParaRPr>
                    </a:p>
                    <a:p>
                      <a:pPr marL="342900" lvl="0" indent="-342900" algn="just" defTabSz="914400" rtl="0" eaLnBrk="1" latinLnBrk="0" hangingPunct="1">
                        <a:lnSpc>
                          <a:spcPct val="115000"/>
                        </a:lnSpc>
                        <a:spcAft>
                          <a:spcPts val="0"/>
                        </a:spcAft>
                        <a:buFont typeface="Calibri"/>
                        <a:buChar char="-"/>
                      </a:pPr>
                      <a:r>
                        <a:rPr lang="en-GB" sz="1400" kern="1200" dirty="0" smtClean="0">
                          <a:effectLst/>
                        </a:rPr>
                        <a:t>depopula</a:t>
                      </a:r>
                      <a:r>
                        <a:rPr lang="cs-CZ" sz="1400" kern="1200" dirty="0" err="1" smtClean="0">
                          <a:effectLst/>
                        </a:rPr>
                        <a:t>ce</a:t>
                      </a:r>
                      <a:r>
                        <a:rPr lang="cs-CZ" sz="1400" kern="1200" baseline="0" dirty="0" smtClean="0">
                          <a:effectLst/>
                        </a:rPr>
                        <a:t> venkovských krajů</a:t>
                      </a:r>
                      <a:endParaRPr lang="hu-HU" sz="1400" kern="1200" dirty="0">
                        <a:solidFill>
                          <a:schemeClr val="tx1"/>
                        </a:solidFill>
                        <a:effectLst/>
                        <a:latin typeface="+mn-lt"/>
                        <a:ea typeface="+mn-ea"/>
                        <a:cs typeface="+mn-cs"/>
                      </a:endParaRPr>
                    </a:p>
                  </a:txBody>
                  <a:tcPr marL="68575" marR="68575" marT="0" marB="0"/>
                </a:tc>
              </a:tr>
            </a:tbl>
          </a:graphicData>
        </a:graphic>
      </p:graphicFrame>
      <p:sp>
        <p:nvSpPr>
          <p:cNvPr id="11280" name="Rectangle 2"/>
          <p:cNvSpPr>
            <a:spLocks noChangeArrowheads="1"/>
          </p:cNvSpPr>
          <p:nvPr/>
        </p:nvSpPr>
        <p:spPr bwMode="auto">
          <a:xfrm>
            <a:off x="3770378" y="6512534"/>
            <a:ext cx="5317994" cy="338506"/>
          </a:xfrm>
          <a:prstGeom prst="rect">
            <a:avLst/>
          </a:prstGeom>
          <a:noFill/>
          <a:ln w="9525">
            <a:noFill/>
            <a:miter lim="800000"/>
            <a:headEnd/>
            <a:tailEnd/>
          </a:ln>
          <a:effectLst/>
        </p:spPr>
        <p:txBody>
          <a:bodyPr wrap="none" tIns="76176" bIns="76176" anchor="ctr">
            <a:spAutoFit/>
          </a:bodyPr>
          <a:lstStyle/>
          <a:p>
            <a:pPr algn="just" eaLnBrk="0" hangingPunct="0"/>
            <a:r>
              <a:rPr lang="cs-CZ" altLang="zh-CN" sz="1200" dirty="0" smtClean="0">
                <a:latin typeface="Calibri" pitchFamily="34" charset="0"/>
                <a:ea typeface="宋体" charset="-122"/>
                <a:cs typeface="Times New Roman" pitchFamily="18" charset="0"/>
              </a:rPr>
              <a:t>Zdroj</a:t>
            </a:r>
            <a:r>
              <a:rPr lang="en-GB" altLang="zh-CN" sz="1200" dirty="0" smtClean="0">
                <a:latin typeface="Calibri" pitchFamily="34" charset="0"/>
                <a:ea typeface="宋体" charset="-122"/>
                <a:cs typeface="Times New Roman" pitchFamily="18" charset="0"/>
              </a:rPr>
              <a:t>: </a:t>
            </a:r>
            <a:r>
              <a:rPr lang="en-GB" altLang="zh-CN" sz="1200" dirty="0">
                <a:latin typeface="Calibri" pitchFamily="34" charset="0"/>
                <a:ea typeface="宋体" charset="-122"/>
                <a:cs typeface="Times New Roman" pitchFamily="18" charset="0"/>
              </a:rPr>
              <a:t>Demography report 2010, SEB Report authors</a:t>
            </a:r>
            <a:r>
              <a:rPr lang="en-GB" altLang="zh-CN" sz="1200" dirty="0">
                <a:ea typeface="宋体" charset="-122"/>
                <a:cs typeface="Times New Roman" pitchFamily="18" charset="0"/>
              </a:rPr>
              <a:t>’</a:t>
            </a:r>
            <a:r>
              <a:rPr lang="en-GB" altLang="zh-CN" sz="1200" dirty="0">
                <a:latin typeface="Calibri" pitchFamily="34" charset="0"/>
                <a:ea typeface="宋体" charset="-122"/>
                <a:cs typeface="Times New Roman" pitchFamily="18" charset="0"/>
              </a:rPr>
              <a:t> analysis of scientific literature</a:t>
            </a:r>
            <a:endParaRPr lang="en-GB" altLang="zh-CN" dirty="0">
              <a:ea typeface="宋体" charset="-122"/>
              <a:cs typeface="Times New Roman" pitchFamily="18" charset="0"/>
            </a:endParaRPr>
          </a:p>
        </p:txBody>
      </p:sp>
      <p:pic>
        <p:nvPicPr>
          <p:cNvPr id="11281" name="Kép 10"/>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
        <p:nvSpPr>
          <p:cNvPr id="11282" name="Text Box 12"/>
          <p:cNvSpPr txBox="1">
            <a:spLocks noChangeArrowheads="1"/>
          </p:cNvSpPr>
          <p:nvPr/>
        </p:nvSpPr>
        <p:spPr bwMode="auto">
          <a:xfrm>
            <a:off x="211138" y="931863"/>
            <a:ext cx="8066087" cy="1016304"/>
          </a:xfrm>
          <a:prstGeom prst="rect">
            <a:avLst/>
          </a:prstGeom>
          <a:noFill/>
          <a:ln w="9525">
            <a:noFill/>
            <a:miter lim="800000"/>
            <a:headEnd/>
            <a:tailEnd/>
          </a:ln>
          <a:effectLst/>
        </p:spPr>
        <p:txBody>
          <a:bodyPr lIns="0" tIns="0" rIns="0" bIns="0">
            <a:spAutoFit/>
          </a:bodyPr>
          <a:lstStyle/>
          <a:p>
            <a:pPr>
              <a:lnSpc>
                <a:spcPct val="114000"/>
              </a:lnSpc>
            </a:pPr>
            <a:r>
              <a:rPr lang="sl-SI" altLang="hu-HU" sz="3600" b="1" dirty="0" smtClean="0">
                <a:solidFill>
                  <a:schemeClr val="bg2"/>
                </a:solidFill>
                <a:latin typeface="Calibri" pitchFamily="34" charset="0"/>
              </a:rPr>
              <a:t>Demografické trendy ve střední Evropě</a:t>
            </a:r>
          </a:p>
          <a:p>
            <a:pPr algn="just" eaLnBrk="0" hangingPunct="0"/>
            <a:r>
              <a:rPr lang="en-GB" altLang="zh-CN" sz="2500" dirty="0" smtClean="0">
                <a:solidFill>
                  <a:schemeClr val="bg2"/>
                </a:solidFill>
                <a:latin typeface="Calibri" pitchFamily="34" charset="0"/>
                <a:ea typeface="宋体" charset="-122"/>
              </a:rPr>
              <a:t>K</a:t>
            </a:r>
            <a:r>
              <a:rPr lang="cs-CZ" altLang="zh-CN" sz="2500" dirty="0" err="1" smtClean="0">
                <a:solidFill>
                  <a:schemeClr val="bg2"/>
                </a:solidFill>
                <a:latin typeface="Calibri" pitchFamily="34" charset="0"/>
                <a:ea typeface="宋体" charset="-122"/>
              </a:rPr>
              <a:t>líčové</a:t>
            </a:r>
            <a:r>
              <a:rPr lang="cs-CZ" altLang="zh-CN" sz="2500" dirty="0" smtClean="0">
                <a:solidFill>
                  <a:schemeClr val="bg2"/>
                </a:solidFill>
                <a:latin typeface="Calibri" pitchFamily="34" charset="0"/>
                <a:ea typeface="宋体" charset="-122"/>
              </a:rPr>
              <a:t> demografické procesy a výzvy v zemích střední Evropy</a:t>
            </a:r>
            <a:endParaRPr lang="en-GB" altLang="zh-CN" sz="2500" dirty="0">
              <a:solidFill>
                <a:schemeClr val="bg2"/>
              </a:solidFill>
              <a:latin typeface="Calibri" pitchFamily="34" charset="0"/>
              <a:ea typeface="宋体"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2"/>
          <p:cNvSpPr txBox="1">
            <a:spLocks noChangeArrowheads="1"/>
          </p:cNvSpPr>
          <p:nvPr/>
        </p:nvSpPr>
        <p:spPr bwMode="auto">
          <a:xfrm>
            <a:off x="415925" y="1325563"/>
            <a:ext cx="8066088" cy="1071562"/>
          </a:xfrm>
          <a:prstGeom prst="rect">
            <a:avLst/>
          </a:prstGeom>
          <a:noFill/>
          <a:ln w="9525">
            <a:noFill/>
            <a:miter lim="800000"/>
            <a:headEnd/>
            <a:tailEnd/>
          </a:ln>
          <a:effectLst/>
        </p:spPr>
        <p:txBody>
          <a:bodyPr lIns="0" tIns="0" rIns="0" bIns="0">
            <a:spAutoFit/>
          </a:bodyPr>
          <a:lstStyle/>
          <a:p>
            <a:pPr>
              <a:lnSpc>
                <a:spcPct val="114000"/>
              </a:lnSpc>
            </a:pPr>
            <a:r>
              <a:rPr lang="sl-SI" altLang="hu-HU" sz="3600" b="1" dirty="0" smtClean="0">
                <a:solidFill>
                  <a:schemeClr val="bg2"/>
                </a:solidFill>
                <a:latin typeface="Calibri" pitchFamily="34" charset="0"/>
              </a:rPr>
              <a:t>Demografické trendy ve střední Evropě</a:t>
            </a:r>
            <a:endParaRPr lang="sl-SI" altLang="hu-HU" sz="3600" b="1" dirty="0">
              <a:solidFill>
                <a:schemeClr val="bg2"/>
              </a:solidFill>
              <a:latin typeface="Calibri" pitchFamily="34" charset="0"/>
            </a:endParaRPr>
          </a:p>
          <a:p>
            <a:pPr>
              <a:lnSpc>
                <a:spcPct val="114000"/>
              </a:lnSpc>
            </a:pPr>
            <a:r>
              <a:rPr lang="sl-SI" altLang="hu-HU" sz="2500" dirty="0" smtClean="0">
                <a:solidFill>
                  <a:schemeClr val="bg2"/>
                </a:solidFill>
                <a:latin typeface="Calibri" pitchFamily="34" charset="0"/>
              </a:rPr>
              <a:t>Ukazatele úbytku</a:t>
            </a:r>
            <a:endParaRPr lang="sl-SI" altLang="hu-HU" sz="2500" dirty="0">
              <a:solidFill>
                <a:schemeClr val="bg2"/>
              </a:solidFill>
              <a:latin typeface="Calibri" pitchFamily="34" charset="0"/>
            </a:endParaRPr>
          </a:p>
        </p:txBody>
      </p:sp>
      <p:sp>
        <p:nvSpPr>
          <p:cNvPr id="12291"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sp>
        <p:nvSpPr>
          <p:cNvPr id="12292" name="Text Box 13"/>
          <p:cNvSpPr txBox="1">
            <a:spLocks noChangeArrowheads="1"/>
          </p:cNvSpPr>
          <p:nvPr/>
        </p:nvSpPr>
        <p:spPr bwMode="auto">
          <a:xfrm>
            <a:off x="457200" y="4487863"/>
            <a:ext cx="8066088" cy="831850"/>
          </a:xfrm>
          <a:prstGeom prst="rect">
            <a:avLst/>
          </a:prstGeom>
          <a:noFill/>
          <a:ln w="9525">
            <a:noFill/>
            <a:miter lim="800000"/>
            <a:headEnd/>
            <a:tailEnd/>
          </a:ln>
          <a:effectLst/>
        </p:spPr>
        <p:txBody>
          <a:bodyPr lIns="0" tIns="0" rIns="0" bIns="0">
            <a:spAutoFit/>
          </a:bodyPr>
          <a:lstStyle/>
          <a:p>
            <a:pPr marL="180975" indent="-180975" eaLnBrk="0" hangingPunct="0"/>
            <a:endParaRPr lang="hu-HU" altLang="hu-HU" sz="20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2200">
              <a:solidFill>
                <a:schemeClr val="bg2"/>
              </a:solidFill>
              <a:latin typeface="Calibri" pitchFamily="34" charset="0"/>
            </a:endParaRPr>
          </a:p>
        </p:txBody>
      </p:sp>
      <p:sp>
        <p:nvSpPr>
          <p:cNvPr id="11" name="Text Box 13"/>
          <p:cNvSpPr txBox="1">
            <a:spLocks noChangeArrowheads="1"/>
          </p:cNvSpPr>
          <p:nvPr/>
        </p:nvSpPr>
        <p:spPr bwMode="auto">
          <a:xfrm>
            <a:off x="522288" y="2397125"/>
            <a:ext cx="8097837" cy="29473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180975" indent="-180975"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lnSpc>
                <a:spcPct val="114000"/>
              </a:lnSpc>
              <a:buFont typeface="Arial" panose="020B0604020202020204" pitchFamily="34" charset="0"/>
              <a:buChar char="•"/>
              <a:defRPr/>
            </a:pPr>
            <a:r>
              <a:rPr lang="en-GB" sz="2800" dirty="0" smtClean="0">
                <a:solidFill>
                  <a:schemeClr val="bg2"/>
                </a:solidFill>
                <a:latin typeface="Calibri" panose="020F0502020204030204" pitchFamily="34" charset="0"/>
              </a:rPr>
              <a:t>‘</a:t>
            </a:r>
            <a:r>
              <a:rPr lang="cs-CZ" sz="2800" b="1" dirty="0" smtClean="0">
                <a:solidFill>
                  <a:schemeClr val="bg2"/>
                </a:solidFill>
                <a:latin typeface="Calibri" panose="020F0502020204030204" pitchFamily="34" charset="0"/>
              </a:rPr>
              <a:t>Smršťující se region</a:t>
            </a:r>
            <a:r>
              <a:rPr lang="en-GB" sz="2800" dirty="0" smtClean="0">
                <a:solidFill>
                  <a:schemeClr val="bg2"/>
                </a:solidFill>
                <a:latin typeface="Calibri" panose="020F0502020204030204" pitchFamily="34" charset="0"/>
              </a:rPr>
              <a:t>’ : </a:t>
            </a:r>
            <a:r>
              <a:rPr lang="cs-CZ" sz="2800" dirty="0" smtClean="0">
                <a:solidFill>
                  <a:schemeClr val="bg2"/>
                </a:solidFill>
                <a:latin typeface="Calibri" panose="020F0502020204030204" pitchFamily="34" charset="0"/>
              </a:rPr>
              <a:t>Úbytek počtu obyvatel</a:t>
            </a:r>
            <a:r>
              <a:rPr lang="en-GB" sz="2800" dirty="0" smtClean="0">
                <a:solidFill>
                  <a:schemeClr val="bg2"/>
                </a:solidFill>
                <a:latin typeface="Calibri" panose="020F0502020204030204" pitchFamily="34" charset="0"/>
              </a:rPr>
              <a:t> </a:t>
            </a:r>
            <a:r>
              <a:rPr lang="cs-CZ" sz="2800" dirty="0" smtClean="0">
                <a:solidFill>
                  <a:schemeClr val="bg2"/>
                </a:solidFill>
                <a:latin typeface="Calibri" panose="020F0502020204030204" pitchFamily="34" charset="0"/>
              </a:rPr>
              <a:t>konkrétního regionu během delšího časového úseku</a:t>
            </a:r>
            <a:endParaRPr lang="en-GB" sz="2800" dirty="0" smtClean="0">
              <a:solidFill>
                <a:schemeClr val="bg2"/>
              </a:solidFill>
              <a:latin typeface="Calibri" panose="020F0502020204030204" pitchFamily="34" charset="0"/>
            </a:endParaRPr>
          </a:p>
          <a:p>
            <a:pPr marL="457200" indent="-457200" eaLnBrk="1" hangingPunct="1">
              <a:lnSpc>
                <a:spcPct val="114000"/>
              </a:lnSpc>
              <a:buFont typeface="Arial" panose="020B0604020202020204" pitchFamily="34" charset="0"/>
              <a:buChar char="•"/>
              <a:defRPr/>
            </a:pPr>
            <a:r>
              <a:rPr lang="cs-CZ" altLang="hu-HU" sz="2800" dirty="0" smtClean="0">
                <a:solidFill>
                  <a:schemeClr val="bg2"/>
                </a:solidFill>
                <a:latin typeface="Calibri" panose="020F0502020204030204" pitchFamily="34" charset="0"/>
              </a:rPr>
              <a:t>V</a:t>
            </a:r>
            <a:r>
              <a:rPr lang="en-GB" altLang="hu-HU" sz="2800" dirty="0" smtClean="0">
                <a:solidFill>
                  <a:schemeClr val="bg2"/>
                </a:solidFill>
                <a:latin typeface="Calibri" panose="020F0502020204030204" pitchFamily="34" charset="0"/>
              </a:rPr>
              <a:t> ADAPT2DC: </a:t>
            </a:r>
            <a:r>
              <a:rPr lang="cs-CZ" altLang="hu-HU" sz="2800" dirty="0" smtClean="0">
                <a:solidFill>
                  <a:schemeClr val="bg2"/>
                </a:solidFill>
                <a:latin typeface="Calibri" panose="020F0502020204030204" pitchFamily="34" charset="0"/>
              </a:rPr>
              <a:t>relativní pokles populace</a:t>
            </a:r>
            <a:r>
              <a:rPr lang="en-GB" sz="2800" dirty="0" smtClean="0">
                <a:solidFill>
                  <a:schemeClr val="bg2"/>
                </a:solidFill>
                <a:latin typeface="Calibri" panose="020F0502020204030204" pitchFamily="34" charset="0"/>
              </a:rPr>
              <a:t> </a:t>
            </a:r>
            <a:r>
              <a:rPr lang="cs-CZ" sz="2800" dirty="0" smtClean="0">
                <a:solidFill>
                  <a:schemeClr val="bg2"/>
                </a:solidFill>
                <a:latin typeface="Calibri" panose="020F0502020204030204" pitchFamily="34" charset="0"/>
              </a:rPr>
              <a:t>v regionu</a:t>
            </a:r>
            <a:r>
              <a:rPr lang="en-GB" sz="2800" dirty="0" smtClean="0">
                <a:solidFill>
                  <a:schemeClr val="bg2"/>
                </a:solidFill>
                <a:latin typeface="Calibri" panose="020F0502020204030204" pitchFamily="34" charset="0"/>
              </a:rPr>
              <a:t> NUTS3 </a:t>
            </a:r>
            <a:r>
              <a:rPr lang="cs-CZ" sz="2800" dirty="0" smtClean="0">
                <a:solidFill>
                  <a:schemeClr val="bg2"/>
                </a:solidFill>
                <a:latin typeface="Calibri" panose="020F0502020204030204" pitchFamily="34" charset="0"/>
              </a:rPr>
              <a:t>v období deseti let</a:t>
            </a:r>
            <a:endParaRPr lang="en-GB" sz="2800" dirty="0" smtClean="0">
              <a:solidFill>
                <a:schemeClr val="bg2"/>
              </a:solidFill>
              <a:latin typeface="Calibri" panose="020F0502020204030204" pitchFamily="34" charset="0"/>
            </a:endParaRPr>
          </a:p>
          <a:p>
            <a:pPr marL="457200" indent="-457200" eaLnBrk="1" hangingPunct="1">
              <a:lnSpc>
                <a:spcPct val="114000"/>
              </a:lnSpc>
              <a:buFont typeface="Arial" panose="020B0604020202020204" pitchFamily="34" charset="0"/>
              <a:buChar char="•"/>
              <a:defRPr/>
            </a:pPr>
            <a:r>
              <a:rPr lang="cs-CZ" altLang="hu-HU" sz="2800" b="1" dirty="0" smtClean="0">
                <a:solidFill>
                  <a:schemeClr val="bg2"/>
                </a:solidFill>
                <a:latin typeface="Calibri" panose="020F0502020204030204" pitchFamily="34" charset="0"/>
              </a:rPr>
              <a:t>Ukazatele</a:t>
            </a:r>
            <a:r>
              <a:rPr lang="en-GB" altLang="hu-HU" sz="2800" dirty="0" smtClean="0">
                <a:solidFill>
                  <a:schemeClr val="bg2"/>
                </a:solidFill>
                <a:latin typeface="Calibri" panose="020F0502020204030204" pitchFamily="34" charset="0"/>
              </a:rPr>
              <a:t>: </a:t>
            </a:r>
            <a:r>
              <a:rPr lang="cs-CZ" altLang="hu-HU" sz="2800" dirty="0" smtClean="0">
                <a:solidFill>
                  <a:schemeClr val="bg2"/>
                </a:solidFill>
                <a:latin typeface="Calibri" panose="020F0502020204030204" pitchFamily="34" charset="0"/>
              </a:rPr>
              <a:t>výměna populace</a:t>
            </a:r>
            <a:r>
              <a:rPr lang="en-GB" sz="2800" dirty="0" smtClean="0">
                <a:solidFill>
                  <a:schemeClr val="bg2"/>
                </a:solidFill>
                <a:latin typeface="Calibri" panose="020F0502020204030204" pitchFamily="34" charset="0"/>
              </a:rPr>
              <a:t>, </a:t>
            </a:r>
            <a:r>
              <a:rPr lang="cs-CZ" sz="2800" dirty="0" smtClean="0">
                <a:solidFill>
                  <a:schemeClr val="bg2"/>
                </a:solidFill>
                <a:latin typeface="Calibri" panose="020F0502020204030204" pitchFamily="34" charset="0"/>
              </a:rPr>
              <a:t>úhrnná plodnost a komponenty absolutní výměny populace</a:t>
            </a:r>
            <a:endParaRPr lang="en-GB" altLang="hu-HU" sz="2800" dirty="0" smtClean="0">
              <a:solidFill>
                <a:schemeClr val="bg2">
                  <a:lumMod val="75000"/>
                </a:schemeClr>
              </a:solidFill>
              <a:latin typeface="Calibri" pitchFamily="34" charset="0"/>
            </a:endParaRPr>
          </a:p>
        </p:txBody>
      </p:sp>
      <p:pic>
        <p:nvPicPr>
          <p:cNvPr id="12294" name="Kép 9"/>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Kép 9"/>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
        <p:nvSpPr>
          <p:cNvPr id="13315"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sp>
        <p:nvSpPr>
          <p:cNvPr id="13316" name="Text Box 13"/>
          <p:cNvSpPr txBox="1">
            <a:spLocks noChangeArrowheads="1"/>
          </p:cNvSpPr>
          <p:nvPr/>
        </p:nvSpPr>
        <p:spPr bwMode="auto">
          <a:xfrm>
            <a:off x="-3175" y="5338763"/>
            <a:ext cx="3103563" cy="923925"/>
          </a:xfrm>
          <a:prstGeom prst="rect">
            <a:avLst/>
          </a:prstGeom>
          <a:noFill/>
          <a:ln w="9525">
            <a:noFill/>
            <a:miter lim="800000"/>
            <a:headEnd/>
            <a:tailEnd/>
          </a:ln>
          <a:effectLst/>
        </p:spPr>
        <p:txBody>
          <a:bodyPr lIns="0" tIns="0" rIns="0" bIns="0">
            <a:spAutoFit/>
          </a:bodyPr>
          <a:lstStyle/>
          <a:p>
            <a:pPr marL="180975" indent="-180975" eaLnBrk="0" hangingPunct="0"/>
            <a:r>
              <a:rPr lang="hu-HU" altLang="hu-HU" sz="1200">
                <a:solidFill>
                  <a:schemeClr val="bg2"/>
                </a:solidFill>
                <a:latin typeface="Calibri" pitchFamily="34" charset="0"/>
              </a:rPr>
              <a:t>Source: ADAPT2DC O3.1.5. ’Demographic Change in Central Europe- A socio-economic background analysis’.</a:t>
            </a: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1200">
              <a:solidFill>
                <a:schemeClr val="bg2"/>
              </a:solidFill>
              <a:latin typeface="Calibri" pitchFamily="34" charset="0"/>
            </a:endParaRPr>
          </a:p>
        </p:txBody>
      </p:sp>
      <p:pic>
        <p:nvPicPr>
          <p:cNvPr id="13317" name="Kép 9" descr="tpop1191"/>
          <p:cNvPicPr>
            <a:picLocks noChangeAspect="1" noChangeArrowheads="1"/>
          </p:cNvPicPr>
          <p:nvPr/>
        </p:nvPicPr>
        <p:blipFill>
          <a:blip r:embed="rId4" cstate="print"/>
          <a:srcRect/>
          <a:stretch>
            <a:fillRect/>
          </a:stretch>
        </p:blipFill>
        <p:spPr bwMode="auto">
          <a:xfrm>
            <a:off x="2633663" y="49213"/>
            <a:ext cx="6632575" cy="6808787"/>
          </a:xfrm>
          <a:prstGeom prst="rect">
            <a:avLst/>
          </a:prstGeom>
          <a:noFill/>
          <a:ln w="9525">
            <a:noFill/>
            <a:miter lim="800000"/>
            <a:headEnd/>
            <a:tailEnd/>
          </a:ln>
        </p:spPr>
      </p:pic>
      <p:pic>
        <p:nvPicPr>
          <p:cNvPr id="13318" name="Picture 9"/>
          <p:cNvPicPr>
            <a:picLocks noChangeAspect="1" noChangeArrowheads="1"/>
          </p:cNvPicPr>
          <p:nvPr/>
        </p:nvPicPr>
        <p:blipFill>
          <a:blip r:embed="rId5" cstate="print"/>
          <a:srcRect t="61833"/>
          <a:stretch>
            <a:fillRect/>
          </a:stretch>
        </p:blipFill>
        <p:spPr bwMode="auto">
          <a:xfrm>
            <a:off x="0" y="2349500"/>
            <a:ext cx="3421063" cy="155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Kép 9"/>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
        <p:nvSpPr>
          <p:cNvPr id="14339"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sp>
        <p:nvSpPr>
          <p:cNvPr id="14340" name="Text Box 13"/>
          <p:cNvSpPr txBox="1">
            <a:spLocks noChangeArrowheads="1"/>
          </p:cNvSpPr>
          <p:nvPr/>
        </p:nvSpPr>
        <p:spPr bwMode="auto">
          <a:xfrm>
            <a:off x="-3175" y="5338763"/>
            <a:ext cx="2825750" cy="923925"/>
          </a:xfrm>
          <a:prstGeom prst="rect">
            <a:avLst/>
          </a:prstGeom>
          <a:noFill/>
          <a:ln w="9525">
            <a:noFill/>
            <a:miter lim="800000"/>
            <a:headEnd/>
            <a:tailEnd/>
          </a:ln>
          <a:effectLst/>
        </p:spPr>
        <p:txBody>
          <a:bodyPr lIns="0" tIns="0" rIns="0" bIns="0">
            <a:spAutoFit/>
          </a:bodyPr>
          <a:lstStyle/>
          <a:p>
            <a:pPr marL="180975" indent="-180975" eaLnBrk="0" hangingPunct="0"/>
            <a:r>
              <a:rPr lang="hu-HU" altLang="hu-HU" sz="1200">
                <a:solidFill>
                  <a:schemeClr val="bg2"/>
                </a:solidFill>
                <a:latin typeface="Calibri" pitchFamily="34" charset="0"/>
              </a:rPr>
              <a:t>Source: ADAPT2DC O3.1.5. ’Demographic Change in Central Europe- A socio-economic background analysis’.</a:t>
            </a: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1200">
              <a:solidFill>
                <a:schemeClr val="bg2"/>
              </a:solidFill>
              <a:latin typeface="Calibri" pitchFamily="34" charset="0"/>
            </a:endParaRPr>
          </a:p>
        </p:txBody>
      </p:sp>
      <p:pic>
        <p:nvPicPr>
          <p:cNvPr id="14341" name="Kép 8" descr="tfr_av"/>
          <p:cNvPicPr>
            <a:picLocks noChangeAspect="1" noChangeArrowheads="1"/>
          </p:cNvPicPr>
          <p:nvPr/>
        </p:nvPicPr>
        <p:blipFill>
          <a:blip r:embed="rId4" cstate="print"/>
          <a:srcRect/>
          <a:stretch>
            <a:fillRect/>
          </a:stretch>
        </p:blipFill>
        <p:spPr bwMode="auto">
          <a:xfrm>
            <a:off x="2822575" y="161925"/>
            <a:ext cx="6321425" cy="6343650"/>
          </a:xfrm>
          <a:prstGeom prst="rect">
            <a:avLst/>
          </a:prstGeom>
          <a:noFill/>
          <a:ln w="9525">
            <a:noFill/>
            <a:miter lim="800000"/>
            <a:headEnd/>
            <a:tailEnd/>
          </a:ln>
        </p:spPr>
      </p:pic>
      <p:pic>
        <p:nvPicPr>
          <p:cNvPr id="14342" name="Picture 10"/>
          <p:cNvPicPr>
            <a:picLocks noChangeAspect="1" noChangeArrowheads="1"/>
          </p:cNvPicPr>
          <p:nvPr/>
        </p:nvPicPr>
        <p:blipFill>
          <a:blip r:embed="rId5" cstate="print"/>
          <a:srcRect t="41708"/>
          <a:stretch>
            <a:fillRect/>
          </a:stretch>
        </p:blipFill>
        <p:spPr bwMode="auto">
          <a:xfrm>
            <a:off x="0" y="1497013"/>
            <a:ext cx="3546475" cy="2713037"/>
          </a:xfrm>
          <a:prstGeom prst="rect">
            <a:avLst/>
          </a:prstGeom>
          <a:noFill/>
          <a:ln w="9525">
            <a:noFill/>
            <a:miter lim="800000"/>
            <a:headEnd/>
            <a:tailEnd/>
          </a:ln>
          <a:effectLst/>
        </p:spPr>
      </p:pic>
      <p:sp>
        <p:nvSpPr>
          <p:cNvPr id="2" name="Téglalap 1"/>
          <p:cNvSpPr/>
          <p:nvPr/>
        </p:nvSpPr>
        <p:spPr>
          <a:xfrm>
            <a:off x="3546475" y="1497013"/>
            <a:ext cx="1355725" cy="841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2" name="Téglalap 11"/>
          <p:cNvSpPr/>
          <p:nvPr/>
        </p:nvSpPr>
        <p:spPr>
          <a:xfrm>
            <a:off x="3571875" y="2055813"/>
            <a:ext cx="1074738" cy="566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3" name="Téglalap 12"/>
          <p:cNvSpPr/>
          <p:nvPr/>
        </p:nvSpPr>
        <p:spPr>
          <a:xfrm>
            <a:off x="3571875" y="2338388"/>
            <a:ext cx="893763" cy="617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4" name="Téglalap 13"/>
          <p:cNvSpPr/>
          <p:nvPr/>
        </p:nvSpPr>
        <p:spPr>
          <a:xfrm>
            <a:off x="3546475" y="2338388"/>
            <a:ext cx="471488" cy="769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Kép 1"/>
          <p:cNvPicPr>
            <a:picLocks noChangeAspect="1"/>
          </p:cNvPicPr>
          <p:nvPr/>
        </p:nvPicPr>
        <p:blipFill>
          <a:blip r:embed="rId3" cstate="print"/>
          <a:srcRect/>
          <a:stretch>
            <a:fillRect/>
          </a:stretch>
        </p:blipFill>
        <p:spPr bwMode="auto">
          <a:xfrm>
            <a:off x="7938" y="38100"/>
            <a:ext cx="9128125" cy="1454150"/>
          </a:xfrm>
          <a:prstGeom prst="rect">
            <a:avLst/>
          </a:prstGeom>
          <a:noFill/>
          <a:ln w="9525">
            <a:noFill/>
            <a:miter lim="800000"/>
            <a:headEnd/>
            <a:tailEnd/>
          </a:ln>
        </p:spPr>
      </p:pic>
      <p:sp>
        <p:nvSpPr>
          <p:cNvPr id="15363" name="Line 21"/>
          <p:cNvSpPr>
            <a:spLocks noChangeShapeType="1"/>
          </p:cNvSpPr>
          <p:nvPr/>
        </p:nvSpPr>
        <p:spPr bwMode="auto">
          <a:xfrm>
            <a:off x="6207125" y="0"/>
            <a:ext cx="0" cy="1125538"/>
          </a:xfrm>
          <a:prstGeom prst="line">
            <a:avLst/>
          </a:prstGeom>
          <a:noFill/>
          <a:ln w="6350">
            <a:solidFill>
              <a:schemeClr val="bg2"/>
            </a:solidFill>
            <a:round/>
            <a:headEnd/>
            <a:tailEnd/>
          </a:ln>
          <a:effectLst/>
        </p:spPr>
        <p:txBody>
          <a:bodyPr/>
          <a:lstStyle/>
          <a:p>
            <a:endParaRPr lang="cs-CZ"/>
          </a:p>
        </p:txBody>
      </p:sp>
      <p:sp>
        <p:nvSpPr>
          <p:cNvPr id="15364"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pic>
        <p:nvPicPr>
          <p:cNvPr id="15365" name="Picture 25" descr="ADAPT2DC_pasica_3"/>
          <p:cNvPicPr>
            <a:picLocks noChangeAspect="1" noChangeArrowheads="1"/>
          </p:cNvPicPr>
          <p:nvPr/>
        </p:nvPicPr>
        <p:blipFill>
          <a:blip r:embed="rId4" cstate="print"/>
          <a:srcRect/>
          <a:stretch>
            <a:fillRect/>
          </a:stretch>
        </p:blipFill>
        <p:spPr bwMode="auto">
          <a:xfrm>
            <a:off x="6207125" y="0"/>
            <a:ext cx="2936875" cy="969963"/>
          </a:xfrm>
          <a:prstGeom prst="rect">
            <a:avLst/>
          </a:prstGeom>
          <a:noFill/>
          <a:ln w="9525">
            <a:noFill/>
            <a:miter lim="800000"/>
            <a:headEnd/>
            <a:tailEnd/>
          </a:ln>
        </p:spPr>
      </p:pic>
      <p:sp>
        <p:nvSpPr>
          <p:cNvPr id="15366" name="Text Box 13"/>
          <p:cNvSpPr txBox="1">
            <a:spLocks noChangeArrowheads="1"/>
          </p:cNvSpPr>
          <p:nvPr/>
        </p:nvSpPr>
        <p:spPr bwMode="auto">
          <a:xfrm>
            <a:off x="-3175" y="5338763"/>
            <a:ext cx="2762250" cy="923925"/>
          </a:xfrm>
          <a:prstGeom prst="rect">
            <a:avLst/>
          </a:prstGeom>
          <a:noFill/>
          <a:ln w="9525">
            <a:noFill/>
            <a:miter lim="800000"/>
            <a:headEnd/>
            <a:tailEnd/>
          </a:ln>
          <a:effectLst/>
        </p:spPr>
        <p:txBody>
          <a:bodyPr lIns="0" tIns="0" rIns="0" bIns="0">
            <a:spAutoFit/>
          </a:bodyPr>
          <a:lstStyle/>
          <a:p>
            <a:pPr marL="180975" indent="-180975" eaLnBrk="0" hangingPunct="0"/>
            <a:r>
              <a:rPr lang="hu-HU" altLang="hu-HU" sz="1200">
                <a:solidFill>
                  <a:schemeClr val="bg2"/>
                </a:solidFill>
                <a:latin typeface="Calibri" pitchFamily="34" charset="0"/>
              </a:rPr>
              <a:t>Source: ADAPT2DC O3.1.5. ’Demographic Change in Central Europe- A socio-economic background analysis’.</a:t>
            </a: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1200">
              <a:solidFill>
                <a:schemeClr val="bg2"/>
              </a:solidFill>
              <a:latin typeface="Calibri" pitchFamily="34" charset="0"/>
            </a:endParaRPr>
          </a:p>
        </p:txBody>
      </p:sp>
      <p:pic>
        <p:nvPicPr>
          <p:cNvPr id="15367" name="Kép 8" descr="matice2"/>
          <p:cNvPicPr>
            <a:picLocks noChangeAspect="1" noChangeArrowheads="1"/>
          </p:cNvPicPr>
          <p:nvPr/>
        </p:nvPicPr>
        <p:blipFill>
          <a:blip r:embed="rId5" cstate="print"/>
          <a:srcRect/>
          <a:stretch>
            <a:fillRect/>
          </a:stretch>
        </p:blipFill>
        <p:spPr bwMode="auto">
          <a:xfrm>
            <a:off x="2759075" y="-9525"/>
            <a:ext cx="6384925" cy="6543675"/>
          </a:xfrm>
          <a:prstGeom prst="rect">
            <a:avLst/>
          </a:prstGeom>
          <a:noFill/>
          <a:ln w="9525">
            <a:noFill/>
            <a:miter lim="800000"/>
            <a:headEnd/>
            <a:tailEnd/>
          </a:ln>
        </p:spPr>
      </p:pic>
      <p:pic>
        <p:nvPicPr>
          <p:cNvPr id="15368" name="Picture 10"/>
          <p:cNvPicPr>
            <a:picLocks noChangeAspect="1" noChangeArrowheads="1"/>
          </p:cNvPicPr>
          <p:nvPr/>
        </p:nvPicPr>
        <p:blipFill>
          <a:blip r:embed="rId6" cstate="print"/>
          <a:srcRect/>
          <a:stretch>
            <a:fillRect/>
          </a:stretch>
        </p:blipFill>
        <p:spPr bwMode="auto">
          <a:xfrm>
            <a:off x="0" y="765175"/>
            <a:ext cx="3382963" cy="3838575"/>
          </a:xfrm>
          <a:prstGeom prst="rect">
            <a:avLst/>
          </a:prstGeom>
          <a:noFill/>
          <a:ln w="9525">
            <a:noFill/>
            <a:miter lim="800000"/>
            <a:headEnd/>
            <a:tailEnd/>
          </a:ln>
          <a:effectLst/>
        </p:spPr>
      </p:pic>
      <p:sp>
        <p:nvSpPr>
          <p:cNvPr id="10" name="Téglalap 9"/>
          <p:cNvSpPr/>
          <p:nvPr/>
        </p:nvSpPr>
        <p:spPr>
          <a:xfrm>
            <a:off x="3221038" y="509588"/>
            <a:ext cx="2032000" cy="460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1" name="Téglalap 10"/>
          <p:cNvSpPr/>
          <p:nvPr/>
        </p:nvSpPr>
        <p:spPr>
          <a:xfrm>
            <a:off x="3341688" y="969963"/>
            <a:ext cx="1635125" cy="615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2" name="Téglalap 11"/>
          <p:cNvSpPr/>
          <p:nvPr/>
        </p:nvSpPr>
        <p:spPr>
          <a:xfrm>
            <a:off x="3382963" y="1585913"/>
            <a:ext cx="1422400" cy="617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3" name="Téglalap 12"/>
          <p:cNvSpPr/>
          <p:nvPr/>
        </p:nvSpPr>
        <p:spPr>
          <a:xfrm>
            <a:off x="3341688" y="2068513"/>
            <a:ext cx="1144587" cy="615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4" name="Téglalap 13"/>
          <p:cNvSpPr/>
          <p:nvPr/>
        </p:nvSpPr>
        <p:spPr>
          <a:xfrm>
            <a:off x="3221038" y="2376488"/>
            <a:ext cx="693737" cy="631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5" name="Téglalap 14"/>
          <p:cNvSpPr/>
          <p:nvPr/>
        </p:nvSpPr>
        <p:spPr>
          <a:xfrm>
            <a:off x="2809875" y="4763"/>
            <a:ext cx="2305050" cy="55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ép 9"/>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
        <p:nvSpPr>
          <p:cNvPr id="16387" name="Line 21"/>
          <p:cNvSpPr>
            <a:spLocks noChangeShapeType="1"/>
          </p:cNvSpPr>
          <p:nvPr/>
        </p:nvSpPr>
        <p:spPr bwMode="auto">
          <a:xfrm>
            <a:off x="6207125" y="0"/>
            <a:ext cx="0" cy="1125538"/>
          </a:xfrm>
          <a:prstGeom prst="line">
            <a:avLst/>
          </a:prstGeom>
          <a:noFill/>
          <a:ln w="6350">
            <a:solidFill>
              <a:schemeClr val="bg2"/>
            </a:solidFill>
            <a:round/>
            <a:headEnd/>
            <a:tailEnd/>
          </a:ln>
          <a:effectLst/>
        </p:spPr>
        <p:txBody>
          <a:bodyPr/>
          <a:lstStyle/>
          <a:p>
            <a:endParaRPr lang="cs-CZ"/>
          </a:p>
        </p:txBody>
      </p:sp>
      <p:sp>
        <p:nvSpPr>
          <p:cNvPr id="16388"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pic>
        <p:nvPicPr>
          <p:cNvPr id="16389" name="Picture 25" descr="ADAPT2DC_pasica_3"/>
          <p:cNvPicPr>
            <a:picLocks noChangeAspect="1" noChangeArrowheads="1"/>
          </p:cNvPicPr>
          <p:nvPr/>
        </p:nvPicPr>
        <p:blipFill>
          <a:blip r:embed="rId4" cstate="print"/>
          <a:srcRect/>
          <a:stretch>
            <a:fillRect/>
          </a:stretch>
        </p:blipFill>
        <p:spPr bwMode="auto">
          <a:xfrm>
            <a:off x="6207125" y="0"/>
            <a:ext cx="2936875" cy="969963"/>
          </a:xfrm>
          <a:prstGeom prst="rect">
            <a:avLst/>
          </a:prstGeom>
          <a:noFill/>
          <a:ln w="9525">
            <a:noFill/>
            <a:miter lim="800000"/>
            <a:headEnd/>
            <a:tailEnd/>
          </a:ln>
        </p:spPr>
      </p:pic>
      <p:sp>
        <p:nvSpPr>
          <p:cNvPr id="16390" name="Text Box 13"/>
          <p:cNvSpPr txBox="1">
            <a:spLocks noChangeArrowheads="1"/>
          </p:cNvSpPr>
          <p:nvPr/>
        </p:nvSpPr>
        <p:spPr bwMode="auto">
          <a:xfrm>
            <a:off x="0" y="5748338"/>
            <a:ext cx="2938463" cy="923925"/>
          </a:xfrm>
          <a:prstGeom prst="rect">
            <a:avLst/>
          </a:prstGeom>
          <a:noFill/>
          <a:ln w="9525">
            <a:noFill/>
            <a:miter lim="800000"/>
            <a:headEnd/>
            <a:tailEnd/>
          </a:ln>
          <a:effectLst/>
        </p:spPr>
        <p:txBody>
          <a:bodyPr lIns="0" tIns="0" rIns="0" bIns="0">
            <a:spAutoFit/>
          </a:bodyPr>
          <a:lstStyle/>
          <a:p>
            <a:pPr marL="180975" indent="-180975" eaLnBrk="0" hangingPunct="0"/>
            <a:r>
              <a:rPr lang="hu-HU" altLang="hu-HU" sz="1200">
                <a:solidFill>
                  <a:schemeClr val="bg2"/>
                </a:solidFill>
                <a:latin typeface="Calibri" pitchFamily="34" charset="0"/>
              </a:rPr>
              <a:t>Source: ADAPT2DC O3.1.5. ’Demographic Change in Central Europe- A socio-economic background analysis’.</a:t>
            </a: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1200">
              <a:solidFill>
                <a:schemeClr val="bg2"/>
              </a:solidFill>
              <a:latin typeface="Calibri" pitchFamily="34" charset="0"/>
            </a:endParaRPr>
          </a:p>
        </p:txBody>
      </p:sp>
      <p:pic>
        <p:nvPicPr>
          <p:cNvPr id="16391" name="Kép 9"/>
          <p:cNvPicPr>
            <a:picLocks noChangeAspect="1" noChangeArrowheads="1"/>
          </p:cNvPicPr>
          <p:nvPr/>
        </p:nvPicPr>
        <p:blipFill>
          <a:blip r:embed="rId5" cstate="print"/>
          <a:srcRect/>
          <a:stretch>
            <a:fillRect/>
          </a:stretch>
        </p:blipFill>
        <p:spPr bwMode="auto">
          <a:xfrm>
            <a:off x="2787650" y="0"/>
            <a:ext cx="6356350" cy="6337300"/>
          </a:xfrm>
          <a:prstGeom prst="rect">
            <a:avLst/>
          </a:prstGeom>
          <a:noFill/>
          <a:ln w="9525">
            <a:noFill/>
            <a:miter lim="800000"/>
            <a:headEnd/>
            <a:tailEnd/>
          </a:ln>
        </p:spPr>
      </p:pic>
      <p:pic>
        <p:nvPicPr>
          <p:cNvPr id="16392" name="Picture 9"/>
          <p:cNvPicPr>
            <a:picLocks noChangeAspect="1" noChangeArrowheads="1"/>
          </p:cNvPicPr>
          <p:nvPr/>
        </p:nvPicPr>
        <p:blipFill>
          <a:blip r:embed="rId6" cstate="print"/>
          <a:srcRect/>
          <a:stretch>
            <a:fillRect/>
          </a:stretch>
        </p:blipFill>
        <p:spPr bwMode="auto">
          <a:xfrm>
            <a:off x="0" y="790575"/>
            <a:ext cx="2938463" cy="4800600"/>
          </a:xfrm>
          <a:prstGeom prst="rect">
            <a:avLst/>
          </a:prstGeom>
          <a:noFill/>
          <a:ln w="9525">
            <a:noFill/>
            <a:miter lim="800000"/>
            <a:headEnd/>
            <a:tailEnd/>
          </a:ln>
          <a:effectLst/>
        </p:spPr>
      </p:pic>
      <p:sp>
        <p:nvSpPr>
          <p:cNvPr id="2" name="Téglalap 1"/>
          <p:cNvSpPr/>
          <p:nvPr/>
        </p:nvSpPr>
        <p:spPr>
          <a:xfrm>
            <a:off x="2938463" y="0"/>
            <a:ext cx="2346325" cy="1125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3" name="Téglalap 12"/>
          <p:cNvSpPr/>
          <p:nvPr/>
        </p:nvSpPr>
        <p:spPr>
          <a:xfrm>
            <a:off x="2938463" y="893763"/>
            <a:ext cx="1995487" cy="1125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4" name="Téglalap 13"/>
          <p:cNvSpPr/>
          <p:nvPr/>
        </p:nvSpPr>
        <p:spPr>
          <a:xfrm>
            <a:off x="2938463" y="1874838"/>
            <a:ext cx="1633537" cy="688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5" name="Téglalap 14"/>
          <p:cNvSpPr/>
          <p:nvPr/>
        </p:nvSpPr>
        <p:spPr>
          <a:xfrm>
            <a:off x="2938463" y="2219325"/>
            <a:ext cx="549275" cy="1544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6" name="Téglalap 15"/>
          <p:cNvSpPr/>
          <p:nvPr/>
        </p:nvSpPr>
        <p:spPr>
          <a:xfrm>
            <a:off x="3425825" y="1874838"/>
            <a:ext cx="976313" cy="963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7" name="Téglalap 16"/>
          <p:cNvSpPr/>
          <p:nvPr/>
        </p:nvSpPr>
        <p:spPr>
          <a:xfrm>
            <a:off x="3446463" y="2667000"/>
            <a:ext cx="665162" cy="344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8" name="Téglalap 17"/>
          <p:cNvSpPr/>
          <p:nvPr/>
        </p:nvSpPr>
        <p:spPr>
          <a:xfrm>
            <a:off x="3213100" y="2895600"/>
            <a:ext cx="898525" cy="173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9" name="Téglalap 18"/>
          <p:cNvSpPr/>
          <p:nvPr/>
        </p:nvSpPr>
        <p:spPr>
          <a:xfrm>
            <a:off x="3429000" y="2895600"/>
            <a:ext cx="396875" cy="430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20" name="Téglalap 19"/>
          <p:cNvSpPr/>
          <p:nvPr/>
        </p:nvSpPr>
        <p:spPr>
          <a:xfrm>
            <a:off x="3327400" y="3111500"/>
            <a:ext cx="334963" cy="328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2"/>
          <p:cNvSpPr txBox="1">
            <a:spLocks noChangeArrowheads="1"/>
          </p:cNvSpPr>
          <p:nvPr/>
        </p:nvSpPr>
        <p:spPr bwMode="auto">
          <a:xfrm>
            <a:off x="415925" y="1462088"/>
            <a:ext cx="8066088" cy="1071562"/>
          </a:xfrm>
          <a:prstGeom prst="rect">
            <a:avLst/>
          </a:prstGeom>
          <a:noFill/>
          <a:ln w="9525">
            <a:noFill/>
            <a:miter lim="800000"/>
            <a:headEnd/>
            <a:tailEnd/>
          </a:ln>
          <a:effectLst/>
        </p:spPr>
        <p:txBody>
          <a:bodyPr lIns="0" tIns="0" rIns="0" bIns="0">
            <a:spAutoFit/>
          </a:bodyPr>
          <a:lstStyle/>
          <a:p>
            <a:pPr>
              <a:lnSpc>
                <a:spcPct val="114000"/>
              </a:lnSpc>
            </a:pPr>
            <a:r>
              <a:rPr lang="sl-SI" altLang="hu-HU" sz="3600" b="1" dirty="0" smtClean="0">
                <a:solidFill>
                  <a:schemeClr val="bg2"/>
                </a:solidFill>
                <a:latin typeface="Calibri" pitchFamily="34" charset="0"/>
              </a:rPr>
              <a:t>Demografické trendy ve střední Evropě</a:t>
            </a:r>
            <a:endParaRPr lang="sl-SI" altLang="hu-HU" sz="3600" b="1" dirty="0">
              <a:solidFill>
                <a:schemeClr val="bg2"/>
              </a:solidFill>
              <a:latin typeface="Calibri" pitchFamily="34" charset="0"/>
            </a:endParaRPr>
          </a:p>
          <a:p>
            <a:pPr>
              <a:lnSpc>
                <a:spcPct val="114000"/>
              </a:lnSpc>
            </a:pPr>
            <a:r>
              <a:rPr lang="sl-SI" altLang="hu-HU" sz="2500" dirty="0" smtClean="0">
                <a:solidFill>
                  <a:schemeClr val="bg2"/>
                </a:solidFill>
                <a:latin typeface="Calibri" pitchFamily="34" charset="0"/>
              </a:rPr>
              <a:t>Stárnutí</a:t>
            </a:r>
            <a:endParaRPr lang="sl-SI" altLang="hu-HU" sz="2500" dirty="0">
              <a:solidFill>
                <a:schemeClr val="bg2"/>
              </a:solidFill>
              <a:latin typeface="Calibri" pitchFamily="34" charset="0"/>
            </a:endParaRPr>
          </a:p>
        </p:txBody>
      </p:sp>
      <p:sp>
        <p:nvSpPr>
          <p:cNvPr id="17411"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sp>
        <p:nvSpPr>
          <p:cNvPr id="11" name="Text Box 13"/>
          <p:cNvSpPr txBox="1">
            <a:spLocks noChangeArrowheads="1"/>
          </p:cNvSpPr>
          <p:nvPr/>
        </p:nvSpPr>
        <p:spPr bwMode="auto">
          <a:xfrm>
            <a:off x="523875" y="2765425"/>
            <a:ext cx="8097838" cy="2105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180975" indent="-180975"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lnSpc>
                <a:spcPct val="114000"/>
              </a:lnSpc>
              <a:buFont typeface="Arial" panose="020B0604020202020204" pitchFamily="34" charset="0"/>
              <a:buChar char="•"/>
              <a:defRPr/>
            </a:pPr>
            <a:r>
              <a:rPr lang="en-GB" sz="2400" b="1" dirty="0" smtClean="0">
                <a:solidFill>
                  <a:schemeClr val="bg2"/>
                </a:solidFill>
                <a:latin typeface="Calibri" panose="020F0502020204030204" pitchFamily="34" charset="0"/>
              </a:rPr>
              <a:t>‘</a:t>
            </a:r>
            <a:r>
              <a:rPr lang="cs-CZ" sz="2400" b="1" dirty="0" smtClean="0">
                <a:solidFill>
                  <a:schemeClr val="bg2"/>
                </a:solidFill>
                <a:latin typeface="Calibri" panose="020F0502020204030204" pitchFamily="34" charset="0"/>
              </a:rPr>
              <a:t>Stárnutí</a:t>
            </a:r>
            <a:r>
              <a:rPr lang="en-GB" sz="2400" b="1" dirty="0" smtClean="0">
                <a:solidFill>
                  <a:schemeClr val="bg2"/>
                </a:solidFill>
                <a:latin typeface="Calibri" panose="020F0502020204030204" pitchFamily="34" charset="0"/>
              </a:rPr>
              <a:t>’: </a:t>
            </a:r>
            <a:r>
              <a:rPr lang="cs-CZ" sz="2400" dirty="0" smtClean="0">
                <a:solidFill>
                  <a:schemeClr val="bg2"/>
                </a:solidFill>
                <a:latin typeface="Calibri" panose="020F0502020204030204" pitchFamily="34" charset="0"/>
              </a:rPr>
              <a:t>rostoucí proporce starších věkových skupin v populaci</a:t>
            </a:r>
            <a:endParaRPr lang="en-GB" sz="2400" dirty="0" smtClean="0">
              <a:solidFill>
                <a:schemeClr val="bg2"/>
              </a:solidFill>
              <a:latin typeface="Calibri" panose="020F0502020204030204" pitchFamily="34" charset="0"/>
            </a:endParaRPr>
          </a:p>
          <a:p>
            <a:pPr marL="457200" indent="-457200" eaLnBrk="1" hangingPunct="1">
              <a:lnSpc>
                <a:spcPct val="114000"/>
              </a:lnSpc>
              <a:buFont typeface="Arial" panose="020B0604020202020204" pitchFamily="34" charset="0"/>
              <a:buChar char="•"/>
              <a:defRPr/>
            </a:pPr>
            <a:r>
              <a:rPr lang="en-GB" sz="2400" dirty="0" smtClean="0">
                <a:solidFill>
                  <a:schemeClr val="bg2"/>
                </a:solidFill>
                <a:latin typeface="Calibri" panose="020F0502020204030204" pitchFamily="34" charset="0"/>
              </a:rPr>
              <a:t>N</a:t>
            </a:r>
            <a:r>
              <a:rPr lang="cs-CZ" sz="2400" dirty="0" err="1" smtClean="0">
                <a:solidFill>
                  <a:schemeClr val="bg2"/>
                </a:solidFill>
                <a:latin typeface="Calibri" panose="020F0502020204030204" pitchFamily="34" charset="0"/>
              </a:rPr>
              <a:t>ejen</a:t>
            </a:r>
            <a:r>
              <a:rPr lang="cs-CZ" sz="2400" dirty="0" smtClean="0">
                <a:solidFill>
                  <a:schemeClr val="bg2"/>
                </a:solidFill>
                <a:latin typeface="Calibri" panose="020F0502020204030204" pitchFamily="34" charset="0"/>
              </a:rPr>
              <a:t> úroveň stárnutí ale i rychlost stárnutí je zásadní</a:t>
            </a:r>
            <a:endParaRPr lang="en-GB" sz="2400" dirty="0" smtClean="0">
              <a:solidFill>
                <a:schemeClr val="bg2"/>
              </a:solidFill>
              <a:latin typeface="Calibri" panose="020F0502020204030204" pitchFamily="34" charset="0"/>
            </a:endParaRPr>
          </a:p>
          <a:p>
            <a:pPr marL="457200" indent="-457200" eaLnBrk="1" hangingPunct="1">
              <a:lnSpc>
                <a:spcPct val="114000"/>
              </a:lnSpc>
              <a:buFont typeface="Arial" panose="020B0604020202020204" pitchFamily="34" charset="0"/>
              <a:buChar char="•"/>
              <a:defRPr/>
            </a:pPr>
            <a:r>
              <a:rPr lang="cs-CZ" altLang="hu-HU" sz="2400" b="1" dirty="0" smtClean="0">
                <a:solidFill>
                  <a:schemeClr val="bg2"/>
                </a:solidFill>
                <a:latin typeface="Calibri" panose="020F0502020204030204" pitchFamily="34" charset="0"/>
              </a:rPr>
              <a:t>Ukazatele</a:t>
            </a:r>
            <a:r>
              <a:rPr lang="en-GB" altLang="hu-HU" sz="2400" dirty="0" smtClean="0">
                <a:solidFill>
                  <a:schemeClr val="bg2"/>
                </a:solidFill>
                <a:latin typeface="Calibri" panose="020F0502020204030204" pitchFamily="34" charset="0"/>
              </a:rPr>
              <a:t>: </a:t>
            </a:r>
            <a:r>
              <a:rPr lang="cs-CZ" altLang="hu-HU" sz="2400" dirty="0" smtClean="0">
                <a:solidFill>
                  <a:schemeClr val="bg2"/>
                </a:solidFill>
                <a:latin typeface="Calibri" panose="020F0502020204030204" pitchFamily="34" charset="0"/>
              </a:rPr>
              <a:t>průměrný věk</a:t>
            </a:r>
            <a:r>
              <a:rPr lang="en-GB" sz="2400" dirty="0" smtClean="0">
                <a:solidFill>
                  <a:schemeClr val="bg2"/>
                </a:solidFill>
                <a:latin typeface="Calibri" panose="020F0502020204030204" pitchFamily="34" charset="0"/>
              </a:rPr>
              <a:t>, </a:t>
            </a:r>
            <a:r>
              <a:rPr lang="cs-CZ" sz="2400" dirty="0" smtClean="0">
                <a:solidFill>
                  <a:schemeClr val="bg2"/>
                </a:solidFill>
                <a:latin typeface="Calibri" panose="020F0502020204030204" pitchFamily="34" charset="0"/>
              </a:rPr>
              <a:t>podíl seniorů</a:t>
            </a:r>
            <a:r>
              <a:rPr lang="en-GB" sz="2400" dirty="0" smtClean="0">
                <a:solidFill>
                  <a:schemeClr val="bg2"/>
                </a:solidFill>
                <a:latin typeface="Calibri" panose="020F0502020204030204" pitchFamily="34" charset="0"/>
              </a:rPr>
              <a:t>,</a:t>
            </a:r>
            <a:r>
              <a:rPr lang="cs-CZ" sz="2400" dirty="0" smtClean="0">
                <a:solidFill>
                  <a:schemeClr val="bg2"/>
                </a:solidFill>
                <a:latin typeface="Calibri" panose="020F0502020204030204" pitchFamily="34" charset="0"/>
              </a:rPr>
              <a:t> úmrtnost</a:t>
            </a:r>
            <a:r>
              <a:rPr lang="en-GB" sz="2400" dirty="0" smtClean="0">
                <a:solidFill>
                  <a:schemeClr val="bg2"/>
                </a:solidFill>
                <a:latin typeface="Calibri" panose="020F0502020204030204" pitchFamily="34" charset="0"/>
              </a:rPr>
              <a:t>, </a:t>
            </a:r>
            <a:r>
              <a:rPr lang="cs-CZ" sz="2400" dirty="0" smtClean="0">
                <a:solidFill>
                  <a:schemeClr val="bg2"/>
                </a:solidFill>
                <a:latin typeface="Calibri" panose="020F0502020204030204" pitchFamily="34" charset="0"/>
              </a:rPr>
              <a:t>životní očekávání</a:t>
            </a:r>
            <a:endParaRPr lang="en-GB" altLang="hu-HU" sz="2800" dirty="0" smtClean="0">
              <a:solidFill>
                <a:schemeClr val="bg2">
                  <a:lumMod val="75000"/>
                </a:schemeClr>
              </a:solidFill>
              <a:latin typeface="Calibri" pitchFamily="34" charset="0"/>
            </a:endParaRPr>
          </a:p>
        </p:txBody>
      </p:sp>
      <p:pic>
        <p:nvPicPr>
          <p:cNvPr id="17413" name="Kép 8"/>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Kép 10"/>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
        <p:nvSpPr>
          <p:cNvPr id="18435" name="Text Box 12"/>
          <p:cNvSpPr txBox="1">
            <a:spLocks noChangeArrowheads="1"/>
          </p:cNvSpPr>
          <p:nvPr/>
        </p:nvSpPr>
        <p:spPr bwMode="auto">
          <a:xfrm>
            <a:off x="74613" y="1344613"/>
            <a:ext cx="2601912" cy="1754263"/>
          </a:xfrm>
          <a:prstGeom prst="rect">
            <a:avLst/>
          </a:prstGeom>
          <a:noFill/>
          <a:ln w="9525">
            <a:noFill/>
            <a:miter lim="800000"/>
            <a:headEnd/>
            <a:tailEnd/>
          </a:ln>
          <a:effectLst/>
        </p:spPr>
        <p:txBody>
          <a:bodyPr lIns="0" tIns="0" rIns="0" bIns="0">
            <a:spAutoFit/>
          </a:bodyPr>
          <a:lstStyle/>
          <a:p>
            <a:pPr>
              <a:lnSpc>
                <a:spcPct val="114000"/>
              </a:lnSpc>
            </a:pPr>
            <a:r>
              <a:rPr lang="sl-SI" altLang="hu-HU" sz="2400" b="1" dirty="0" smtClean="0">
                <a:solidFill>
                  <a:schemeClr val="bg2"/>
                </a:solidFill>
                <a:latin typeface="Calibri" pitchFamily="34" charset="0"/>
              </a:rPr>
              <a:t>Demografické trendy ve střední Evropě</a:t>
            </a:r>
            <a:endParaRPr lang="sl-SI" altLang="hu-HU" sz="2400" b="1" dirty="0">
              <a:solidFill>
                <a:schemeClr val="bg2"/>
              </a:solidFill>
              <a:latin typeface="Calibri" pitchFamily="34" charset="0"/>
            </a:endParaRPr>
          </a:p>
          <a:p>
            <a:pPr>
              <a:lnSpc>
                <a:spcPct val="114000"/>
              </a:lnSpc>
            </a:pPr>
            <a:r>
              <a:rPr lang="sl-SI" altLang="hu-HU" sz="2800" dirty="0" smtClean="0">
                <a:solidFill>
                  <a:schemeClr val="bg2"/>
                </a:solidFill>
                <a:latin typeface="Calibri" pitchFamily="34" charset="0"/>
              </a:rPr>
              <a:t>Stárnutí</a:t>
            </a:r>
            <a:endParaRPr lang="sl-SI" altLang="hu-HU" sz="2800" dirty="0">
              <a:solidFill>
                <a:schemeClr val="bg2"/>
              </a:solidFill>
              <a:latin typeface="Calibri" pitchFamily="34" charset="0"/>
            </a:endParaRPr>
          </a:p>
        </p:txBody>
      </p:sp>
      <p:sp>
        <p:nvSpPr>
          <p:cNvPr id="18436" name="Line 21"/>
          <p:cNvSpPr>
            <a:spLocks noChangeShapeType="1"/>
          </p:cNvSpPr>
          <p:nvPr/>
        </p:nvSpPr>
        <p:spPr bwMode="auto">
          <a:xfrm>
            <a:off x="6207125" y="0"/>
            <a:ext cx="0" cy="1125538"/>
          </a:xfrm>
          <a:prstGeom prst="line">
            <a:avLst/>
          </a:prstGeom>
          <a:noFill/>
          <a:ln w="6350">
            <a:solidFill>
              <a:schemeClr val="bg2"/>
            </a:solidFill>
            <a:round/>
            <a:headEnd/>
            <a:tailEnd/>
          </a:ln>
          <a:effectLst/>
        </p:spPr>
        <p:txBody>
          <a:bodyPr/>
          <a:lstStyle/>
          <a:p>
            <a:endParaRPr lang="cs-CZ"/>
          </a:p>
        </p:txBody>
      </p:sp>
      <p:sp>
        <p:nvSpPr>
          <p:cNvPr id="18437"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pic>
        <p:nvPicPr>
          <p:cNvPr id="18438" name="Picture 25" descr="ADAPT2DC_pasica_3"/>
          <p:cNvPicPr>
            <a:picLocks noChangeAspect="1" noChangeArrowheads="1"/>
          </p:cNvPicPr>
          <p:nvPr/>
        </p:nvPicPr>
        <p:blipFill>
          <a:blip r:embed="rId4" cstate="print"/>
          <a:srcRect/>
          <a:stretch>
            <a:fillRect/>
          </a:stretch>
        </p:blipFill>
        <p:spPr bwMode="auto">
          <a:xfrm>
            <a:off x="6207125" y="0"/>
            <a:ext cx="2936875" cy="969963"/>
          </a:xfrm>
          <a:prstGeom prst="rect">
            <a:avLst/>
          </a:prstGeom>
          <a:noFill/>
          <a:ln w="9525">
            <a:noFill/>
            <a:miter lim="800000"/>
            <a:headEnd/>
            <a:tailEnd/>
          </a:ln>
        </p:spPr>
      </p:pic>
      <p:pic>
        <p:nvPicPr>
          <p:cNvPr id="18439" name="Picture 2" descr="MA11_abs"/>
          <p:cNvPicPr>
            <a:picLocks noChangeAspect="1" noChangeArrowheads="1"/>
          </p:cNvPicPr>
          <p:nvPr/>
        </p:nvPicPr>
        <p:blipFill>
          <a:blip r:embed="rId5" cstate="print"/>
          <a:srcRect/>
          <a:stretch>
            <a:fillRect/>
          </a:stretch>
        </p:blipFill>
        <p:spPr bwMode="auto">
          <a:xfrm>
            <a:off x="2676525" y="-7938"/>
            <a:ext cx="6502400" cy="6513513"/>
          </a:xfrm>
          <a:prstGeom prst="rect">
            <a:avLst/>
          </a:prstGeom>
          <a:noFill/>
          <a:ln w="9525">
            <a:noFill/>
            <a:miter lim="800000"/>
            <a:headEnd/>
            <a:tailEnd/>
          </a:ln>
        </p:spPr>
      </p:pic>
      <p:sp>
        <p:nvSpPr>
          <p:cNvPr id="18440" name="Text Box 13"/>
          <p:cNvSpPr txBox="1">
            <a:spLocks noChangeArrowheads="1"/>
          </p:cNvSpPr>
          <p:nvPr/>
        </p:nvSpPr>
        <p:spPr bwMode="auto">
          <a:xfrm>
            <a:off x="-3175" y="5338763"/>
            <a:ext cx="2679700" cy="923925"/>
          </a:xfrm>
          <a:prstGeom prst="rect">
            <a:avLst/>
          </a:prstGeom>
          <a:noFill/>
          <a:ln w="9525">
            <a:noFill/>
            <a:miter lim="800000"/>
            <a:headEnd/>
            <a:tailEnd/>
          </a:ln>
          <a:effectLst/>
        </p:spPr>
        <p:txBody>
          <a:bodyPr lIns="0" tIns="0" rIns="0" bIns="0">
            <a:spAutoFit/>
          </a:bodyPr>
          <a:lstStyle/>
          <a:p>
            <a:pPr marL="180975" indent="-180975" eaLnBrk="0" hangingPunct="0"/>
            <a:r>
              <a:rPr lang="en-GB" altLang="hu-HU" sz="1200">
                <a:solidFill>
                  <a:schemeClr val="bg2"/>
                </a:solidFill>
                <a:latin typeface="Calibri" pitchFamily="34" charset="0"/>
              </a:rPr>
              <a:t>Source: ADAPT2DC O3.1.5. ’Demographic Change in Central Europe- A socio-economic background analysis’.</a:t>
            </a: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1200">
              <a:solidFill>
                <a:schemeClr val="bg2"/>
              </a:solidFill>
              <a:latin typeface="Calibri" pitchFamily="34" charset="0"/>
            </a:endParaRPr>
          </a:p>
        </p:txBody>
      </p:sp>
      <p:graphicFrame>
        <p:nvGraphicFramePr>
          <p:cNvPr id="2" name="Táblázat 1"/>
          <p:cNvGraphicFramePr>
            <a:graphicFrameLocks noGrp="1"/>
          </p:cNvGraphicFramePr>
          <p:nvPr/>
        </p:nvGraphicFramePr>
        <p:xfrm>
          <a:off x="74613" y="3035300"/>
          <a:ext cx="8204200" cy="1920876"/>
        </p:xfrm>
        <a:graphic>
          <a:graphicData uri="http://schemas.openxmlformats.org/drawingml/2006/table">
            <a:tbl>
              <a:tblPr firstRow="1" bandRow="1">
                <a:tableStyleId>{69CF1AB2-1976-4502-BF36-3FF5EA218861}</a:tableStyleId>
              </a:tblPr>
              <a:tblGrid>
                <a:gridCol w="2465198"/>
                <a:gridCol w="5739002"/>
              </a:tblGrid>
              <a:tr h="640292">
                <a:tc>
                  <a:txBody>
                    <a:bodyPr/>
                    <a:lstStyle/>
                    <a:p>
                      <a:r>
                        <a:rPr lang="cs-CZ" sz="1800" b="0" kern="1200" noProof="0" dirty="0" smtClean="0">
                          <a:effectLst/>
                        </a:rPr>
                        <a:t>Polsko,</a:t>
                      </a:r>
                      <a:r>
                        <a:rPr lang="cs-CZ" sz="1800" b="0" kern="1200" baseline="0" noProof="0" dirty="0" smtClean="0">
                          <a:effectLst/>
                        </a:rPr>
                        <a:t> Česko a Slovensko</a:t>
                      </a:r>
                      <a:endParaRPr lang="en-GB" sz="1800" b="0" noProof="0" dirty="0"/>
                    </a:p>
                  </a:txBody>
                  <a:tcPr marL="91428" marR="91428" marT="45715" marB="45715"/>
                </a:tc>
                <a:tc>
                  <a:txBody>
                    <a:bodyPr/>
                    <a:lstStyle/>
                    <a:p>
                      <a:r>
                        <a:rPr lang="cs-CZ" sz="1800" b="0" kern="1200" noProof="0" dirty="0" smtClean="0">
                          <a:effectLst/>
                        </a:rPr>
                        <a:t>populace</a:t>
                      </a:r>
                      <a:r>
                        <a:rPr lang="cs-CZ" sz="1800" b="0" kern="1200" baseline="0" noProof="0" dirty="0" smtClean="0">
                          <a:effectLst/>
                        </a:rPr>
                        <a:t> nemají vysoký podíl starších lidí</a:t>
                      </a:r>
                      <a:endParaRPr lang="en-GB" sz="1800" b="0" noProof="0" dirty="0"/>
                    </a:p>
                  </a:txBody>
                  <a:tcPr marL="91428" marR="91428" marT="45715" marB="45715"/>
                </a:tc>
              </a:tr>
              <a:tr h="640292">
                <a:tc>
                  <a:txBody>
                    <a:bodyPr/>
                    <a:lstStyle/>
                    <a:p>
                      <a:r>
                        <a:rPr lang="cs-CZ" sz="1800" kern="1200" noProof="0" dirty="0" smtClean="0">
                          <a:effectLst/>
                        </a:rPr>
                        <a:t>Rakousko,</a:t>
                      </a:r>
                      <a:r>
                        <a:rPr lang="cs-CZ" sz="1800" kern="1200" baseline="0" noProof="0" dirty="0" smtClean="0">
                          <a:effectLst/>
                        </a:rPr>
                        <a:t> Slovinsko a Maďarsko</a:t>
                      </a:r>
                      <a:endParaRPr lang="en-GB" sz="1800" noProof="0" dirty="0"/>
                    </a:p>
                  </a:txBody>
                  <a:tcPr marL="91428" marR="91428" marT="45715" marB="45715"/>
                </a:tc>
                <a:tc>
                  <a:txBody>
                    <a:bodyPr/>
                    <a:lstStyle/>
                    <a:p>
                      <a:r>
                        <a:rPr lang="cs-CZ" sz="1800" kern="1200" baseline="0" noProof="0" dirty="0" smtClean="0">
                          <a:effectLst/>
                        </a:rPr>
                        <a:t>společnosti </a:t>
                      </a:r>
                      <a:r>
                        <a:rPr lang="cs-CZ" sz="1800" kern="1200" baseline="0" noProof="0" dirty="0" smtClean="0">
                          <a:effectLst/>
                        </a:rPr>
                        <a:t>středního věku</a:t>
                      </a:r>
                      <a:r>
                        <a:rPr lang="en-GB" sz="1800" kern="1200" noProof="0" dirty="0" smtClean="0">
                          <a:effectLst/>
                        </a:rPr>
                        <a:t>,</a:t>
                      </a:r>
                      <a:r>
                        <a:rPr lang="en-GB" sz="1800" kern="1200" baseline="0" noProof="0" dirty="0" smtClean="0">
                          <a:effectLst/>
                        </a:rPr>
                        <a:t> </a:t>
                      </a:r>
                      <a:r>
                        <a:rPr lang="cs-CZ" sz="1800" kern="1200" noProof="0" dirty="0" smtClean="0">
                          <a:effectLst/>
                        </a:rPr>
                        <a:t>rozdíly</a:t>
                      </a:r>
                      <a:r>
                        <a:rPr lang="cs-CZ" sz="1800" kern="1200" baseline="0" noProof="0" dirty="0" smtClean="0">
                          <a:effectLst/>
                        </a:rPr>
                        <a:t> mezi mladšími a staršími regiony</a:t>
                      </a:r>
                      <a:r>
                        <a:rPr lang="en-GB" sz="1800" kern="1200" noProof="0" dirty="0" smtClean="0">
                          <a:effectLst/>
                        </a:rPr>
                        <a:t>.</a:t>
                      </a:r>
                      <a:endParaRPr lang="en-GB" sz="1800" noProof="0" dirty="0"/>
                    </a:p>
                  </a:txBody>
                  <a:tcPr marL="91428" marR="91428" marT="45715" marB="45715"/>
                </a:tc>
              </a:tr>
              <a:tr h="640292">
                <a:tc>
                  <a:txBody>
                    <a:bodyPr/>
                    <a:lstStyle/>
                    <a:p>
                      <a:r>
                        <a:rPr lang="en-GB" sz="1800" kern="1200" noProof="0" dirty="0" smtClean="0">
                          <a:solidFill>
                            <a:schemeClr val="tx1"/>
                          </a:solidFill>
                          <a:effectLst/>
                          <a:latin typeface="Arial" charset="0"/>
                          <a:ea typeface="+mn-ea"/>
                          <a:cs typeface="Arial" charset="0"/>
                        </a:rPr>
                        <a:t>It</a:t>
                      </a:r>
                      <a:r>
                        <a:rPr lang="cs-CZ" sz="1800" kern="1200" noProof="0" dirty="0" err="1" smtClean="0">
                          <a:solidFill>
                            <a:schemeClr val="tx1"/>
                          </a:solidFill>
                          <a:effectLst/>
                          <a:latin typeface="Arial" charset="0"/>
                          <a:ea typeface="+mn-ea"/>
                          <a:cs typeface="Arial" charset="0"/>
                        </a:rPr>
                        <a:t>álie</a:t>
                      </a:r>
                      <a:r>
                        <a:rPr lang="cs-CZ" sz="1800" kern="1200" baseline="0" noProof="0" dirty="0" smtClean="0">
                          <a:solidFill>
                            <a:schemeClr val="tx1"/>
                          </a:solidFill>
                          <a:effectLst/>
                          <a:latin typeface="Arial" charset="0"/>
                          <a:ea typeface="+mn-ea"/>
                          <a:cs typeface="Arial" charset="0"/>
                        </a:rPr>
                        <a:t> a Německo</a:t>
                      </a:r>
                      <a:endParaRPr lang="en-GB" sz="1800" noProof="0" dirty="0"/>
                    </a:p>
                  </a:txBody>
                  <a:tcPr marL="91428" marR="91428" marT="45715" marB="45715"/>
                </a:tc>
                <a:tc>
                  <a:txBody>
                    <a:bodyPr/>
                    <a:lstStyle/>
                    <a:p>
                      <a:r>
                        <a:rPr lang="cs-CZ" sz="1800" kern="1200" noProof="0" dirty="0" smtClean="0">
                          <a:solidFill>
                            <a:schemeClr val="tx1"/>
                          </a:solidFill>
                          <a:effectLst/>
                          <a:latin typeface="Arial" charset="0"/>
                          <a:ea typeface="+mn-ea"/>
                          <a:cs typeface="Arial" charset="0"/>
                        </a:rPr>
                        <a:t>starší</a:t>
                      </a:r>
                      <a:r>
                        <a:rPr lang="cs-CZ" sz="1800" kern="1200" baseline="0" noProof="0" dirty="0" smtClean="0">
                          <a:solidFill>
                            <a:schemeClr val="tx1"/>
                          </a:solidFill>
                          <a:effectLst/>
                          <a:latin typeface="Arial" charset="0"/>
                          <a:ea typeface="+mn-ea"/>
                          <a:cs typeface="Arial" charset="0"/>
                        </a:rPr>
                        <a:t> populace, některé regiony s velice starou populací</a:t>
                      </a:r>
                      <a:endParaRPr lang="en-GB" sz="1800" noProof="0" dirty="0"/>
                    </a:p>
                  </a:txBody>
                  <a:tcPr marL="91428" marR="91428" marT="45715" marB="45715"/>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en-GB" altLang="hu-HU"/>
          </a:p>
        </p:txBody>
      </p:sp>
      <p:sp>
        <p:nvSpPr>
          <p:cNvPr id="19459" name="Text Box 12"/>
          <p:cNvSpPr txBox="1">
            <a:spLocks noChangeArrowheads="1"/>
          </p:cNvSpPr>
          <p:nvPr/>
        </p:nvSpPr>
        <p:spPr bwMode="auto">
          <a:xfrm>
            <a:off x="195263" y="1457325"/>
            <a:ext cx="8066087" cy="1071563"/>
          </a:xfrm>
          <a:prstGeom prst="rect">
            <a:avLst/>
          </a:prstGeom>
          <a:noFill/>
          <a:ln w="9525">
            <a:noFill/>
            <a:miter lim="800000"/>
            <a:headEnd/>
            <a:tailEnd/>
          </a:ln>
          <a:effectLst/>
        </p:spPr>
        <p:txBody>
          <a:bodyPr lIns="0" tIns="0" rIns="0" bIns="0">
            <a:spAutoFit/>
          </a:bodyPr>
          <a:lstStyle/>
          <a:p>
            <a:pPr>
              <a:lnSpc>
                <a:spcPct val="114000"/>
              </a:lnSpc>
            </a:pPr>
            <a:r>
              <a:rPr lang="en-GB" altLang="hu-HU" sz="3600" b="1" dirty="0" smtClean="0">
                <a:solidFill>
                  <a:schemeClr val="bg2"/>
                </a:solidFill>
                <a:latin typeface="Calibri" pitchFamily="34" charset="0"/>
              </a:rPr>
              <a:t>Demogr</a:t>
            </a:r>
            <a:r>
              <a:rPr lang="cs-CZ" altLang="hu-HU" sz="3600" b="1" dirty="0" err="1" smtClean="0">
                <a:solidFill>
                  <a:schemeClr val="bg2"/>
                </a:solidFill>
                <a:latin typeface="Calibri" pitchFamily="34" charset="0"/>
              </a:rPr>
              <a:t>afické</a:t>
            </a:r>
            <a:r>
              <a:rPr lang="cs-CZ" altLang="hu-HU" sz="3600" b="1" dirty="0" smtClean="0">
                <a:solidFill>
                  <a:schemeClr val="bg2"/>
                </a:solidFill>
                <a:latin typeface="Calibri" pitchFamily="34" charset="0"/>
              </a:rPr>
              <a:t> trendy ve střední Evropě</a:t>
            </a:r>
            <a:endParaRPr lang="en-GB" altLang="hu-HU" sz="3600" b="1" dirty="0">
              <a:solidFill>
                <a:schemeClr val="bg2"/>
              </a:solidFill>
              <a:latin typeface="Calibri" pitchFamily="34" charset="0"/>
            </a:endParaRPr>
          </a:p>
          <a:p>
            <a:pPr>
              <a:lnSpc>
                <a:spcPct val="114000"/>
              </a:lnSpc>
            </a:pPr>
            <a:r>
              <a:rPr lang="cs-CZ" altLang="hu-HU" sz="2500" dirty="0" smtClean="0">
                <a:solidFill>
                  <a:schemeClr val="bg2"/>
                </a:solidFill>
                <a:latin typeface="Calibri" pitchFamily="34" charset="0"/>
              </a:rPr>
              <a:t>Stárnutí</a:t>
            </a:r>
            <a:endParaRPr lang="en-GB" altLang="hu-HU" sz="2500" dirty="0">
              <a:solidFill>
                <a:schemeClr val="bg2"/>
              </a:solidFill>
              <a:latin typeface="Calibri" pitchFamily="34" charset="0"/>
            </a:endParaRPr>
          </a:p>
        </p:txBody>
      </p:sp>
      <p:sp>
        <p:nvSpPr>
          <p:cNvPr id="19464" name="Text Box 13"/>
          <p:cNvSpPr txBox="1">
            <a:spLocks noChangeArrowheads="1"/>
          </p:cNvSpPr>
          <p:nvPr/>
        </p:nvSpPr>
        <p:spPr bwMode="auto">
          <a:xfrm>
            <a:off x="315913" y="2797175"/>
            <a:ext cx="8828087" cy="3368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ct val="114000"/>
              </a:lnSpc>
              <a:defRPr/>
            </a:pPr>
            <a:r>
              <a:rPr lang="cs-CZ" altLang="hu-HU" sz="2400" b="1" dirty="0" smtClean="0">
                <a:solidFill>
                  <a:schemeClr val="bg2"/>
                </a:solidFill>
                <a:latin typeface="Calibri" pitchFamily="34" charset="0"/>
              </a:rPr>
              <a:t>Úmrtnost</a:t>
            </a:r>
            <a:r>
              <a:rPr lang="en-GB" altLang="hu-HU" sz="2400" dirty="0" smtClean="0">
                <a:solidFill>
                  <a:schemeClr val="bg2"/>
                </a:solidFill>
                <a:latin typeface="Calibri" pitchFamily="34" charset="0"/>
              </a:rPr>
              <a:t>: </a:t>
            </a:r>
            <a:r>
              <a:rPr lang="cs-CZ" altLang="hu-HU" sz="2400" dirty="0" smtClean="0">
                <a:solidFill>
                  <a:schemeClr val="bg2"/>
                </a:solidFill>
                <a:latin typeface="Calibri" pitchFamily="34" charset="0"/>
              </a:rPr>
              <a:t>počet </a:t>
            </a:r>
            <a:r>
              <a:rPr lang="cs-CZ" altLang="hu-HU" sz="2400" dirty="0" smtClean="0">
                <a:solidFill>
                  <a:schemeClr val="bg2"/>
                </a:solidFill>
                <a:latin typeface="Calibri" pitchFamily="34" charset="0"/>
              </a:rPr>
              <a:t>úmrtí </a:t>
            </a:r>
            <a:r>
              <a:rPr lang="cs-CZ" altLang="hu-HU" sz="2400" dirty="0" smtClean="0">
                <a:solidFill>
                  <a:schemeClr val="bg2"/>
                </a:solidFill>
                <a:latin typeface="Calibri" pitchFamily="34" charset="0"/>
              </a:rPr>
              <a:t>za rok na 1000 obyvatel</a:t>
            </a:r>
            <a:endParaRPr lang="en-GB" altLang="hu-HU" sz="2400" dirty="0" smtClean="0">
              <a:solidFill>
                <a:schemeClr val="bg2"/>
              </a:solidFill>
              <a:latin typeface="Calibri" pitchFamily="34" charset="0"/>
            </a:endParaRPr>
          </a:p>
          <a:p>
            <a:pPr eaLnBrk="1" hangingPunct="1">
              <a:lnSpc>
                <a:spcPct val="114000"/>
              </a:lnSpc>
              <a:buFont typeface="Arial" charset="0"/>
              <a:buChar char="•"/>
              <a:defRPr/>
            </a:pPr>
            <a:r>
              <a:rPr lang="en-GB" altLang="hu-HU" sz="2400" dirty="0" smtClean="0">
                <a:solidFill>
                  <a:schemeClr val="bg2"/>
                </a:solidFill>
                <a:latin typeface="Calibri" pitchFamily="34" charset="0"/>
              </a:rPr>
              <a:t>Region</a:t>
            </a:r>
            <a:r>
              <a:rPr lang="cs-CZ" altLang="hu-HU" sz="2400" dirty="0" err="1" smtClean="0">
                <a:solidFill>
                  <a:schemeClr val="bg2"/>
                </a:solidFill>
                <a:latin typeface="Calibri" pitchFamily="34" charset="0"/>
              </a:rPr>
              <a:t>ální</a:t>
            </a:r>
            <a:r>
              <a:rPr lang="cs-CZ" altLang="hu-HU" sz="2400" dirty="0" smtClean="0">
                <a:solidFill>
                  <a:schemeClr val="bg2"/>
                </a:solidFill>
                <a:latin typeface="Calibri" pitchFamily="34" charset="0"/>
              </a:rPr>
              <a:t> rozdíly</a:t>
            </a:r>
            <a:r>
              <a:rPr lang="en-GB" altLang="hu-HU" sz="2400" dirty="0" smtClean="0">
                <a:solidFill>
                  <a:schemeClr val="bg2"/>
                </a:solidFill>
                <a:latin typeface="Calibri" pitchFamily="34" charset="0"/>
              </a:rPr>
              <a:t> </a:t>
            </a:r>
            <a:r>
              <a:rPr lang="cs-CZ" altLang="hu-HU" sz="2400" dirty="0" smtClean="0">
                <a:solidFill>
                  <a:schemeClr val="bg2"/>
                </a:solidFill>
                <a:latin typeface="Calibri" pitchFamily="34" charset="0"/>
              </a:rPr>
              <a:t>v úmrtnosti</a:t>
            </a:r>
            <a:r>
              <a:rPr lang="en-GB" altLang="hu-HU" sz="2400" dirty="0" smtClean="0">
                <a:solidFill>
                  <a:schemeClr val="bg2"/>
                </a:solidFill>
                <a:latin typeface="Calibri" pitchFamily="34" charset="0"/>
              </a:rPr>
              <a:t> </a:t>
            </a:r>
            <a:r>
              <a:rPr lang="cs-CZ" altLang="hu-HU" sz="2400" dirty="0" smtClean="0">
                <a:solidFill>
                  <a:schemeClr val="bg2"/>
                </a:solidFill>
                <a:latin typeface="Calibri" pitchFamily="34" charset="0"/>
              </a:rPr>
              <a:t>odráží věkovou strukturu jednotlivých regionů</a:t>
            </a:r>
            <a:endParaRPr lang="en-GB" altLang="hu-HU" sz="2400" dirty="0" smtClean="0">
              <a:solidFill>
                <a:schemeClr val="bg2"/>
              </a:solidFill>
              <a:latin typeface="Calibri" pitchFamily="34" charset="0"/>
            </a:endParaRPr>
          </a:p>
          <a:p>
            <a:pPr eaLnBrk="1" hangingPunct="1">
              <a:lnSpc>
                <a:spcPct val="114000"/>
              </a:lnSpc>
              <a:buFont typeface="Arial" charset="0"/>
              <a:buChar char="•"/>
              <a:defRPr/>
            </a:pPr>
            <a:r>
              <a:rPr lang="cs-CZ" altLang="hu-HU" sz="2400" dirty="0" err="1" smtClean="0">
                <a:solidFill>
                  <a:schemeClr val="bg2"/>
                </a:solidFill>
                <a:latin typeface="Calibri" pitchFamily="34" charset="0"/>
              </a:rPr>
              <a:t>Vyjímka</a:t>
            </a:r>
            <a:r>
              <a:rPr lang="en-GB" altLang="hu-HU" sz="2400" dirty="0" smtClean="0">
                <a:solidFill>
                  <a:schemeClr val="bg2"/>
                </a:solidFill>
                <a:latin typeface="Calibri" pitchFamily="34" charset="0"/>
              </a:rPr>
              <a:t>: </a:t>
            </a:r>
            <a:r>
              <a:rPr lang="cs-CZ" altLang="hu-HU" sz="2400" dirty="0" smtClean="0">
                <a:solidFill>
                  <a:schemeClr val="bg2"/>
                </a:solidFill>
                <a:latin typeface="Calibri" pitchFamily="34" charset="0"/>
              </a:rPr>
              <a:t>Maďarsko</a:t>
            </a:r>
            <a:r>
              <a:rPr lang="en-GB" altLang="hu-HU" sz="2400" dirty="0" smtClean="0">
                <a:solidFill>
                  <a:schemeClr val="bg2"/>
                </a:solidFill>
                <a:latin typeface="Calibri" pitchFamily="34" charset="0"/>
              </a:rPr>
              <a:t> - ve</a:t>
            </a:r>
            <a:r>
              <a:rPr lang="cs-CZ" altLang="hu-HU" sz="2400" dirty="0" err="1" smtClean="0">
                <a:solidFill>
                  <a:schemeClr val="bg2"/>
                </a:solidFill>
                <a:latin typeface="Calibri" pitchFamily="34" charset="0"/>
              </a:rPr>
              <a:t>lice</a:t>
            </a:r>
            <a:r>
              <a:rPr lang="cs-CZ" altLang="hu-HU" sz="2400" dirty="0" smtClean="0">
                <a:solidFill>
                  <a:schemeClr val="bg2"/>
                </a:solidFill>
                <a:latin typeface="Calibri" pitchFamily="34" charset="0"/>
              </a:rPr>
              <a:t> vysoká nadmíra úmrtnosti mužů</a:t>
            </a:r>
            <a:endParaRPr lang="en-GB" altLang="hu-HU" sz="2400" dirty="0" smtClean="0">
              <a:solidFill>
                <a:schemeClr val="bg2"/>
              </a:solidFill>
              <a:latin typeface="Calibri" pitchFamily="34" charset="0"/>
            </a:endParaRPr>
          </a:p>
          <a:p>
            <a:pPr marL="0" indent="0" eaLnBrk="1" hangingPunct="1">
              <a:lnSpc>
                <a:spcPct val="114000"/>
              </a:lnSpc>
              <a:defRPr/>
            </a:pPr>
            <a:r>
              <a:rPr lang="cs-CZ" altLang="hu-HU" sz="2400" b="1" dirty="0" smtClean="0">
                <a:solidFill>
                  <a:schemeClr val="bg2"/>
                </a:solidFill>
                <a:latin typeface="Calibri" pitchFamily="34" charset="0"/>
              </a:rPr>
              <a:t>Životní očekávání</a:t>
            </a:r>
            <a:r>
              <a:rPr lang="en-GB" altLang="hu-HU" sz="2400" dirty="0" smtClean="0">
                <a:solidFill>
                  <a:schemeClr val="bg2"/>
                </a:solidFill>
                <a:latin typeface="Calibri" pitchFamily="34" charset="0"/>
              </a:rPr>
              <a:t>: </a:t>
            </a:r>
            <a:r>
              <a:rPr lang="cs-CZ" altLang="hu-HU" sz="2400" dirty="0" smtClean="0">
                <a:solidFill>
                  <a:schemeClr val="bg2"/>
                </a:solidFill>
                <a:latin typeface="Calibri" pitchFamily="34" charset="0"/>
              </a:rPr>
              <a:t>ukazatel kvality života</a:t>
            </a:r>
            <a:endParaRPr lang="en-GB" altLang="hu-HU" sz="2400" dirty="0" smtClean="0">
              <a:solidFill>
                <a:schemeClr val="bg2"/>
              </a:solidFill>
              <a:latin typeface="Calibri" pitchFamily="34" charset="0"/>
            </a:endParaRPr>
          </a:p>
          <a:p>
            <a:pPr eaLnBrk="1" hangingPunct="1">
              <a:lnSpc>
                <a:spcPct val="114000"/>
              </a:lnSpc>
              <a:buFont typeface="Arial" charset="0"/>
              <a:buChar char="•"/>
              <a:defRPr/>
            </a:pPr>
            <a:r>
              <a:rPr lang="cs-CZ" altLang="hu-HU" sz="2400" dirty="0" smtClean="0">
                <a:solidFill>
                  <a:schemeClr val="bg2"/>
                </a:solidFill>
                <a:latin typeface="Calibri" pitchFamily="34" charset="0"/>
              </a:rPr>
              <a:t>Rozdělení východních a západních zemí</a:t>
            </a:r>
            <a:endParaRPr lang="en-GB" altLang="hu-HU" sz="2400" dirty="0" smtClean="0">
              <a:solidFill>
                <a:schemeClr val="bg2"/>
              </a:solidFill>
              <a:latin typeface="Calibri" pitchFamily="34" charset="0"/>
            </a:endParaRPr>
          </a:p>
          <a:p>
            <a:pPr eaLnBrk="1" hangingPunct="1">
              <a:lnSpc>
                <a:spcPct val="114000"/>
              </a:lnSpc>
              <a:buFont typeface="Arial" charset="0"/>
              <a:buChar char="•"/>
              <a:defRPr/>
            </a:pPr>
            <a:r>
              <a:rPr lang="cs-CZ" altLang="hu-HU" sz="2400" dirty="0" smtClean="0">
                <a:solidFill>
                  <a:schemeClr val="bg2"/>
                </a:solidFill>
                <a:latin typeface="Calibri" pitchFamily="34" charset="0"/>
              </a:rPr>
              <a:t>Městské regiony mívají vyšší životní očekávání</a:t>
            </a:r>
            <a:r>
              <a:rPr lang="en-GB" altLang="hu-HU" sz="2400" dirty="0" smtClean="0">
                <a:solidFill>
                  <a:schemeClr val="bg2"/>
                </a:solidFill>
                <a:latin typeface="Calibri" pitchFamily="34" charset="0"/>
              </a:rPr>
              <a:t> </a:t>
            </a:r>
          </a:p>
          <a:p>
            <a:pPr eaLnBrk="1" hangingPunct="1">
              <a:lnSpc>
                <a:spcPct val="114000"/>
              </a:lnSpc>
              <a:buFont typeface="Arial" charset="0"/>
              <a:buChar char="•"/>
              <a:defRPr/>
            </a:pPr>
            <a:endParaRPr lang="en-GB" altLang="hu-HU" sz="2400" dirty="0" smtClean="0">
              <a:solidFill>
                <a:schemeClr val="bg2"/>
              </a:solidFill>
              <a:latin typeface="Calibri" pitchFamily="34" charset="0"/>
            </a:endParaRPr>
          </a:p>
        </p:txBody>
      </p:sp>
      <p:pic>
        <p:nvPicPr>
          <p:cNvPr id="19461" name="Kép 8"/>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2"/>
          <p:cNvSpPr txBox="1">
            <a:spLocks noChangeArrowheads="1"/>
          </p:cNvSpPr>
          <p:nvPr/>
        </p:nvSpPr>
        <p:spPr bwMode="auto">
          <a:xfrm>
            <a:off x="573088" y="1363663"/>
            <a:ext cx="7781925" cy="554037"/>
          </a:xfrm>
          <a:prstGeom prst="rect">
            <a:avLst/>
          </a:prstGeom>
          <a:noFill/>
          <a:ln w="9525">
            <a:noFill/>
            <a:miter lim="800000"/>
            <a:headEnd/>
            <a:tailEnd/>
          </a:ln>
          <a:effectLst/>
        </p:spPr>
        <p:txBody>
          <a:bodyPr lIns="0" tIns="0" rIns="0" bIns="0">
            <a:spAutoFit/>
          </a:bodyPr>
          <a:lstStyle/>
          <a:p>
            <a:r>
              <a:rPr lang="hu-HU" altLang="hu-HU" sz="3600" b="1" dirty="0" smtClean="0">
                <a:solidFill>
                  <a:schemeClr val="bg2"/>
                </a:solidFill>
                <a:latin typeface="Calibri" pitchFamily="34" charset="0"/>
              </a:rPr>
              <a:t>Obsah prezentace</a:t>
            </a:r>
            <a:endParaRPr lang="en-GB" altLang="hu-HU" sz="3600" b="1" dirty="0">
              <a:solidFill>
                <a:schemeClr val="bg2"/>
              </a:solidFill>
              <a:latin typeface="Calibri" pitchFamily="34" charset="0"/>
            </a:endParaRPr>
          </a:p>
        </p:txBody>
      </p:sp>
      <p:sp>
        <p:nvSpPr>
          <p:cNvPr id="2052" name="Text Box 13"/>
          <p:cNvSpPr txBox="1">
            <a:spLocks noChangeArrowheads="1"/>
          </p:cNvSpPr>
          <p:nvPr/>
        </p:nvSpPr>
        <p:spPr bwMode="auto">
          <a:xfrm>
            <a:off x="573088" y="1939925"/>
            <a:ext cx="8445500" cy="4532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180975" indent="-180975"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lnSpc>
                <a:spcPct val="114000"/>
              </a:lnSpc>
              <a:buFont typeface="+mj-lt"/>
              <a:buAutoNum type="arabicPeriod"/>
              <a:defRPr/>
            </a:pPr>
            <a:r>
              <a:rPr lang="sl-SI" altLang="hu-HU" sz="2800" dirty="0" smtClean="0">
                <a:solidFill>
                  <a:schemeClr val="bg2">
                    <a:lumMod val="75000"/>
                  </a:schemeClr>
                </a:solidFill>
                <a:latin typeface="Calibri" pitchFamily="34" charset="0"/>
              </a:rPr>
              <a:t>Demografické trendy v Evropě</a:t>
            </a:r>
          </a:p>
          <a:p>
            <a:pPr lvl="1" eaLnBrk="1" hangingPunct="1">
              <a:lnSpc>
                <a:spcPct val="114000"/>
              </a:lnSpc>
              <a:defRPr/>
            </a:pPr>
            <a:r>
              <a:rPr lang="hu-HU" altLang="hu-HU" sz="2200" dirty="0" smtClean="0">
                <a:solidFill>
                  <a:schemeClr val="bg2">
                    <a:lumMod val="75000"/>
                  </a:schemeClr>
                </a:solidFill>
                <a:latin typeface="Calibri" pitchFamily="34" charset="0"/>
              </a:rPr>
              <a:t>1.1. Obecné evropské tendence</a:t>
            </a:r>
            <a:endParaRPr lang="en-GB" altLang="hu-HU" sz="2200" dirty="0" smtClean="0">
              <a:solidFill>
                <a:schemeClr val="bg2">
                  <a:lumMod val="75000"/>
                </a:schemeClr>
              </a:solidFill>
              <a:latin typeface="Calibri" pitchFamily="34" charset="0"/>
            </a:endParaRPr>
          </a:p>
          <a:p>
            <a:pPr lvl="1" eaLnBrk="1" hangingPunct="1">
              <a:lnSpc>
                <a:spcPct val="114000"/>
              </a:lnSpc>
              <a:defRPr/>
            </a:pPr>
            <a:r>
              <a:rPr lang="sl-SI" altLang="hu-HU" sz="2200" dirty="0" smtClean="0">
                <a:solidFill>
                  <a:schemeClr val="bg2">
                    <a:lumMod val="75000"/>
                  </a:schemeClr>
                </a:solidFill>
                <a:latin typeface="Calibri" pitchFamily="34" charset="0"/>
              </a:rPr>
              <a:t>1.2. Demografické nevyváženosti</a:t>
            </a:r>
          </a:p>
          <a:p>
            <a:pPr lvl="1" eaLnBrk="1" hangingPunct="1">
              <a:lnSpc>
                <a:spcPct val="114000"/>
              </a:lnSpc>
              <a:defRPr/>
            </a:pPr>
            <a:r>
              <a:rPr lang="sl-SI" altLang="hu-HU" sz="2200" dirty="0" smtClean="0">
                <a:solidFill>
                  <a:schemeClr val="bg2">
                    <a:lumMod val="75000"/>
                  </a:schemeClr>
                </a:solidFill>
                <a:latin typeface="Calibri" pitchFamily="34" charset="0"/>
              </a:rPr>
              <a:t>1.3. </a:t>
            </a:r>
            <a:r>
              <a:rPr lang="sl-SI" altLang="hu-HU" sz="2200" dirty="0" smtClean="0">
                <a:solidFill>
                  <a:schemeClr val="bg2">
                    <a:lumMod val="75000"/>
                  </a:schemeClr>
                </a:solidFill>
                <a:latin typeface="Calibri" pitchFamily="34" charset="0"/>
              </a:rPr>
              <a:t>Přirozená</a:t>
            </a:r>
            <a:r>
              <a:rPr lang="sl-SI" altLang="hu-HU" sz="2200" dirty="0" smtClean="0">
                <a:solidFill>
                  <a:schemeClr val="bg2">
                    <a:lumMod val="75000"/>
                  </a:schemeClr>
                </a:solidFill>
                <a:latin typeface="Calibri" pitchFamily="34" charset="0"/>
              </a:rPr>
              <a:t> </a:t>
            </a:r>
            <a:r>
              <a:rPr lang="sl-SI" altLang="hu-HU" sz="2200" dirty="0" smtClean="0">
                <a:solidFill>
                  <a:schemeClr val="bg2">
                    <a:lumMod val="75000"/>
                  </a:schemeClr>
                </a:solidFill>
                <a:latin typeface="Calibri" pitchFamily="34" charset="0"/>
              </a:rPr>
              <a:t>změna populace</a:t>
            </a:r>
          </a:p>
          <a:p>
            <a:pPr lvl="1" eaLnBrk="1" hangingPunct="1">
              <a:lnSpc>
                <a:spcPct val="114000"/>
              </a:lnSpc>
              <a:defRPr/>
            </a:pPr>
            <a:r>
              <a:rPr lang="sl-SI" altLang="hu-HU" sz="2200" dirty="0" smtClean="0">
                <a:solidFill>
                  <a:schemeClr val="bg2">
                    <a:lumMod val="75000"/>
                  </a:schemeClr>
                </a:solidFill>
                <a:latin typeface="Calibri" pitchFamily="34" charset="0"/>
              </a:rPr>
              <a:t>1.4. Stárnutí, </a:t>
            </a:r>
            <a:r>
              <a:rPr lang="sl-SI" altLang="hu-HU" sz="2200" dirty="0" smtClean="0">
                <a:solidFill>
                  <a:schemeClr val="bg2">
                    <a:lumMod val="75000"/>
                  </a:schemeClr>
                </a:solidFill>
                <a:latin typeface="Calibri" pitchFamily="34" charset="0"/>
              </a:rPr>
              <a:t>zvýšování </a:t>
            </a:r>
            <a:r>
              <a:rPr lang="sl-SI" altLang="hu-HU" sz="2200" dirty="0" smtClean="0">
                <a:solidFill>
                  <a:schemeClr val="bg2">
                    <a:lumMod val="75000"/>
                  </a:schemeClr>
                </a:solidFill>
                <a:latin typeface="Calibri" pitchFamily="34" charset="0"/>
              </a:rPr>
              <a:t>životních očekávání</a:t>
            </a:r>
            <a:endParaRPr lang="sl-SI" altLang="hu-HU" sz="2800" dirty="0" smtClean="0">
              <a:solidFill>
                <a:schemeClr val="bg2">
                  <a:lumMod val="75000"/>
                </a:schemeClr>
              </a:solidFill>
              <a:latin typeface="Calibri" pitchFamily="34" charset="0"/>
            </a:endParaRPr>
          </a:p>
          <a:p>
            <a:pPr marL="457200" indent="-457200" eaLnBrk="1" hangingPunct="1">
              <a:lnSpc>
                <a:spcPct val="114000"/>
              </a:lnSpc>
              <a:buFont typeface="+mj-lt"/>
              <a:buAutoNum type="arabicPeriod"/>
              <a:defRPr/>
            </a:pPr>
            <a:r>
              <a:rPr lang="sl-SI" altLang="hu-HU" sz="2800" dirty="0" smtClean="0">
                <a:solidFill>
                  <a:schemeClr val="bg2">
                    <a:lumMod val="75000"/>
                  </a:schemeClr>
                </a:solidFill>
                <a:latin typeface="Calibri" pitchFamily="34" charset="0"/>
              </a:rPr>
              <a:t>Demografické trendy ve střední Evropě</a:t>
            </a:r>
          </a:p>
          <a:p>
            <a:pPr lvl="1" eaLnBrk="1" hangingPunct="1">
              <a:lnSpc>
                <a:spcPct val="114000"/>
              </a:lnSpc>
              <a:defRPr/>
            </a:pPr>
            <a:r>
              <a:rPr lang="sl-SI" altLang="hu-HU" sz="2200" dirty="0" smtClean="0">
                <a:solidFill>
                  <a:schemeClr val="bg2">
                    <a:lumMod val="75000"/>
                  </a:schemeClr>
                </a:solidFill>
                <a:latin typeface="Calibri" pitchFamily="34" charset="0"/>
              </a:rPr>
              <a:t>2.1. Obecné tendence zemí střední Evropy</a:t>
            </a:r>
          </a:p>
          <a:p>
            <a:pPr lvl="1" eaLnBrk="1" hangingPunct="1">
              <a:lnSpc>
                <a:spcPct val="114000"/>
              </a:lnSpc>
              <a:defRPr/>
            </a:pPr>
            <a:r>
              <a:rPr lang="sl-SI" altLang="hu-HU" sz="2200" dirty="0" smtClean="0">
                <a:solidFill>
                  <a:schemeClr val="bg2">
                    <a:lumMod val="75000"/>
                  </a:schemeClr>
                </a:solidFill>
                <a:latin typeface="Calibri" pitchFamily="34" charset="0"/>
              </a:rPr>
              <a:t>2.2. Ukazatele úbytku</a:t>
            </a:r>
          </a:p>
          <a:p>
            <a:pPr lvl="1" eaLnBrk="1" hangingPunct="1">
              <a:lnSpc>
                <a:spcPct val="114000"/>
              </a:lnSpc>
              <a:defRPr/>
            </a:pPr>
            <a:r>
              <a:rPr lang="sl-SI" altLang="hu-HU" sz="2200" dirty="0" smtClean="0">
                <a:solidFill>
                  <a:schemeClr val="bg2">
                    <a:lumMod val="75000"/>
                  </a:schemeClr>
                </a:solidFill>
                <a:latin typeface="Calibri" pitchFamily="34" charset="0"/>
              </a:rPr>
              <a:t>2.3. Stárnutí</a:t>
            </a:r>
          </a:p>
          <a:p>
            <a:pPr lvl="1" eaLnBrk="1" hangingPunct="1">
              <a:lnSpc>
                <a:spcPct val="114000"/>
              </a:lnSpc>
              <a:defRPr/>
            </a:pPr>
            <a:r>
              <a:rPr lang="sl-SI" altLang="hu-HU" sz="2200" dirty="0" smtClean="0">
                <a:solidFill>
                  <a:schemeClr val="bg2">
                    <a:lumMod val="75000"/>
                  </a:schemeClr>
                </a:solidFill>
                <a:latin typeface="Calibri" pitchFamily="34" charset="0"/>
              </a:rPr>
              <a:t>2.4. Míra závislosti </a:t>
            </a:r>
            <a:r>
              <a:rPr lang="sl-SI" altLang="hu-HU" sz="2200" dirty="0" smtClean="0">
                <a:solidFill>
                  <a:schemeClr val="bg2">
                    <a:lumMod val="75000"/>
                  </a:schemeClr>
                </a:solidFill>
                <a:latin typeface="Calibri" pitchFamily="34" charset="0"/>
              </a:rPr>
              <a:t>starších občanů</a:t>
            </a:r>
            <a:endParaRPr lang="sl-SI" altLang="hu-HU" sz="2200" dirty="0" smtClean="0">
              <a:solidFill>
                <a:schemeClr val="bg2">
                  <a:lumMod val="75000"/>
                </a:schemeClr>
              </a:solidFill>
              <a:latin typeface="Calibri" pitchFamily="34" charset="0"/>
            </a:endParaRPr>
          </a:p>
          <a:p>
            <a:pPr marL="457200" indent="-457200" eaLnBrk="1" hangingPunct="1">
              <a:lnSpc>
                <a:spcPct val="114000"/>
              </a:lnSpc>
              <a:buFont typeface="+mj-lt"/>
              <a:buAutoNum type="arabicPeriod"/>
              <a:defRPr/>
            </a:pPr>
            <a:r>
              <a:rPr lang="sl-SI" altLang="hu-HU" sz="2800" dirty="0" smtClean="0">
                <a:solidFill>
                  <a:schemeClr val="bg2">
                    <a:lumMod val="75000"/>
                  </a:schemeClr>
                </a:solidFill>
                <a:latin typeface="Calibri" pitchFamily="34" charset="0"/>
              </a:rPr>
              <a:t>Demografické trendy ve Vašem NUTS3 regionu</a:t>
            </a:r>
            <a:endParaRPr lang="en-GB" altLang="hu-HU" sz="2800" dirty="0" smtClean="0">
              <a:solidFill>
                <a:schemeClr val="bg2">
                  <a:lumMod val="75000"/>
                </a:schemeClr>
              </a:solidFill>
              <a:latin typeface="Calibri" pitchFamily="34" charset="0"/>
            </a:endParaRPr>
          </a:p>
        </p:txBody>
      </p:sp>
      <p:sp>
        <p:nvSpPr>
          <p:cNvPr id="2"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pic>
        <p:nvPicPr>
          <p:cNvPr id="2053" name="Kép 8"/>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Kép 9"/>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
        <p:nvSpPr>
          <p:cNvPr id="20483" name="Line 21"/>
          <p:cNvSpPr>
            <a:spLocks noChangeShapeType="1"/>
          </p:cNvSpPr>
          <p:nvPr/>
        </p:nvSpPr>
        <p:spPr bwMode="auto">
          <a:xfrm>
            <a:off x="6207125" y="0"/>
            <a:ext cx="0" cy="1125538"/>
          </a:xfrm>
          <a:prstGeom prst="line">
            <a:avLst/>
          </a:prstGeom>
          <a:noFill/>
          <a:ln w="6350">
            <a:solidFill>
              <a:schemeClr val="bg2"/>
            </a:solidFill>
            <a:round/>
            <a:headEnd/>
            <a:tailEnd/>
          </a:ln>
          <a:effectLst/>
        </p:spPr>
        <p:txBody>
          <a:bodyPr/>
          <a:lstStyle/>
          <a:p>
            <a:endParaRPr lang="cs-CZ"/>
          </a:p>
        </p:txBody>
      </p:sp>
      <p:sp>
        <p:nvSpPr>
          <p:cNvPr id="20484"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pic>
        <p:nvPicPr>
          <p:cNvPr id="20485" name="Picture 25" descr="ADAPT2DC_pasica_3"/>
          <p:cNvPicPr>
            <a:picLocks noChangeAspect="1" noChangeArrowheads="1"/>
          </p:cNvPicPr>
          <p:nvPr/>
        </p:nvPicPr>
        <p:blipFill>
          <a:blip r:embed="rId4" cstate="print"/>
          <a:srcRect/>
          <a:stretch>
            <a:fillRect/>
          </a:stretch>
        </p:blipFill>
        <p:spPr bwMode="auto">
          <a:xfrm>
            <a:off x="6207125" y="0"/>
            <a:ext cx="2936875" cy="969963"/>
          </a:xfrm>
          <a:prstGeom prst="rect">
            <a:avLst/>
          </a:prstGeom>
          <a:noFill/>
          <a:ln w="9525">
            <a:noFill/>
            <a:miter lim="800000"/>
            <a:headEnd/>
            <a:tailEnd/>
          </a:ln>
        </p:spPr>
      </p:pic>
      <p:pic>
        <p:nvPicPr>
          <p:cNvPr id="20486" name="Picture 2" descr="oadr"/>
          <p:cNvPicPr>
            <a:picLocks noChangeAspect="1" noChangeArrowheads="1"/>
          </p:cNvPicPr>
          <p:nvPr/>
        </p:nvPicPr>
        <p:blipFill>
          <a:blip r:embed="rId5" cstate="print"/>
          <a:srcRect/>
          <a:stretch>
            <a:fillRect/>
          </a:stretch>
        </p:blipFill>
        <p:spPr bwMode="auto">
          <a:xfrm>
            <a:off x="2617788" y="7938"/>
            <a:ext cx="6526212" cy="6673850"/>
          </a:xfrm>
          <a:prstGeom prst="rect">
            <a:avLst/>
          </a:prstGeom>
          <a:noFill/>
          <a:ln w="9525">
            <a:noFill/>
            <a:miter lim="800000"/>
            <a:headEnd/>
            <a:tailEnd/>
          </a:ln>
        </p:spPr>
      </p:pic>
      <p:sp>
        <p:nvSpPr>
          <p:cNvPr id="20487" name="Text Box 13"/>
          <p:cNvSpPr txBox="1">
            <a:spLocks noChangeArrowheads="1"/>
          </p:cNvSpPr>
          <p:nvPr/>
        </p:nvSpPr>
        <p:spPr bwMode="auto">
          <a:xfrm>
            <a:off x="-3175" y="5338763"/>
            <a:ext cx="2620963" cy="923925"/>
          </a:xfrm>
          <a:prstGeom prst="rect">
            <a:avLst/>
          </a:prstGeom>
          <a:noFill/>
          <a:ln w="9525">
            <a:noFill/>
            <a:miter lim="800000"/>
            <a:headEnd/>
            <a:tailEnd/>
          </a:ln>
          <a:effectLst/>
        </p:spPr>
        <p:txBody>
          <a:bodyPr lIns="0" tIns="0" rIns="0" bIns="0">
            <a:spAutoFit/>
          </a:bodyPr>
          <a:lstStyle/>
          <a:p>
            <a:pPr marL="180975" indent="-180975" eaLnBrk="0" hangingPunct="0"/>
            <a:r>
              <a:rPr lang="hu-HU" altLang="hu-HU" sz="1200">
                <a:solidFill>
                  <a:schemeClr val="bg2"/>
                </a:solidFill>
                <a:latin typeface="Calibri" pitchFamily="34" charset="0"/>
              </a:rPr>
              <a:t>Source: ADAPT2DC O3.1.5. ’Demographic Change in Central Europe- A socio-economic background analysis’.</a:t>
            </a: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1200">
              <a:solidFill>
                <a:schemeClr val="bg2"/>
              </a:solidFill>
              <a:latin typeface="Calibri" pitchFamily="34" charset="0"/>
            </a:endParaRPr>
          </a:p>
        </p:txBody>
      </p:sp>
      <p:sp>
        <p:nvSpPr>
          <p:cNvPr id="20488" name="Text Box 13"/>
          <p:cNvSpPr txBox="1">
            <a:spLocks noChangeArrowheads="1"/>
          </p:cNvSpPr>
          <p:nvPr/>
        </p:nvSpPr>
        <p:spPr bwMode="auto">
          <a:xfrm>
            <a:off x="157163" y="1323975"/>
            <a:ext cx="2254250" cy="1895475"/>
          </a:xfrm>
          <a:prstGeom prst="rect">
            <a:avLst/>
          </a:prstGeom>
          <a:noFill/>
          <a:ln w="9525">
            <a:noFill/>
            <a:miter lim="800000"/>
            <a:headEnd/>
            <a:tailEnd/>
          </a:ln>
          <a:effectLst/>
        </p:spPr>
        <p:txBody>
          <a:bodyPr lIns="0" tIns="0" rIns="0" bIns="0">
            <a:spAutoFit/>
          </a:bodyPr>
          <a:lstStyle/>
          <a:p>
            <a:pPr>
              <a:lnSpc>
                <a:spcPct val="114000"/>
              </a:lnSpc>
            </a:pPr>
            <a:r>
              <a:rPr lang="hu-HU" altLang="hu-HU" b="1">
                <a:solidFill>
                  <a:schemeClr val="bg2"/>
                </a:solidFill>
                <a:latin typeface="Calibri" pitchFamily="34" charset="0"/>
              </a:rPr>
              <a:t>Old-age dependency ratio</a:t>
            </a:r>
            <a:r>
              <a:rPr lang="hu-HU" altLang="hu-HU">
                <a:solidFill>
                  <a:schemeClr val="bg2"/>
                </a:solidFill>
                <a:latin typeface="Calibri" pitchFamily="34" charset="0"/>
              </a:rPr>
              <a:t>: share of elderly (65+) to people in working age (20-65)</a:t>
            </a:r>
          </a:p>
          <a:p>
            <a:pPr>
              <a:lnSpc>
                <a:spcPct val="114000"/>
              </a:lnSpc>
            </a:pPr>
            <a:r>
              <a:rPr lang="hu-HU" altLang="hu-HU">
                <a:solidFill>
                  <a:schemeClr val="bg2"/>
                </a:solidFill>
                <a:latin typeface="Calibri" pitchFamily="34" charset="0"/>
              </a:rPr>
              <a:t>Highest levels in East Germany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2"/>
          <p:cNvSpPr txBox="1">
            <a:spLocks noChangeArrowheads="1"/>
          </p:cNvSpPr>
          <p:nvPr/>
        </p:nvSpPr>
        <p:spPr bwMode="auto">
          <a:xfrm>
            <a:off x="573088" y="1449388"/>
            <a:ext cx="7054850" cy="923925"/>
          </a:xfrm>
          <a:prstGeom prst="rect">
            <a:avLst/>
          </a:prstGeom>
          <a:noFill/>
          <a:ln w="9525">
            <a:noFill/>
            <a:miter lim="800000"/>
            <a:headEnd/>
            <a:tailEnd/>
          </a:ln>
          <a:effectLst/>
        </p:spPr>
        <p:txBody>
          <a:bodyPr lIns="0" tIns="0" rIns="0" bIns="0">
            <a:spAutoFit/>
          </a:bodyPr>
          <a:lstStyle/>
          <a:p>
            <a:r>
              <a:rPr lang="cs-CZ" altLang="hu-HU" sz="3500" b="1" dirty="0" smtClean="0">
                <a:solidFill>
                  <a:schemeClr val="bg2"/>
                </a:solidFill>
                <a:latin typeface="Calibri" pitchFamily="34" charset="0"/>
              </a:rPr>
              <a:t>Chcete se dozvědět víc?</a:t>
            </a:r>
            <a:r>
              <a:rPr lang="en-GB" altLang="hu-HU" sz="3500" b="1" dirty="0" smtClean="0">
                <a:solidFill>
                  <a:schemeClr val="bg2"/>
                </a:solidFill>
                <a:latin typeface="Calibri" pitchFamily="34" charset="0"/>
              </a:rPr>
              <a:t>  </a:t>
            </a:r>
            <a:endParaRPr lang="hu-HU" altLang="hu-HU" sz="3500" b="1" dirty="0">
              <a:solidFill>
                <a:schemeClr val="bg2"/>
              </a:solidFill>
              <a:latin typeface="Calibri" pitchFamily="34" charset="0"/>
            </a:endParaRPr>
          </a:p>
          <a:p>
            <a:r>
              <a:rPr lang="en-GB" altLang="hu-HU" sz="2500" dirty="0" smtClean="0">
                <a:solidFill>
                  <a:schemeClr val="bg2"/>
                </a:solidFill>
                <a:latin typeface="Calibri" pitchFamily="34" charset="0"/>
              </a:rPr>
              <a:t>U</a:t>
            </a:r>
            <a:r>
              <a:rPr lang="cs-CZ" altLang="hu-HU" sz="2500" dirty="0" err="1" smtClean="0">
                <a:solidFill>
                  <a:schemeClr val="bg2"/>
                </a:solidFill>
                <a:latin typeface="Calibri" pitchFamily="34" charset="0"/>
              </a:rPr>
              <a:t>žitečné</a:t>
            </a:r>
            <a:r>
              <a:rPr lang="cs-CZ" altLang="hu-HU" sz="2500" dirty="0" smtClean="0">
                <a:solidFill>
                  <a:schemeClr val="bg2"/>
                </a:solidFill>
                <a:latin typeface="Calibri" pitchFamily="34" charset="0"/>
              </a:rPr>
              <a:t> odkazy, více informací</a:t>
            </a:r>
            <a:r>
              <a:rPr lang="en-GB" altLang="hu-HU" sz="2500" dirty="0" smtClean="0">
                <a:solidFill>
                  <a:schemeClr val="bg2"/>
                </a:solidFill>
                <a:latin typeface="Calibri" pitchFamily="34" charset="0"/>
              </a:rPr>
              <a:t>:</a:t>
            </a:r>
            <a:endParaRPr lang="en-GB" altLang="hu-HU" sz="2500" dirty="0">
              <a:solidFill>
                <a:schemeClr val="bg2"/>
              </a:solidFill>
              <a:latin typeface="Calibri" pitchFamily="34" charset="0"/>
            </a:endParaRPr>
          </a:p>
        </p:txBody>
      </p:sp>
      <p:sp>
        <p:nvSpPr>
          <p:cNvPr id="21507" name="Text Box 13"/>
          <p:cNvSpPr txBox="1">
            <a:spLocks noChangeArrowheads="1"/>
          </p:cNvSpPr>
          <p:nvPr/>
        </p:nvSpPr>
        <p:spPr bwMode="auto">
          <a:xfrm>
            <a:off x="620713" y="2500313"/>
            <a:ext cx="7054850" cy="3878262"/>
          </a:xfrm>
          <a:prstGeom prst="rect">
            <a:avLst/>
          </a:prstGeom>
          <a:noFill/>
          <a:ln w="9525">
            <a:noFill/>
            <a:miter lim="800000"/>
            <a:headEnd/>
            <a:tailEnd/>
          </a:ln>
          <a:effectLst/>
        </p:spPr>
        <p:txBody>
          <a:bodyPr lIns="0" tIns="0" rIns="0" bIns="0">
            <a:spAutoFit/>
          </a:bodyPr>
          <a:lstStyle/>
          <a:p>
            <a:pPr marL="180975" indent="-180975" eaLnBrk="0" hangingPunct="0"/>
            <a:r>
              <a:rPr lang="en-GB" altLang="hu-HU" dirty="0">
                <a:solidFill>
                  <a:schemeClr val="bg2"/>
                </a:solidFill>
                <a:latin typeface="Calibri" pitchFamily="34" charset="0"/>
              </a:rPr>
              <a:t> </a:t>
            </a:r>
            <a:r>
              <a:rPr lang="hu-HU" altLang="hu-HU" b="1" dirty="0">
                <a:solidFill>
                  <a:schemeClr val="bg2"/>
                </a:solidFill>
                <a:latin typeface="Calibri" pitchFamily="34" charset="0"/>
              </a:rPr>
              <a:t>DEMIFER - Demographic and Migratory Flows Affecting European Regions and Cities</a:t>
            </a:r>
            <a:r>
              <a:rPr lang="hu-HU" altLang="hu-HU" dirty="0">
                <a:solidFill>
                  <a:schemeClr val="bg2"/>
                </a:solidFill>
                <a:latin typeface="Calibri" pitchFamily="34" charset="0"/>
              </a:rPr>
              <a:t> </a:t>
            </a:r>
            <a:r>
              <a:rPr lang="hu-HU" altLang="hu-HU" dirty="0" smtClean="0">
                <a:solidFill>
                  <a:schemeClr val="bg2"/>
                </a:solidFill>
                <a:latin typeface="Calibri" pitchFamily="34" charset="0"/>
              </a:rPr>
              <a:t>Projekt ESPON: </a:t>
            </a:r>
            <a:endParaRPr lang="hu-HU" altLang="hu-HU" dirty="0">
              <a:solidFill>
                <a:schemeClr val="bg2"/>
              </a:solidFill>
              <a:latin typeface="Calibri" pitchFamily="34" charset="0"/>
            </a:endParaRPr>
          </a:p>
          <a:p>
            <a:pPr marL="180975" indent="-180975" eaLnBrk="0" hangingPunct="0"/>
            <a:r>
              <a:rPr lang="en-GB" altLang="hu-HU" dirty="0">
                <a:solidFill>
                  <a:schemeClr val="bg2"/>
                </a:solidFill>
                <a:latin typeface="Calibri" pitchFamily="34" charset="0"/>
                <a:hlinkClick r:id="rId3"/>
              </a:rPr>
              <a:t>http://www.espon.eu/main/Menu_Projects/Menu_AppliedResearch/demifer.html</a:t>
            </a:r>
            <a:endParaRPr lang="hu-HU" altLang="hu-HU" dirty="0">
              <a:solidFill>
                <a:schemeClr val="bg2"/>
              </a:solidFill>
              <a:latin typeface="Calibri" pitchFamily="34" charset="0"/>
            </a:endParaRPr>
          </a:p>
          <a:p>
            <a:pPr marL="180975" indent="-180975" eaLnBrk="0" hangingPunct="0"/>
            <a:r>
              <a:rPr lang="en-GB" altLang="hu-HU" dirty="0">
                <a:solidFill>
                  <a:schemeClr val="bg2"/>
                </a:solidFill>
                <a:latin typeface="Calibri" pitchFamily="34" charset="0"/>
              </a:rPr>
              <a:t> </a:t>
            </a:r>
            <a:endParaRPr lang="hu-HU" altLang="hu-HU" dirty="0">
              <a:solidFill>
                <a:schemeClr val="bg2"/>
              </a:solidFill>
              <a:latin typeface="Calibri" pitchFamily="34" charset="0"/>
            </a:endParaRPr>
          </a:p>
          <a:p>
            <a:pPr marL="180975" indent="-180975" eaLnBrk="0" hangingPunct="0"/>
            <a:r>
              <a:rPr lang="hu-HU" altLang="hu-HU" b="1" dirty="0">
                <a:solidFill>
                  <a:schemeClr val="bg2"/>
                </a:solidFill>
                <a:latin typeface="Calibri" pitchFamily="34" charset="0"/>
              </a:rPr>
              <a:t>The impact of European demographic trends on regional and urban development  </a:t>
            </a:r>
            <a:r>
              <a:rPr lang="hu-HU" altLang="hu-HU" dirty="0">
                <a:solidFill>
                  <a:schemeClr val="bg2"/>
                </a:solidFill>
                <a:latin typeface="Calibri" pitchFamily="34" charset="0"/>
              </a:rPr>
              <a:t>(2011) Synthesis Report issued within the framework of the Hungarian Presidency of the Council of the European Union</a:t>
            </a:r>
          </a:p>
          <a:p>
            <a:pPr marL="180975" indent="-180975" eaLnBrk="0" hangingPunct="0"/>
            <a:r>
              <a:rPr lang="en-GB" altLang="hu-HU" dirty="0">
                <a:solidFill>
                  <a:schemeClr val="bg2"/>
                </a:solidFill>
                <a:latin typeface="Calibri" pitchFamily="34" charset="0"/>
              </a:rPr>
              <a:t> </a:t>
            </a:r>
            <a:endParaRPr lang="hu-HU" altLang="hu-HU" dirty="0">
              <a:solidFill>
                <a:schemeClr val="bg2"/>
              </a:solidFill>
              <a:latin typeface="Calibri" pitchFamily="34" charset="0"/>
            </a:endParaRPr>
          </a:p>
          <a:p>
            <a:pPr marL="180975" indent="-180975" eaLnBrk="0" hangingPunct="0"/>
            <a:r>
              <a:rPr lang="hu-HU" altLang="hu-HU" b="1" dirty="0">
                <a:solidFill>
                  <a:schemeClr val="bg2"/>
                </a:solidFill>
                <a:latin typeface="Calibri" pitchFamily="34" charset="0"/>
              </a:rPr>
              <a:t>Demography Report (2010</a:t>
            </a:r>
            <a:r>
              <a:rPr lang="hu-HU" altLang="hu-HU" dirty="0">
                <a:solidFill>
                  <a:schemeClr val="bg2"/>
                </a:solidFill>
                <a:latin typeface="Calibri" pitchFamily="34" charset="0"/>
              </a:rPr>
              <a:t>): Commission Staff Working Document. By European Commission Directorate-General for Employment, Social Affairs and Inclusion; Eurostat, the Statistical Office of the European Union</a:t>
            </a:r>
          </a:p>
          <a:p>
            <a:pPr marL="180975" indent="-180975" eaLnBrk="0" hangingPunct="0"/>
            <a:r>
              <a:rPr lang="en-GB" altLang="hu-HU" dirty="0">
                <a:solidFill>
                  <a:schemeClr val="bg2"/>
                </a:solidFill>
                <a:latin typeface="Calibri" pitchFamily="34" charset="0"/>
                <a:hlinkClick r:id="rId4"/>
              </a:rPr>
              <a:t>http://epp.eurostat.ec.europa.eu/portal/page/portal/population/documents/Tab/report.pdf</a:t>
            </a:r>
            <a:endParaRPr lang="hu-HU" altLang="hu-HU" dirty="0">
              <a:solidFill>
                <a:schemeClr val="bg2"/>
              </a:solidFill>
              <a:latin typeface="Calibri" pitchFamily="34" charset="0"/>
            </a:endParaRPr>
          </a:p>
        </p:txBody>
      </p:sp>
      <p:sp>
        <p:nvSpPr>
          <p:cNvPr id="21508"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pic>
        <p:nvPicPr>
          <p:cNvPr id="21509" name="Kép 8"/>
          <p:cNvPicPr>
            <a:picLocks noChangeAspect="1"/>
          </p:cNvPicPr>
          <p:nvPr/>
        </p:nvPicPr>
        <p:blipFill>
          <a:blip r:embed="rId5" cstate="print"/>
          <a:srcRect/>
          <a:stretch>
            <a:fillRect/>
          </a:stretch>
        </p:blipFill>
        <p:spPr bwMode="auto">
          <a:xfrm>
            <a:off x="0" y="0"/>
            <a:ext cx="91440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pic>
        <p:nvPicPr>
          <p:cNvPr id="22531" name="Kép 1"/>
          <p:cNvPicPr>
            <a:picLocks noChangeAspect="1"/>
          </p:cNvPicPr>
          <p:nvPr/>
        </p:nvPicPr>
        <p:blipFill>
          <a:blip r:embed="rId3" cstate="print"/>
          <a:srcRect l="16937" t="10448" r="18140" b="5020"/>
          <a:stretch>
            <a:fillRect/>
          </a:stretch>
        </p:blipFill>
        <p:spPr bwMode="auto">
          <a:xfrm>
            <a:off x="1898650" y="1727200"/>
            <a:ext cx="5346700" cy="4919663"/>
          </a:xfrm>
          <a:prstGeom prst="rect">
            <a:avLst/>
          </a:prstGeom>
          <a:noFill/>
          <a:ln w="9525">
            <a:solidFill>
              <a:schemeClr val="tx1"/>
            </a:solidFill>
            <a:miter lim="800000"/>
            <a:headEnd/>
            <a:tailEnd/>
          </a:ln>
        </p:spPr>
      </p:pic>
      <p:pic>
        <p:nvPicPr>
          <p:cNvPr id="22532" name="Kép 8"/>
          <p:cNvPicPr>
            <a:picLocks noChangeAspect="1"/>
          </p:cNvPicPr>
          <p:nvPr/>
        </p:nvPicPr>
        <p:blipFill>
          <a:blip r:embed="rId4" cstate="print"/>
          <a:srcRect/>
          <a:stretch>
            <a:fillRect/>
          </a:stretch>
        </p:blipFill>
        <p:spPr bwMode="auto">
          <a:xfrm>
            <a:off x="0" y="0"/>
            <a:ext cx="9144000" cy="1457325"/>
          </a:xfrm>
          <a:prstGeom prst="rect">
            <a:avLst/>
          </a:prstGeom>
          <a:noFill/>
          <a:ln w="9525">
            <a:noFill/>
            <a:miter lim="800000"/>
            <a:headEnd/>
            <a:tailEnd/>
          </a:ln>
        </p:spPr>
      </p:pic>
      <p:sp>
        <p:nvSpPr>
          <p:cNvPr id="22533" name="Text Box 12"/>
          <p:cNvSpPr txBox="1">
            <a:spLocks noChangeArrowheads="1"/>
          </p:cNvSpPr>
          <p:nvPr/>
        </p:nvSpPr>
        <p:spPr bwMode="auto">
          <a:xfrm>
            <a:off x="330200" y="1187450"/>
            <a:ext cx="8154988" cy="1077218"/>
          </a:xfrm>
          <a:prstGeom prst="rect">
            <a:avLst/>
          </a:prstGeom>
          <a:noFill/>
          <a:ln w="9525">
            <a:noFill/>
            <a:miter lim="800000"/>
            <a:headEnd/>
            <a:tailEnd/>
          </a:ln>
          <a:effectLst/>
        </p:spPr>
        <p:txBody>
          <a:bodyPr lIns="0" tIns="0" rIns="0" bIns="0">
            <a:spAutoFit/>
          </a:bodyPr>
          <a:lstStyle/>
          <a:p>
            <a:r>
              <a:rPr lang="sl-SI" altLang="hu-HU" sz="3500" b="1" dirty="0" smtClean="0">
                <a:solidFill>
                  <a:schemeClr val="bg2"/>
                </a:solidFill>
                <a:latin typeface="Calibri" pitchFamily="34" charset="0"/>
              </a:rPr>
              <a:t>Demografické trendy ve Vašem NUTS3 regionu</a:t>
            </a:r>
            <a:endParaRPr lang="en-GB" altLang="hu-HU" sz="3500" b="1"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2"/>
          <p:cNvSpPr txBox="1">
            <a:spLocks noChangeArrowheads="1"/>
          </p:cNvSpPr>
          <p:nvPr/>
        </p:nvSpPr>
        <p:spPr bwMode="auto">
          <a:xfrm>
            <a:off x="755650" y="1457325"/>
            <a:ext cx="7054850" cy="554038"/>
          </a:xfrm>
          <a:prstGeom prst="rect">
            <a:avLst/>
          </a:prstGeom>
          <a:noFill/>
          <a:ln w="9525">
            <a:noFill/>
            <a:miter lim="800000"/>
            <a:headEnd/>
            <a:tailEnd/>
          </a:ln>
          <a:effectLst/>
        </p:spPr>
        <p:txBody>
          <a:bodyPr lIns="0" tIns="0" rIns="0" bIns="0">
            <a:spAutoFit/>
          </a:bodyPr>
          <a:lstStyle/>
          <a:p>
            <a:r>
              <a:rPr lang="hu-HU" altLang="hu-HU" sz="3600" b="1" dirty="0" smtClean="0">
                <a:solidFill>
                  <a:schemeClr val="bg2"/>
                </a:solidFill>
                <a:latin typeface="Calibri" pitchFamily="34" charset="0"/>
              </a:rPr>
              <a:t>Užitečné </a:t>
            </a:r>
            <a:r>
              <a:rPr lang="hu-HU" altLang="hu-HU" sz="3600" b="1" dirty="0" smtClean="0">
                <a:solidFill>
                  <a:schemeClr val="bg2"/>
                </a:solidFill>
                <a:latin typeface="Calibri" pitchFamily="34" charset="0"/>
              </a:rPr>
              <a:t>demografické termíny</a:t>
            </a:r>
            <a:endParaRPr lang="en-GB" altLang="hu-HU" sz="3600" b="1" dirty="0">
              <a:solidFill>
                <a:schemeClr val="bg2"/>
              </a:solidFill>
              <a:latin typeface="Calibri" pitchFamily="34" charset="0"/>
            </a:endParaRPr>
          </a:p>
        </p:txBody>
      </p:sp>
      <p:sp>
        <p:nvSpPr>
          <p:cNvPr id="3075"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sp>
        <p:nvSpPr>
          <p:cNvPr id="9" name="Text Box 13"/>
          <p:cNvSpPr txBox="1">
            <a:spLocks noChangeArrowheads="1"/>
          </p:cNvSpPr>
          <p:nvPr/>
        </p:nvSpPr>
        <p:spPr bwMode="auto">
          <a:xfrm>
            <a:off x="522288" y="2160588"/>
            <a:ext cx="8097837" cy="29473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180975" indent="-180975"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lnSpc>
                <a:spcPct val="114000"/>
              </a:lnSpc>
              <a:buFont typeface="Arial" panose="020B0604020202020204" pitchFamily="34" charset="0"/>
              <a:buChar char="•"/>
              <a:defRPr/>
            </a:pPr>
            <a:r>
              <a:rPr lang="cs-CZ" altLang="hu-HU" sz="2800" dirty="0" smtClean="0">
                <a:solidFill>
                  <a:schemeClr val="bg2">
                    <a:lumMod val="75000"/>
                  </a:schemeClr>
                </a:solidFill>
                <a:latin typeface="Calibri" pitchFamily="34" charset="0"/>
              </a:rPr>
              <a:t>Demografická změna</a:t>
            </a:r>
            <a:endParaRPr lang="en-GB" altLang="hu-HU" sz="2800" dirty="0" smtClean="0">
              <a:solidFill>
                <a:schemeClr val="bg2">
                  <a:lumMod val="75000"/>
                </a:schemeClr>
              </a:solidFill>
              <a:latin typeface="Calibri" pitchFamily="34" charset="0"/>
            </a:endParaRPr>
          </a:p>
          <a:p>
            <a:pPr marL="457200" indent="-457200" eaLnBrk="1" hangingPunct="1">
              <a:lnSpc>
                <a:spcPct val="114000"/>
              </a:lnSpc>
              <a:buFont typeface="Arial" panose="020B0604020202020204" pitchFamily="34" charset="0"/>
              <a:buChar char="•"/>
              <a:defRPr/>
            </a:pPr>
            <a:r>
              <a:rPr lang="cs-CZ" sz="2800" dirty="0" smtClean="0">
                <a:solidFill>
                  <a:schemeClr val="bg2">
                    <a:lumMod val="75000"/>
                  </a:schemeClr>
                </a:solidFill>
                <a:latin typeface="Calibri" pitchFamily="34" charset="0"/>
              </a:rPr>
              <a:t>Úhrnná plodnost (TFR)</a:t>
            </a:r>
          </a:p>
          <a:p>
            <a:pPr marL="457200" indent="-457200" eaLnBrk="1" hangingPunct="1">
              <a:lnSpc>
                <a:spcPct val="114000"/>
              </a:lnSpc>
              <a:buFont typeface="Arial" panose="020B0604020202020204" pitchFamily="34" charset="0"/>
              <a:buChar char="•"/>
              <a:defRPr/>
            </a:pPr>
            <a:r>
              <a:rPr lang="cs-CZ" sz="2800" dirty="0" smtClean="0">
                <a:solidFill>
                  <a:schemeClr val="bg2">
                    <a:lumMod val="75000"/>
                  </a:schemeClr>
                </a:solidFill>
                <a:latin typeface="Calibri" pitchFamily="34" charset="0"/>
              </a:rPr>
              <a:t>Udržitelná úroveň plodnosti</a:t>
            </a:r>
          </a:p>
          <a:p>
            <a:pPr marL="457200" indent="-457200" eaLnBrk="1" hangingPunct="1">
              <a:lnSpc>
                <a:spcPct val="114000"/>
              </a:lnSpc>
              <a:buFont typeface="Arial" panose="020B0604020202020204" pitchFamily="34" charset="0"/>
              <a:buChar char="•"/>
              <a:defRPr/>
            </a:pPr>
            <a:r>
              <a:rPr lang="cs-CZ" sz="2800" dirty="0" smtClean="0">
                <a:solidFill>
                  <a:schemeClr val="bg2">
                    <a:lumMod val="75000"/>
                  </a:schemeClr>
                </a:solidFill>
                <a:latin typeface="Calibri" pitchFamily="34" charset="0"/>
              </a:rPr>
              <a:t>Tempo efekt</a:t>
            </a:r>
            <a:endParaRPr lang="en-GB" sz="2800" dirty="0" smtClean="0">
              <a:solidFill>
                <a:schemeClr val="bg2">
                  <a:lumMod val="75000"/>
                </a:schemeClr>
              </a:solidFill>
              <a:latin typeface="Calibri" pitchFamily="34" charset="0"/>
            </a:endParaRPr>
          </a:p>
          <a:p>
            <a:pPr marL="457200" indent="-457200" eaLnBrk="1" hangingPunct="1">
              <a:lnSpc>
                <a:spcPct val="114000"/>
              </a:lnSpc>
              <a:buFont typeface="Arial" panose="020B0604020202020204" pitchFamily="34" charset="0"/>
              <a:buChar char="•"/>
              <a:defRPr/>
            </a:pPr>
            <a:r>
              <a:rPr lang="cs-CZ" sz="2800" dirty="0" smtClean="0">
                <a:solidFill>
                  <a:schemeClr val="bg2">
                    <a:lumMod val="75000"/>
                  </a:schemeClr>
                </a:solidFill>
                <a:latin typeface="Calibri" pitchFamily="34" charset="0"/>
              </a:rPr>
              <a:t>Míra závislosti</a:t>
            </a:r>
          </a:p>
          <a:p>
            <a:pPr marL="457200" indent="-457200" eaLnBrk="1" hangingPunct="1">
              <a:lnSpc>
                <a:spcPct val="114000"/>
              </a:lnSpc>
              <a:buFont typeface="Arial" panose="020B0604020202020204" pitchFamily="34" charset="0"/>
              <a:buChar char="•"/>
              <a:defRPr/>
            </a:pPr>
            <a:r>
              <a:rPr lang="cs-CZ" sz="2800" dirty="0" smtClean="0">
                <a:solidFill>
                  <a:schemeClr val="bg2">
                    <a:lumMod val="75000"/>
                  </a:schemeClr>
                </a:solidFill>
                <a:latin typeface="Calibri" pitchFamily="34" charset="0"/>
              </a:rPr>
              <a:t>Míra závislosti </a:t>
            </a:r>
            <a:r>
              <a:rPr lang="cs-CZ" sz="2800" dirty="0" smtClean="0">
                <a:solidFill>
                  <a:schemeClr val="bg2">
                    <a:lumMod val="75000"/>
                  </a:schemeClr>
                </a:solidFill>
                <a:latin typeface="Calibri" pitchFamily="34" charset="0"/>
              </a:rPr>
              <a:t>občanů v </a:t>
            </a:r>
            <a:r>
              <a:rPr lang="cs-CZ" sz="2800" dirty="0" err="1" smtClean="0">
                <a:solidFill>
                  <a:schemeClr val="bg2">
                    <a:lumMod val="75000"/>
                  </a:schemeClr>
                </a:solidFill>
                <a:latin typeface="Calibri" pitchFamily="34" charset="0"/>
              </a:rPr>
              <a:t>postproduktivním</a:t>
            </a:r>
            <a:r>
              <a:rPr lang="cs-CZ" sz="2800" dirty="0" smtClean="0">
                <a:solidFill>
                  <a:schemeClr val="bg2">
                    <a:lumMod val="75000"/>
                  </a:schemeClr>
                </a:solidFill>
                <a:latin typeface="Calibri" pitchFamily="34" charset="0"/>
              </a:rPr>
              <a:t> věku</a:t>
            </a:r>
            <a:endParaRPr lang="en-GB" sz="2800" dirty="0" smtClean="0">
              <a:solidFill>
                <a:schemeClr val="bg2">
                  <a:lumMod val="75000"/>
                </a:schemeClr>
              </a:solidFill>
              <a:latin typeface="Calibri" pitchFamily="34" charset="0"/>
            </a:endParaRPr>
          </a:p>
        </p:txBody>
      </p:sp>
      <p:pic>
        <p:nvPicPr>
          <p:cNvPr id="3077" name="Kép 9"/>
          <p:cNvPicPr>
            <a:picLocks noChangeAspect="1"/>
          </p:cNvPicPr>
          <p:nvPr/>
        </p:nvPicPr>
        <p:blipFill>
          <a:blip r:embed="rId3" cstate="print"/>
          <a:srcRect/>
          <a:stretch>
            <a:fillRect/>
          </a:stretch>
        </p:blipFill>
        <p:spPr bwMode="auto">
          <a:xfrm>
            <a:off x="-1588" y="0"/>
            <a:ext cx="9144001"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13"/>
          <p:cNvSpPr txBox="1">
            <a:spLocks noChangeArrowheads="1"/>
          </p:cNvSpPr>
          <p:nvPr/>
        </p:nvSpPr>
        <p:spPr bwMode="auto">
          <a:xfrm>
            <a:off x="630238" y="2311400"/>
            <a:ext cx="7883525" cy="415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180975" indent="-180975"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defRPr/>
            </a:pPr>
            <a:r>
              <a:rPr lang="sl-SI" altLang="hu-HU" sz="2200" dirty="0" smtClean="0">
                <a:solidFill>
                  <a:schemeClr val="bg2"/>
                </a:solidFill>
                <a:latin typeface="Calibri" pitchFamily="34" charset="0"/>
              </a:rPr>
              <a:t>Populace EU: &gt;500 miliónů, rostoucí </a:t>
            </a:r>
          </a:p>
          <a:p>
            <a:pPr eaLnBrk="1" hangingPunct="1">
              <a:buFontTx/>
              <a:buChar char="•"/>
              <a:defRPr/>
            </a:pPr>
            <a:r>
              <a:rPr lang="sl-SI" altLang="hu-HU" sz="2200" dirty="0" smtClean="0">
                <a:solidFill>
                  <a:schemeClr val="bg2"/>
                </a:solidFill>
                <a:latin typeface="Calibri" pitchFamily="34" charset="0"/>
                <a:sym typeface="Wingdings" pitchFamily="2" charset="2"/>
              </a:rPr>
              <a:t>TFR: 1,6 – pod udržitelnou úrovní plodnosti (2,1) </a:t>
            </a:r>
          </a:p>
          <a:p>
            <a:pPr eaLnBrk="1" hangingPunct="1">
              <a:buFontTx/>
              <a:buChar char="•"/>
              <a:defRPr/>
            </a:pPr>
            <a:r>
              <a:rPr lang="sl-SI" altLang="hu-HU" sz="2200" dirty="0" smtClean="0">
                <a:solidFill>
                  <a:schemeClr val="bg2"/>
                </a:solidFill>
                <a:latin typeface="Calibri" pitchFamily="34" charset="0"/>
              </a:rPr>
              <a:t>Stárnutí: starší (65+) 17%, závislost starých 25%</a:t>
            </a:r>
          </a:p>
          <a:p>
            <a:pPr marL="0" indent="0" algn="ctr" eaLnBrk="1" hangingPunct="1">
              <a:defRPr/>
            </a:pPr>
            <a:r>
              <a:rPr lang="en-GB" sz="1600" dirty="0" smtClean="0">
                <a:solidFill>
                  <a:schemeClr val="bg2"/>
                </a:solidFill>
                <a:latin typeface="Calibri" pitchFamily="34" charset="0"/>
              </a:rPr>
              <a:t>                                   </a:t>
            </a:r>
            <a:r>
              <a:rPr lang="cs-CZ" sz="1600" dirty="0" smtClean="0">
                <a:solidFill>
                  <a:schemeClr val="bg2"/>
                </a:solidFill>
                <a:latin typeface="Calibri" pitchFamily="34" charset="0"/>
              </a:rPr>
              <a:t>Složení změny populace v EU</a:t>
            </a:r>
            <a:endParaRPr lang="en-GB" sz="2200" dirty="0" smtClean="0">
              <a:solidFill>
                <a:schemeClr val="bg2"/>
              </a:solidFill>
              <a:latin typeface="Calibri" pitchFamily="34" charset="0"/>
            </a:endParaRPr>
          </a:p>
          <a:p>
            <a:pPr>
              <a:defRPr/>
            </a:pPr>
            <a:endParaRPr lang="hu-HU" sz="2200" dirty="0" smtClean="0">
              <a:solidFill>
                <a:schemeClr val="bg2"/>
              </a:solidFill>
              <a:latin typeface="Calibri" pitchFamily="34" charset="0"/>
            </a:endParaRPr>
          </a:p>
          <a:p>
            <a:pPr>
              <a:defRPr/>
            </a:pPr>
            <a:endParaRPr lang="hu-HU" sz="2200" dirty="0" smtClean="0">
              <a:solidFill>
                <a:schemeClr val="bg2"/>
              </a:solidFill>
              <a:latin typeface="Calibri" pitchFamily="34" charset="0"/>
            </a:endParaRPr>
          </a:p>
          <a:p>
            <a:pPr>
              <a:defRPr/>
            </a:pPr>
            <a:endParaRPr lang="hu-HU" sz="1200" dirty="0" smtClean="0">
              <a:solidFill>
                <a:schemeClr val="bg2"/>
              </a:solidFill>
              <a:latin typeface="Calibri" pitchFamily="34" charset="0"/>
            </a:endParaRPr>
          </a:p>
          <a:p>
            <a:pPr>
              <a:defRPr/>
            </a:pPr>
            <a:endParaRPr lang="hu-HU" sz="1200" dirty="0" smtClean="0">
              <a:solidFill>
                <a:schemeClr val="bg2"/>
              </a:solidFill>
              <a:latin typeface="Calibri" pitchFamily="34" charset="0"/>
            </a:endParaRPr>
          </a:p>
          <a:p>
            <a:pPr>
              <a:defRPr/>
            </a:pPr>
            <a:endParaRPr lang="hu-HU" sz="1200" dirty="0" smtClean="0">
              <a:solidFill>
                <a:schemeClr val="bg2"/>
              </a:solidFill>
              <a:latin typeface="Calibri" pitchFamily="34" charset="0"/>
            </a:endParaRPr>
          </a:p>
          <a:p>
            <a:pPr>
              <a:defRPr/>
            </a:pPr>
            <a:endParaRPr lang="hu-HU" sz="1200" dirty="0">
              <a:solidFill>
                <a:schemeClr val="bg2"/>
              </a:solidFill>
              <a:latin typeface="Calibri" pitchFamily="34" charset="0"/>
            </a:endParaRPr>
          </a:p>
          <a:p>
            <a:pPr>
              <a:defRPr/>
            </a:pPr>
            <a:endParaRPr lang="hu-HU" sz="1200" dirty="0" smtClean="0">
              <a:solidFill>
                <a:schemeClr val="bg2"/>
              </a:solidFill>
              <a:latin typeface="Calibri" pitchFamily="34" charset="0"/>
            </a:endParaRPr>
          </a:p>
          <a:p>
            <a:pPr>
              <a:defRPr/>
            </a:pPr>
            <a:endParaRPr lang="hu-HU" sz="1200" dirty="0">
              <a:solidFill>
                <a:schemeClr val="bg2"/>
              </a:solidFill>
              <a:latin typeface="Calibri" pitchFamily="34" charset="0"/>
            </a:endParaRPr>
          </a:p>
          <a:p>
            <a:pPr>
              <a:defRPr/>
            </a:pPr>
            <a:endParaRPr lang="hu-HU" sz="1200" dirty="0" smtClean="0">
              <a:solidFill>
                <a:schemeClr val="bg2"/>
              </a:solidFill>
              <a:latin typeface="Calibri" pitchFamily="34" charset="0"/>
            </a:endParaRPr>
          </a:p>
          <a:p>
            <a:pPr>
              <a:defRPr/>
            </a:pPr>
            <a:endParaRPr lang="hu-HU" sz="1200" dirty="0">
              <a:solidFill>
                <a:schemeClr val="bg2"/>
              </a:solidFill>
              <a:latin typeface="Calibri" pitchFamily="34" charset="0"/>
            </a:endParaRPr>
          </a:p>
          <a:p>
            <a:pPr>
              <a:defRPr/>
            </a:pPr>
            <a:endParaRPr lang="hu-HU" sz="1200" dirty="0" smtClean="0">
              <a:solidFill>
                <a:schemeClr val="bg2"/>
              </a:solidFill>
              <a:latin typeface="Calibri" pitchFamily="34" charset="0"/>
            </a:endParaRPr>
          </a:p>
          <a:p>
            <a:pPr>
              <a:defRPr/>
            </a:pPr>
            <a:endParaRPr lang="hu-HU" sz="1200" dirty="0" smtClean="0">
              <a:solidFill>
                <a:schemeClr val="bg2"/>
              </a:solidFill>
              <a:latin typeface="Calibri" pitchFamily="34" charset="0"/>
            </a:endParaRPr>
          </a:p>
          <a:p>
            <a:pPr>
              <a:defRPr/>
            </a:pPr>
            <a:endParaRPr lang="hu-HU" sz="1200" dirty="0" smtClean="0">
              <a:solidFill>
                <a:schemeClr val="bg2"/>
              </a:solidFill>
              <a:latin typeface="Calibri" pitchFamily="34" charset="0"/>
            </a:endParaRPr>
          </a:p>
          <a:p>
            <a:pPr>
              <a:defRPr/>
            </a:pPr>
            <a:r>
              <a:rPr lang="cs-CZ" sz="1200" dirty="0" smtClean="0">
                <a:solidFill>
                  <a:schemeClr val="bg2"/>
                </a:solidFill>
                <a:latin typeface="Calibri" pitchFamily="34" charset="0"/>
              </a:rPr>
              <a:t>Zdroj</a:t>
            </a:r>
            <a:r>
              <a:rPr lang="en-GB" sz="1200" dirty="0" smtClean="0">
                <a:solidFill>
                  <a:schemeClr val="bg2"/>
                </a:solidFill>
                <a:latin typeface="Calibri" pitchFamily="34" charset="0"/>
              </a:rPr>
              <a:t>: United Nations 2008 </a:t>
            </a:r>
            <a:endParaRPr lang="hu-HU" sz="1200" dirty="0" smtClean="0">
              <a:solidFill>
                <a:schemeClr val="bg2"/>
              </a:solidFill>
              <a:latin typeface="Calibri" pitchFamily="34" charset="0"/>
            </a:endParaRPr>
          </a:p>
        </p:txBody>
      </p:sp>
      <p:sp>
        <p:nvSpPr>
          <p:cNvPr id="4099"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pic>
        <p:nvPicPr>
          <p:cNvPr id="4100" name="Kép 8"/>
          <p:cNvPicPr>
            <a:picLocks noChangeAspect="1" noChangeArrowheads="1"/>
          </p:cNvPicPr>
          <p:nvPr/>
        </p:nvPicPr>
        <p:blipFill>
          <a:blip r:embed="rId3" cstate="print"/>
          <a:srcRect/>
          <a:stretch>
            <a:fillRect/>
          </a:stretch>
        </p:blipFill>
        <p:spPr bwMode="auto">
          <a:xfrm>
            <a:off x="3289300" y="3667125"/>
            <a:ext cx="5634038" cy="2838450"/>
          </a:xfrm>
          <a:prstGeom prst="rect">
            <a:avLst/>
          </a:prstGeom>
          <a:solidFill>
            <a:srgbClr val="FFFFFF"/>
          </a:solidFill>
          <a:ln w="9525">
            <a:noFill/>
            <a:miter lim="800000"/>
            <a:headEnd/>
            <a:tailEnd/>
          </a:ln>
        </p:spPr>
      </p:pic>
      <p:pic>
        <p:nvPicPr>
          <p:cNvPr id="4101" name="Kép 9"/>
          <p:cNvPicPr>
            <a:picLocks noChangeAspect="1"/>
          </p:cNvPicPr>
          <p:nvPr/>
        </p:nvPicPr>
        <p:blipFill>
          <a:blip r:embed="rId4" cstate="print"/>
          <a:srcRect/>
          <a:stretch>
            <a:fillRect/>
          </a:stretch>
        </p:blipFill>
        <p:spPr bwMode="auto">
          <a:xfrm>
            <a:off x="0" y="0"/>
            <a:ext cx="9144000" cy="1457325"/>
          </a:xfrm>
          <a:prstGeom prst="rect">
            <a:avLst/>
          </a:prstGeom>
          <a:noFill/>
          <a:ln w="9525">
            <a:noFill/>
            <a:miter lim="800000"/>
            <a:headEnd/>
            <a:tailEnd/>
          </a:ln>
        </p:spPr>
      </p:pic>
      <p:sp>
        <p:nvSpPr>
          <p:cNvPr id="4102" name="Text Box 12"/>
          <p:cNvSpPr txBox="1">
            <a:spLocks noChangeArrowheads="1"/>
          </p:cNvSpPr>
          <p:nvPr/>
        </p:nvSpPr>
        <p:spPr bwMode="auto">
          <a:xfrm>
            <a:off x="390525" y="1239838"/>
            <a:ext cx="8066088" cy="1069975"/>
          </a:xfrm>
          <a:prstGeom prst="rect">
            <a:avLst/>
          </a:prstGeom>
          <a:noFill/>
          <a:ln w="9525">
            <a:noFill/>
            <a:miter lim="800000"/>
            <a:headEnd/>
            <a:tailEnd/>
          </a:ln>
          <a:effectLst/>
        </p:spPr>
        <p:txBody>
          <a:bodyPr lIns="0" tIns="0" rIns="0" bIns="0">
            <a:spAutoFit/>
          </a:bodyPr>
          <a:lstStyle/>
          <a:p>
            <a:pPr>
              <a:lnSpc>
                <a:spcPct val="114000"/>
              </a:lnSpc>
            </a:pPr>
            <a:r>
              <a:rPr lang="sl-SI" altLang="hu-HU" sz="3600" b="1" dirty="0" smtClean="0">
                <a:solidFill>
                  <a:schemeClr val="bg2"/>
                </a:solidFill>
                <a:latin typeface="Calibri" pitchFamily="34" charset="0"/>
              </a:rPr>
              <a:t>Demografické trendy v Evropě</a:t>
            </a:r>
            <a:endParaRPr lang="sl-SI" altLang="hu-HU" sz="3600" b="1" dirty="0">
              <a:solidFill>
                <a:schemeClr val="bg2"/>
              </a:solidFill>
              <a:latin typeface="Calibri" pitchFamily="34" charset="0"/>
            </a:endParaRPr>
          </a:p>
          <a:p>
            <a:pPr>
              <a:lnSpc>
                <a:spcPct val="114000"/>
              </a:lnSpc>
            </a:pPr>
            <a:r>
              <a:rPr lang="sl-SI" altLang="hu-HU" sz="2500" dirty="0" smtClean="0">
                <a:solidFill>
                  <a:schemeClr val="bg2"/>
                </a:solidFill>
                <a:latin typeface="Calibri" pitchFamily="34" charset="0"/>
              </a:rPr>
              <a:t>Obecné tendence</a:t>
            </a:r>
            <a:endParaRPr lang="sl-SI" altLang="hu-HU" sz="2500"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2"/>
          <p:cNvSpPr txBox="1">
            <a:spLocks noChangeArrowheads="1"/>
          </p:cNvSpPr>
          <p:nvPr/>
        </p:nvSpPr>
        <p:spPr bwMode="auto">
          <a:xfrm>
            <a:off x="573088" y="1452563"/>
            <a:ext cx="8066087" cy="1069975"/>
          </a:xfrm>
          <a:prstGeom prst="rect">
            <a:avLst/>
          </a:prstGeom>
          <a:noFill/>
          <a:ln w="9525">
            <a:noFill/>
            <a:miter lim="800000"/>
            <a:headEnd/>
            <a:tailEnd/>
          </a:ln>
          <a:effectLst/>
        </p:spPr>
        <p:txBody>
          <a:bodyPr lIns="0" tIns="0" rIns="0" bIns="0">
            <a:spAutoFit/>
          </a:bodyPr>
          <a:lstStyle/>
          <a:p>
            <a:pPr>
              <a:lnSpc>
                <a:spcPct val="114000"/>
              </a:lnSpc>
            </a:pPr>
            <a:r>
              <a:rPr lang="sl-SI" altLang="hu-HU" sz="3600" b="1" dirty="0" smtClean="0">
                <a:solidFill>
                  <a:schemeClr val="bg2"/>
                </a:solidFill>
                <a:latin typeface="Calibri" pitchFamily="34" charset="0"/>
              </a:rPr>
              <a:t>Demografické trendy v Evropě</a:t>
            </a:r>
            <a:endParaRPr lang="sl-SI" altLang="hu-HU" sz="3600" b="1" dirty="0">
              <a:solidFill>
                <a:schemeClr val="bg2"/>
              </a:solidFill>
              <a:latin typeface="Calibri" pitchFamily="34" charset="0"/>
            </a:endParaRPr>
          </a:p>
          <a:p>
            <a:pPr>
              <a:lnSpc>
                <a:spcPct val="114000"/>
              </a:lnSpc>
            </a:pPr>
            <a:r>
              <a:rPr lang="sl-SI" altLang="hu-HU" sz="2500" dirty="0" smtClean="0">
                <a:solidFill>
                  <a:schemeClr val="bg2"/>
                </a:solidFill>
                <a:latin typeface="Calibri" pitchFamily="34" charset="0"/>
              </a:rPr>
              <a:t>Demografické nevyváženosti</a:t>
            </a:r>
            <a:endParaRPr lang="sl-SI" altLang="hu-HU" sz="2500" dirty="0">
              <a:solidFill>
                <a:schemeClr val="bg2"/>
              </a:solidFill>
              <a:latin typeface="Calibri" pitchFamily="34" charset="0"/>
            </a:endParaRPr>
          </a:p>
        </p:txBody>
      </p:sp>
      <p:sp>
        <p:nvSpPr>
          <p:cNvPr id="5123" name="Text Box 13"/>
          <p:cNvSpPr txBox="1">
            <a:spLocks noChangeArrowheads="1"/>
          </p:cNvSpPr>
          <p:nvPr/>
        </p:nvSpPr>
        <p:spPr bwMode="auto">
          <a:xfrm>
            <a:off x="457200" y="2209800"/>
            <a:ext cx="8181975" cy="2278063"/>
          </a:xfrm>
          <a:prstGeom prst="rect">
            <a:avLst/>
          </a:prstGeom>
          <a:noFill/>
          <a:ln w="9525">
            <a:noFill/>
            <a:miter lim="800000"/>
            <a:headEnd/>
            <a:tailEnd/>
          </a:ln>
          <a:effectLst/>
        </p:spPr>
        <p:txBody>
          <a:bodyPr lIns="0" tIns="0" rIns="0" bIns="0">
            <a:spAutoFit/>
          </a:bodyPr>
          <a:lstStyle/>
          <a:p>
            <a:pPr marL="180975" indent="-180975" eaLnBrk="0" hangingPunct="0"/>
            <a:endParaRPr lang="hu-HU" altLang="hu-HU" sz="2200">
              <a:solidFill>
                <a:schemeClr val="bg2"/>
              </a:solidFill>
              <a:latin typeface="Calibri" pitchFamily="34" charset="0"/>
            </a:endParaRPr>
          </a:p>
          <a:p>
            <a:pPr marL="180975" indent="-180975" eaLnBrk="0" hangingPunct="0"/>
            <a:endParaRPr lang="hu-HU" altLang="hu-HU" sz="2200">
              <a:solidFill>
                <a:schemeClr val="bg2"/>
              </a:solidFill>
              <a:latin typeface="Calibri" pitchFamily="34" charset="0"/>
            </a:endParaRPr>
          </a:p>
          <a:p>
            <a:pPr marL="180975" indent="-180975" eaLnBrk="0" hangingPunct="0"/>
            <a:endParaRPr lang="hu-HU" altLang="hu-HU" sz="22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2200">
              <a:solidFill>
                <a:schemeClr val="bg2"/>
              </a:solidFill>
              <a:latin typeface="Calibri" pitchFamily="34" charset="0"/>
            </a:endParaRPr>
          </a:p>
        </p:txBody>
      </p:sp>
      <p:sp>
        <p:nvSpPr>
          <p:cNvPr id="5124"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graphicFrame>
        <p:nvGraphicFramePr>
          <p:cNvPr id="3" name="Táblázat 2"/>
          <p:cNvGraphicFramePr>
            <a:graphicFrameLocks noGrp="1"/>
          </p:cNvGraphicFramePr>
          <p:nvPr/>
        </p:nvGraphicFramePr>
        <p:xfrm>
          <a:off x="457200" y="2759075"/>
          <a:ext cx="8066088" cy="3079750"/>
        </p:xfrm>
        <a:graphic>
          <a:graphicData uri="http://schemas.openxmlformats.org/drawingml/2006/table">
            <a:tbl>
              <a:tblPr firstRow="1" bandRow="1">
                <a:tableStyleId>{2D5ABB26-0587-4C30-8999-92F81FD0307C}</a:tableStyleId>
              </a:tblPr>
              <a:tblGrid>
                <a:gridCol w="4033044"/>
                <a:gridCol w="4033044"/>
              </a:tblGrid>
              <a:tr h="881076">
                <a:tc>
                  <a:txBody>
                    <a:bodyPr/>
                    <a:lstStyle/>
                    <a:p>
                      <a:r>
                        <a:rPr lang="hu-HU" sz="1800" b="1" dirty="0" smtClean="0"/>
                        <a:t>Populační</a:t>
                      </a:r>
                      <a:r>
                        <a:rPr lang="hu-HU" sz="1800" b="1" baseline="0" dirty="0" smtClean="0"/>
                        <a:t> růst</a:t>
                      </a:r>
                      <a:r>
                        <a:rPr lang="hu-HU" sz="1800" b="1" dirty="0" smtClean="0"/>
                        <a:t> +</a:t>
                      </a:r>
                      <a:endParaRPr lang="hu-HU" sz="1800" b="1" dirty="0"/>
                    </a:p>
                  </a:txBody>
                  <a:tcPr marL="91436" marR="91436" marT="45756" marB="45756">
                    <a:solidFill>
                      <a:srgbClr val="FF6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800" b="1" dirty="0" smtClean="0"/>
                        <a:t>Populační</a:t>
                      </a:r>
                      <a:r>
                        <a:rPr lang="hu-HU" sz="1800" b="1" baseline="0" dirty="0" smtClean="0"/>
                        <a:t> pokles</a:t>
                      </a:r>
                      <a:r>
                        <a:rPr lang="hu-HU" sz="1800" b="1" dirty="0" smtClean="0"/>
                        <a:t> -</a:t>
                      </a:r>
                    </a:p>
                    <a:p>
                      <a:endParaRPr lang="hu-HU" sz="1800" b="1" dirty="0"/>
                    </a:p>
                  </a:txBody>
                  <a:tcPr marL="91436" marR="91436" marT="45756" marB="45756">
                    <a:solidFill>
                      <a:schemeClr val="accent1">
                        <a:lumMod val="75000"/>
                      </a:schemeClr>
                    </a:solidFill>
                  </a:tcPr>
                </a:tc>
              </a:tr>
              <a:tr h="915104">
                <a:tc>
                  <a:txBody>
                    <a:bodyPr/>
                    <a:lstStyle/>
                    <a:p>
                      <a:r>
                        <a:rPr lang="cs-CZ" sz="1800" dirty="0" smtClean="0"/>
                        <a:t>metropolitní</a:t>
                      </a:r>
                      <a:r>
                        <a:rPr lang="cs-CZ" sz="1800" baseline="0" dirty="0" smtClean="0"/>
                        <a:t> regiony a centra regionů</a:t>
                      </a:r>
                      <a:endParaRPr lang="hu-HU" sz="1800" dirty="0"/>
                    </a:p>
                  </a:txBody>
                  <a:tcPr marL="91436" marR="91436" marT="45756" marB="45756">
                    <a:solidFill>
                      <a:srgbClr val="FFCC99"/>
                    </a:solidFill>
                  </a:tcPr>
                </a:tc>
                <a:tc>
                  <a:txBody>
                    <a:bodyPr/>
                    <a:lstStyle/>
                    <a:p>
                      <a:pPr marL="0" indent="0" eaLnBrk="1" hangingPunct="1"/>
                      <a:r>
                        <a:rPr lang="cs-CZ" sz="1800" dirty="0" smtClean="0"/>
                        <a:t>okrajové</a:t>
                      </a:r>
                      <a:r>
                        <a:rPr lang="cs-CZ" sz="1800" baseline="0" dirty="0" smtClean="0"/>
                        <a:t> a řídce obydlené oblasti</a:t>
                      </a:r>
                      <a:endParaRPr lang="hu-HU" sz="1800" dirty="0" smtClean="0"/>
                    </a:p>
                    <a:p>
                      <a:endParaRPr lang="hu-HU" sz="1800" dirty="0"/>
                    </a:p>
                  </a:txBody>
                  <a:tcPr marL="91436" marR="91436" marT="45756" marB="45756">
                    <a:solidFill>
                      <a:schemeClr val="accent5"/>
                    </a:solidFill>
                  </a:tcPr>
                </a:tc>
              </a:tr>
              <a:tr h="368466">
                <a:tc>
                  <a:txBody>
                    <a:bodyPr/>
                    <a:lstStyle/>
                    <a:p>
                      <a:r>
                        <a:rPr lang="cs-CZ" sz="1800" kern="1200" dirty="0" smtClean="0">
                          <a:solidFill>
                            <a:schemeClr val="tx1"/>
                          </a:solidFill>
                          <a:latin typeface="+mn-lt"/>
                          <a:ea typeface="+mn-ea"/>
                          <a:cs typeface="+mn-cs"/>
                        </a:rPr>
                        <a:t>Západní</a:t>
                      </a:r>
                      <a:r>
                        <a:rPr lang="cs-CZ" sz="1800" kern="1200" baseline="0" dirty="0" smtClean="0">
                          <a:solidFill>
                            <a:schemeClr val="tx1"/>
                          </a:solidFill>
                          <a:latin typeface="+mn-lt"/>
                          <a:ea typeface="+mn-ea"/>
                          <a:cs typeface="+mn-cs"/>
                        </a:rPr>
                        <a:t> Evropa</a:t>
                      </a:r>
                      <a:endParaRPr lang="hu-HU" sz="1800" kern="1200" dirty="0">
                        <a:solidFill>
                          <a:schemeClr val="bg2"/>
                        </a:solidFill>
                        <a:latin typeface="Calibri" pitchFamily="34" charset="0"/>
                        <a:ea typeface="+mn-ea"/>
                        <a:cs typeface="+mn-cs"/>
                      </a:endParaRPr>
                    </a:p>
                  </a:txBody>
                  <a:tcPr marL="91436" marR="91436" marT="45756" marB="45756">
                    <a:solidFill>
                      <a:srgbClr val="FFCC99"/>
                    </a:solidFill>
                  </a:tcPr>
                </a:tc>
                <a:tc>
                  <a:txBody>
                    <a:bodyPr/>
                    <a:lstStyle/>
                    <a:p>
                      <a:r>
                        <a:rPr lang="cs-CZ" sz="1800" kern="1200" dirty="0" smtClean="0">
                          <a:solidFill>
                            <a:schemeClr val="tx1"/>
                          </a:solidFill>
                          <a:latin typeface="+mn-lt"/>
                          <a:ea typeface="+mn-ea"/>
                          <a:cs typeface="+mn-cs"/>
                        </a:rPr>
                        <a:t>Střední</a:t>
                      </a:r>
                      <a:r>
                        <a:rPr lang="cs-CZ" sz="1800" kern="1200" baseline="0" dirty="0" smtClean="0">
                          <a:solidFill>
                            <a:schemeClr val="tx1"/>
                          </a:solidFill>
                          <a:latin typeface="+mn-lt"/>
                          <a:ea typeface="+mn-ea"/>
                          <a:cs typeface="+mn-cs"/>
                        </a:rPr>
                        <a:t> a východní Evropa</a:t>
                      </a:r>
                      <a:endParaRPr lang="hu-HU" sz="1800" kern="1200" dirty="0">
                        <a:solidFill>
                          <a:schemeClr val="bg2"/>
                        </a:solidFill>
                        <a:latin typeface="Calibri" pitchFamily="34" charset="0"/>
                        <a:ea typeface="+mn-ea"/>
                        <a:cs typeface="+mn-cs"/>
                      </a:endParaRPr>
                    </a:p>
                  </a:txBody>
                  <a:tcPr marL="91436" marR="91436" marT="45756" marB="45756">
                    <a:solidFill>
                      <a:schemeClr val="accent5"/>
                    </a:solidFill>
                  </a:tcPr>
                </a:tc>
              </a:tr>
              <a:tr h="915104">
                <a:tc>
                  <a:txBody>
                    <a:bodyPr/>
                    <a:lstStyle/>
                    <a:p>
                      <a:endParaRPr lang="hu-HU" sz="1800" kern="1200" dirty="0">
                        <a:solidFill>
                          <a:schemeClr val="bg2"/>
                        </a:solidFill>
                        <a:latin typeface="Calibri" pitchFamily="34" charset="0"/>
                        <a:ea typeface="+mn-ea"/>
                        <a:cs typeface="+mn-cs"/>
                      </a:endParaRPr>
                    </a:p>
                  </a:txBody>
                  <a:tcPr marL="91436" marR="91436" marT="45756" marB="45756">
                    <a:solidFill>
                      <a:srgbClr val="FFCC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800" kern="1200" dirty="0" smtClean="0"/>
                        <a:t>Baltské</a:t>
                      </a:r>
                      <a:r>
                        <a:rPr lang="hu-HU" sz="1800" kern="1200" baseline="0" dirty="0" smtClean="0"/>
                        <a:t> státy</a:t>
                      </a:r>
                      <a:r>
                        <a:rPr lang="hu-HU" sz="1800" kern="1200" dirty="0" smtClean="0"/>
                        <a:t>, Bulharsko, Rumunsko, Maďarsko, Polsko, východní</a:t>
                      </a:r>
                      <a:r>
                        <a:rPr lang="hu-HU" sz="1800" kern="1200" baseline="0" dirty="0" smtClean="0"/>
                        <a:t> část Německa</a:t>
                      </a:r>
                      <a:endParaRPr lang="hu-HU" sz="1800" kern="1200" dirty="0">
                        <a:solidFill>
                          <a:schemeClr val="bg2"/>
                        </a:solidFill>
                        <a:latin typeface="Calibri" pitchFamily="34" charset="0"/>
                        <a:ea typeface="+mn-ea"/>
                        <a:cs typeface="+mn-cs"/>
                      </a:endParaRPr>
                    </a:p>
                  </a:txBody>
                  <a:tcPr marL="91436" marR="91436" marT="45756" marB="45756">
                    <a:solidFill>
                      <a:schemeClr val="accent5"/>
                    </a:solidFill>
                  </a:tcPr>
                </a:tc>
              </a:tr>
            </a:tbl>
          </a:graphicData>
        </a:graphic>
      </p:graphicFrame>
      <p:pic>
        <p:nvPicPr>
          <p:cNvPr id="5134" name="Kép 9"/>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2"/>
          <p:cNvSpPr txBox="1">
            <a:spLocks noChangeArrowheads="1"/>
          </p:cNvSpPr>
          <p:nvPr/>
        </p:nvSpPr>
        <p:spPr bwMode="auto">
          <a:xfrm>
            <a:off x="538163" y="1411288"/>
            <a:ext cx="8066087" cy="1069975"/>
          </a:xfrm>
          <a:prstGeom prst="rect">
            <a:avLst/>
          </a:prstGeom>
          <a:noFill/>
          <a:ln w="9525">
            <a:noFill/>
            <a:miter lim="800000"/>
            <a:headEnd/>
            <a:tailEnd/>
          </a:ln>
          <a:effectLst/>
        </p:spPr>
        <p:txBody>
          <a:bodyPr lIns="0" tIns="0" rIns="0" bIns="0">
            <a:spAutoFit/>
          </a:bodyPr>
          <a:lstStyle/>
          <a:p>
            <a:pPr>
              <a:lnSpc>
                <a:spcPct val="114000"/>
              </a:lnSpc>
            </a:pPr>
            <a:r>
              <a:rPr lang="sl-SI" altLang="hu-HU" sz="3600" b="1" dirty="0" smtClean="0">
                <a:solidFill>
                  <a:schemeClr val="bg2"/>
                </a:solidFill>
                <a:latin typeface="Calibri" pitchFamily="34" charset="0"/>
              </a:rPr>
              <a:t>Demografické trendy v Evropě</a:t>
            </a:r>
            <a:endParaRPr lang="sl-SI" altLang="hu-HU" sz="3600" b="1" dirty="0">
              <a:solidFill>
                <a:schemeClr val="bg2"/>
              </a:solidFill>
              <a:latin typeface="Calibri" pitchFamily="34" charset="0"/>
            </a:endParaRPr>
          </a:p>
          <a:p>
            <a:pPr>
              <a:lnSpc>
                <a:spcPct val="114000"/>
              </a:lnSpc>
            </a:pPr>
            <a:r>
              <a:rPr lang="sl-SI" altLang="hu-HU" sz="2500" dirty="0" smtClean="0">
                <a:solidFill>
                  <a:schemeClr val="bg2"/>
                </a:solidFill>
                <a:latin typeface="Calibri" pitchFamily="34" charset="0"/>
              </a:rPr>
              <a:t>Demografické nevyváženosti</a:t>
            </a:r>
            <a:endParaRPr lang="sl-SI" altLang="hu-HU" sz="2500" dirty="0">
              <a:solidFill>
                <a:schemeClr val="bg2"/>
              </a:solidFill>
              <a:latin typeface="Calibri" pitchFamily="34" charset="0"/>
            </a:endParaRPr>
          </a:p>
        </p:txBody>
      </p:sp>
      <p:sp>
        <p:nvSpPr>
          <p:cNvPr id="6147"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sp>
        <p:nvSpPr>
          <p:cNvPr id="6148" name="Text Box 13"/>
          <p:cNvSpPr txBox="1">
            <a:spLocks noChangeArrowheads="1"/>
          </p:cNvSpPr>
          <p:nvPr/>
        </p:nvSpPr>
        <p:spPr bwMode="auto">
          <a:xfrm>
            <a:off x="457200" y="4487863"/>
            <a:ext cx="8066088" cy="831850"/>
          </a:xfrm>
          <a:prstGeom prst="rect">
            <a:avLst/>
          </a:prstGeom>
          <a:noFill/>
          <a:ln w="9525">
            <a:noFill/>
            <a:miter lim="800000"/>
            <a:headEnd/>
            <a:tailEnd/>
          </a:ln>
          <a:effectLst/>
        </p:spPr>
        <p:txBody>
          <a:bodyPr lIns="0" tIns="0" rIns="0" bIns="0">
            <a:spAutoFit/>
          </a:bodyPr>
          <a:lstStyle/>
          <a:p>
            <a:pPr marL="180975" indent="-180975" eaLnBrk="0" hangingPunct="0"/>
            <a:endParaRPr lang="hu-HU" altLang="hu-HU" sz="20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2200">
              <a:solidFill>
                <a:schemeClr val="bg2"/>
              </a:solidFill>
              <a:latin typeface="Calibri" pitchFamily="34" charset="0"/>
            </a:endParaRPr>
          </a:p>
        </p:txBody>
      </p:sp>
      <p:graphicFrame>
        <p:nvGraphicFramePr>
          <p:cNvPr id="2" name="Táblázat 1"/>
          <p:cNvGraphicFramePr>
            <a:graphicFrameLocks noGrp="1"/>
          </p:cNvGraphicFramePr>
          <p:nvPr/>
        </p:nvGraphicFramePr>
        <p:xfrm>
          <a:off x="579438" y="2863850"/>
          <a:ext cx="7820025" cy="3052763"/>
        </p:xfrm>
        <a:graphic>
          <a:graphicData uri="http://schemas.openxmlformats.org/drawingml/2006/table">
            <a:tbl>
              <a:tblPr firstRow="1" bandRow="1">
                <a:tableStyleId>{F5AB1C69-6EDB-4FF4-983F-18BD219EF322}</a:tableStyleId>
              </a:tblPr>
              <a:tblGrid>
                <a:gridCol w="2606675"/>
                <a:gridCol w="2606675"/>
                <a:gridCol w="2606675"/>
              </a:tblGrid>
              <a:tr h="712311">
                <a:tc>
                  <a:txBody>
                    <a:bodyPr/>
                    <a:lstStyle/>
                    <a:p>
                      <a:r>
                        <a:rPr lang="en-GB" sz="1800" b="0" noProof="0" dirty="0" smtClean="0">
                          <a:solidFill>
                            <a:schemeClr val="tx1"/>
                          </a:solidFill>
                        </a:rPr>
                        <a:t>2000-2008</a:t>
                      </a:r>
                      <a:endParaRPr lang="en-GB" sz="1800" b="0" noProof="0" dirty="0">
                        <a:solidFill>
                          <a:schemeClr val="tx1"/>
                        </a:solidFill>
                      </a:endParaRPr>
                    </a:p>
                  </a:txBody>
                  <a:tcPr marL="91444" marR="91444"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noProof="0" dirty="0" smtClean="0">
                          <a:solidFill>
                            <a:schemeClr val="tx1"/>
                          </a:solidFill>
                        </a:rPr>
                        <a:t>Pozitivní</a:t>
                      </a:r>
                      <a:r>
                        <a:rPr lang="cs-CZ" sz="1800" baseline="0" noProof="0" dirty="0" smtClean="0">
                          <a:solidFill>
                            <a:schemeClr val="tx1"/>
                          </a:solidFill>
                        </a:rPr>
                        <a:t> </a:t>
                      </a:r>
                      <a:r>
                        <a:rPr lang="cs-CZ" sz="1800" baseline="0" noProof="0" dirty="0" smtClean="0">
                          <a:solidFill>
                            <a:schemeClr val="tx1"/>
                          </a:solidFill>
                        </a:rPr>
                        <a:t>migrační saldo</a:t>
                      </a:r>
                      <a:endParaRPr lang="en-GB" sz="1800" noProof="0" dirty="0">
                        <a:solidFill>
                          <a:schemeClr val="tx1"/>
                        </a:solidFill>
                      </a:endParaRPr>
                    </a:p>
                  </a:txBody>
                  <a:tcPr marL="91444" marR="91444"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cs-CZ" sz="1800" noProof="0" dirty="0" smtClean="0">
                          <a:solidFill>
                            <a:schemeClr val="tx1"/>
                          </a:solidFill>
                        </a:rPr>
                        <a:t>Negativní</a:t>
                      </a:r>
                      <a:r>
                        <a:rPr lang="cs-CZ" sz="1800" baseline="0" noProof="0" dirty="0" smtClean="0">
                          <a:solidFill>
                            <a:schemeClr val="tx1"/>
                          </a:solidFill>
                        </a:rPr>
                        <a:t> </a:t>
                      </a:r>
                      <a:r>
                        <a:rPr lang="cs-CZ" sz="1800" baseline="0" noProof="0" dirty="0" smtClean="0">
                          <a:solidFill>
                            <a:schemeClr val="tx1"/>
                          </a:solidFill>
                        </a:rPr>
                        <a:t>migrační saldo</a:t>
                      </a:r>
                      <a:endParaRPr lang="en-GB" sz="1800" noProof="0" dirty="0">
                        <a:solidFill>
                          <a:schemeClr val="tx1"/>
                        </a:solidFill>
                      </a:endParaRPr>
                    </a:p>
                  </a:txBody>
                  <a:tcPr marL="91444" marR="91444"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8141">
                <a:tc>
                  <a:txBody>
                    <a:bodyPr/>
                    <a:lstStyle/>
                    <a:p>
                      <a:r>
                        <a:rPr lang="cs-CZ" sz="1800" b="1" noProof="0" dirty="0" smtClean="0">
                          <a:solidFill>
                            <a:schemeClr val="tx1"/>
                          </a:solidFill>
                        </a:rPr>
                        <a:t>Přírodní</a:t>
                      </a:r>
                      <a:r>
                        <a:rPr lang="cs-CZ" sz="1800" b="1" baseline="0" noProof="0" dirty="0" smtClean="0">
                          <a:solidFill>
                            <a:schemeClr val="tx1"/>
                          </a:solidFill>
                        </a:rPr>
                        <a:t> pokles</a:t>
                      </a:r>
                      <a:r>
                        <a:rPr lang="en-GB" sz="1800" b="1" noProof="0" dirty="0" smtClean="0">
                          <a:solidFill>
                            <a:schemeClr val="tx1"/>
                          </a:solidFill>
                        </a:rPr>
                        <a:t>, </a:t>
                      </a:r>
                      <a:r>
                        <a:rPr lang="cs-CZ" sz="1800" b="1" noProof="0" dirty="0" smtClean="0">
                          <a:solidFill>
                            <a:schemeClr val="tx1"/>
                          </a:solidFill>
                        </a:rPr>
                        <a:t>vyvážený</a:t>
                      </a:r>
                      <a:r>
                        <a:rPr lang="cs-CZ" sz="1800" b="1" baseline="0" noProof="0" dirty="0" smtClean="0">
                          <a:solidFill>
                            <a:schemeClr val="tx1"/>
                          </a:solidFill>
                        </a:rPr>
                        <a:t> stěhováním</a:t>
                      </a:r>
                      <a:r>
                        <a:rPr lang="en-GB" sz="1800" b="1" noProof="0" dirty="0" smtClean="0">
                          <a:solidFill>
                            <a:schemeClr val="tx1"/>
                          </a:solidFill>
                        </a:rPr>
                        <a:t>, </a:t>
                      </a:r>
                      <a:r>
                        <a:rPr lang="cs-CZ" sz="1800" b="1" noProof="0" dirty="0" smtClean="0">
                          <a:solidFill>
                            <a:schemeClr val="tx1"/>
                          </a:solidFill>
                        </a:rPr>
                        <a:t>rostoucí</a:t>
                      </a:r>
                      <a:r>
                        <a:rPr lang="cs-CZ" sz="1800" b="1" baseline="0" noProof="0" dirty="0" smtClean="0">
                          <a:solidFill>
                            <a:schemeClr val="tx1"/>
                          </a:solidFill>
                        </a:rPr>
                        <a:t> nebo stagnující populací</a:t>
                      </a:r>
                      <a:endParaRPr lang="en-GB" sz="1800" b="1" noProof="0" dirty="0">
                        <a:solidFill>
                          <a:schemeClr val="tx1"/>
                        </a:solidFill>
                      </a:endParaRPr>
                    </a:p>
                  </a:txBody>
                  <a:tcPr marL="91444" marR="91444"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noProof="0" dirty="0" smtClean="0">
                          <a:solidFill>
                            <a:schemeClr val="tx1"/>
                          </a:solidFill>
                        </a:rPr>
                        <a:t>Německo</a:t>
                      </a:r>
                      <a:r>
                        <a:rPr lang="en-GB" sz="1800" noProof="0" dirty="0" smtClean="0">
                          <a:solidFill>
                            <a:schemeClr val="tx1"/>
                          </a:solidFill>
                        </a:rPr>
                        <a:t>, </a:t>
                      </a:r>
                      <a:r>
                        <a:rPr lang="cs-CZ" sz="1800" noProof="0" dirty="0" smtClean="0">
                          <a:solidFill>
                            <a:schemeClr val="tx1"/>
                          </a:solidFill>
                        </a:rPr>
                        <a:t>Česká</a:t>
                      </a:r>
                      <a:r>
                        <a:rPr lang="cs-CZ" sz="1800" baseline="0" noProof="0" dirty="0" smtClean="0">
                          <a:solidFill>
                            <a:schemeClr val="tx1"/>
                          </a:solidFill>
                        </a:rPr>
                        <a:t> republika</a:t>
                      </a:r>
                      <a:r>
                        <a:rPr lang="en-GB" sz="1800" noProof="0" dirty="0" smtClean="0">
                          <a:solidFill>
                            <a:schemeClr val="tx1"/>
                          </a:solidFill>
                        </a:rPr>
                        <a:t>, It</a:t>
                      </a:r>
                      <a:r>
                        <a:rPr lang="cs-CZ" sz="1800" noProof="0" dirty="0" err="1" smtClean="0">
                          <a:solidFill>
                            <a:schemeClr val="tx1"/>
                          </a:solidFill>
                        </a:rPr>
                        <a:t>álie</a:t>
                      </a:r>
                      <a:r>
                        <a:rPr lang="en-GB" sz="1800" noProof="0" dirty="0" smtClean="0">
                          <a:solidFill>
                            <a:schemeClr val="tx1"/>
                          </a:solidFill>
                        </a:rPr>
                        <a:t>,</a:t>
                      </a:r>
                      <a:r>
                        <a:rPr lang="en-GB" sz="1800" baseline="0" noProof="0" dirty="0" smtClean="0">
                          <a:solidFill>
                            <a:schemeClr val="tx1"/>
                          </a:solidFill>
                        </a:rPr>
                        <a:t> Slov</a:t>
                      </a:r>
                      <a:r>
                        <a:rPr lang="cs-CZ" sz="1800" baseline="0" noProof="0" dirty="0" err="1" smtClean="0">
                          <a:solidFill>
                            <a:schemeClr val="tx1"/>
                          </a:solidFill>
                        </a:rPr>
                        <a:t>insko</a:t>
                      </a:r>
                      <a:endParaRPr lang="en-GB" sz="1800" noProof="0" dirty="0" smtClean="0">
                        <a:solidFill>
                          <a:schemeClr val="tx1"/>
                        </a:solidFill>
                      </a:endParaRPr>
                    </a:p>
                    <a:p>
                      <a:endParaRPr lang="en-GB" sz="1800" noProof="0" dirty="0">
                        <a:solidFill>
                          <a:schemeClr val="tx1"/>
                        </a:solidFill>
                      </a:endParaRPr>
                    </a:p>
                  </a:txBody>
                  <a:tcPr marL="91444" marR="91444"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endParaRPr lang="en-GB" sz="1800" noProof="0">
                        <a:solidFill>
                          <a:schemeClr val="tx1"/>
                        </a:solidFill>
                      </a:endParaRPr>
                    </a:p>
                  </a:txBody>
                  <a:tcPr marL="91444" marR="91444"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2311">
                <a:tc>
                  <a:txBody>
                    <a:bodyPr/>
                    <a:lstStyle/>
                    <a:p>
                      <a:r>
                        <a:rPr lang="cs-CZ" sz="1800" b="1" noProof="0" dirty="0" smtClean="0">
                          <a:solidFill>
                            <a:schemeClr val="tx1"/>
                          </a:solidFill>
                        </a:rPr>
                        <a:t>Přírodní</a:t>
                      </a:r>
                      <a:r>
                        <a:rPr lang="cs-CZ" sz="1800" b="1" baseline="0" noProof="0" dirty="0" smtClean="0">
                          <a:solidFill>
                            <a:schemeClr val="tx1"/>
                          </a:solidFill>
                        </a:rPr>
                        <a:t> pokles</a:t>
                      </a:r>
                      <a:r>
                        <a:rPr lang="en-GB" sz="1800" b="1" noProof="0" dirty="0" smtClean="0">
                          <a:solidFill>
                            <a:schemeClr val="tx1"/>
                          </a:solidFill>
                        </a:rPr>
                        <a:t>, </a:t>
                      </a:r>
                      <a:r>
                        <a:rPr lang="cs-CZ" sz="1800" b="1" noProof="0" dirty="0" smtClean="0">
                          <a:solidFill>
                            <a:schemeClr val="tx1"/>
                          </a:solidFill>
                        </a:rPr>
                        <a:t>pokles</a:t>
                      </a:r>
                      <a:r>
                        <a:rPr lang="cs-CZ" sz="1800" b="1" baseline="0" noProof="0" dirty="0" smtClean="0">
                          <a:solidFill>
                            <a:schemeClr val="tx1"/>
                          </a:solidFill>
                        </a:rPr>
                        <a:t> populace</a:t>
                      </a:r>
                      <a:endParaRPr lang="en-GB" sz="1800" b="1" noProof="0" dirty="0">
                        <a:solidFill>
                          <a:schemeClr val="tx1"/>
                        </a:solidFill>
                      </a:endParaRPr>
                    </a:p>
                  </a:txBody>
                  <a:tcPr marL="91444" marR="91444"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noProof="0" dirty="0" smtClean="0">
                          <a:solidFill>
                            <a:schemeClr val="tx1"/>
                          </a:solidFill>
                        </a:rPr>
                        <a:t>Eston</a:t>
                      </a:r>
                      <a:r>
                        <a:rPr lang="cs-CZ" sz="1800" noProof="0" dirty="0" err="1" smtClean="0">
                          <a:solidFill>
                            <a:schemeClr val="tx1"/>
                          </a:solidFill>
                        </a:rPr>
                        <a:t>sko</a:t>
                      </a:r>
                      <a:r>
                        <a:rPr lang="en-GB" sz="1800" noProof="0" dirty="0" smtClean="0">
                          <a:solidFill>
                            <a:schemeClr val="tx1"/>
                          </a:solidFill>
                        </a:rPr>
                        <a:t>, </a:t>
                      </a:r>
                      <a:r>
                        <a:rPr lang="cs-CZ" sz="1800" noProof="0" dirty="0" smtClean="0">
                          <a:solidFill>
                            <a:schemeClr val="tx1"/>
                          </a:solidFill>
                        </a:rPr>
                        <a:t>Maďarsko</a:t>
                      </a:r>
                      <a:endParaRPr lang="en-GB" sz="1800" noProof="0" dirty="0">
                        <a:solidFill>
                          <a:schemeClr val="tx1"/>
                        </a:solidFill>
                      </a:endParaRPr>
                    </a:p>
                  </a:txBody>
                  <a:tcPr marL="91444" marR="91444"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1800" noProof="0" dirty="0" smtClean="0">
                          <a:solidFill>
                            <a:schemeClr val="tx1"/>
                          </a:solidFill>
                        </a:rPr>
                        <a:t>Bul</a:t>
                      </a:r>
                      <a:r>
                        <a:rPr lang="cs-CZ" sz="1800" noProof="0" dirty="0" err="1" smtClean="0">
                          <a:solidFill>
                            <a:schemeClr val="tx1"/>
                          </a:solidFill>
                        </a:rPr>
                        <a:t>harsko</a:t>
                      </a:r>
                      <a:r>
                        <a:rPr lang="en-GB" sz="1800" noProof="0" dirty="0" smtClean="0">
                          <a:solidFill>
                            <a:schemeClr val="tx1"/>
                          </a:solidFill>
                        </a:rPr>
                        <a:t>, L</a:t>
                      </a:r>
                      <a:r>
                        <a:rPr lang="cs-CZ" sz="1800" noProof="0" dirty="0" err="1" smtClean="0">
                          <a:solidFill>
                            <a:schemeClr val="tx1"/>
                          </a:solidFill>
                        </a:rPr>
                        <a:t>otyšsko</a:t>
                      </a:r>
                      <a:r>
                        <a:rPr lang="en-GB" sz="1800" noProof="0" dirty="0" smtClean="0">
                          <a:solidFill>
                            <a:schemeClr val="tx1"/>
                          </a:solidFill>
                        </a:rPr>
                        <a:t>,</a:t>
                      </a:r>
                      <a:r>
                        <a:rPr lang="en-GB" sz="1800" baseline="0" noProof="0" dirty="0" smtClean="0">
                          <a:solidFill>
                            <a:schemeClr val="tx1"/>
                          </a:solidFill>
                        </a:rPr>
                        <a:t> Lit</a:t>
                      </a:r>
                      <a:r>
                        <a:rPr lang="cs-CZ" sz="1800" baseline="0" noProof="0" dirty="0" err="1" smtClean="0">
                          <a:solidFill>
                            <a:schemeClr val="tx1"/>
                          </a:solidFill>
                        </a:rPr>
                        <a:t>va</a:t>
                      </a:r>
                      <a:r>
                        <a:rPr lang="en-GB" sz="1800" baseline="0" noProof="0" dirty="0" smtClean="0">
                          <a:solidFill>
                            <a:schemeClr val="tx1"/>
                          </a:solidFill>
                        </a:rPr>
                        <a:t>,</a:t>
                      </a:r>
                      <a:r>
                        <a:rPr lang="cs-CZ" sz="1800" baseline="0" noProof="0" dirty="0" smtClean="0">
                          <a:solidFill>
                            <a:schemeClr val="tx1"/>
                          </a:solidFill>
                        </a:rPr>
                        <a:t> Rumunsko</a:t>
                      </a:r>
                      <a:endParaRPr lang="en-GB" sz="1800" noProof="0" dirty="0">
                        <a:solidFill>
                          <a:schemeClr val="tx1"/>
                        </a:solidFill>
                      </a:endParaRPr>
                    </a:p>
                  </a:txBody>
                  <a:tcPr marL="91444" marR="91444"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pic>
        <p:nvPicPr>
          <p:cNvPr id="6167" name="Kép 10"/>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3"/>
          <p:cNvSpPr txBox="1">
            <a:spLocks noChangeArrowheads="1"/>
          </p:cNvSpPr>
          <p:nvPr/>
        </p:nvSpPr>
        <p:spPr bwMode="auto">
          <a:xfrm>
            <a:off x="457200" y="2209800"/>
            <a:ext cx="8181975" cy="2278063"/>
          </a:xfrm>
          <a:prstGeom prst="rect">
            <a:avLst/>
          </a:prstGeom>
          <a:noFill/>
          <a:ln w="9525">
            <a:noFill/>
            <a:miter lim="800000"/>
            <a:headEnd/>
            <a:tailEnd/>
          </a:ln>
          <a:effectLst/>
        </p:spPr>
        <p:txBody>
          <a:bodyPr lIns="0" tIns="0" rIns="0" bIns="0">
            <a:spAutoFit/>
          </a:bodyPr>
          <a:lstStyle/>
          <a:p>
            <a:pPr marL="180975" indent="-180975" eaLnBrk="0" hangingPunct="0"/>
            <a:endParaRPr lang="hu-HU" altLang="hu-HU" sz="2200">
              <a:solidFill>
                <a:schemeClr val="bg2"/>
              </a:solidFill>
              <a:latin typeface="Calibri" pitchFamily="34" charset="0"/>
            </a:endParaRPr>
          </a:p>
          <a:p>
            <a:pPr marL="180975" indent="-180975" eaLnBrk="0" hangingPunct="0"/>
            <a:endParaRPr lang="hu-HU" altLang="hu-HU" sz="2200">
              <a:solidFill>
                <a:schemeClr val="bg2"/>
              </a:solidFill>
              <a:latin typeface="Calibri" pitchFamily="34" charset="0"/>
            </a:endParaRPr>
          </a:p>
          <a:p>
            <a:pPr marL="180975" indent="-180975" eaLnBrk="0" hangingPunct="0"/>
            <a:endParaRPr lang="hu-HU" altLang="hu-HU" sz="22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2200">
              <a:solidFill>
                <a:schemeClr val="bg2"/>
              </a:solidFill>
              <a:latin typeface="Calibri" pitchFamily="34" charset="0"/>
            </a:endParaRPr>
          </a:p>
        </p:txBody>
      </p:sp>
      <p:sp>
        <p:nvSpPr>
          <p:cNvPr id="7171"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sp>
        <p:nvSpPr>
          <p:cNvPr id="7172" name="Text Box 13"/>
          <p:cNvSpPr txBox="1">
            <a:spLocks noChangeArrowheads="1"/>
          </p:cNvSpPr>
          <p:nvPr/>
        </p:nvSpPr>
        <p:spPr bwMode="auto">
          <a:xfrm>
            <a:off x="457200" y="4487863"/>
            <a:ext cx="8066088" cy="831850"/>
          </a:xfrm>
          <a:prstGeom prst="rect">
            <a:avLst/>
          </a:prstGeom>
          <a:noFill/>
          <a:ln w="9525">
            <a:noFill/>
            <a:miter lim="800000"/>
            <a:headEnd/>
            <a:tailEnd/>
          </a:ln>
          <a:effectLst/>
        </p:spPr>
        <p:txBody>
          <a:bodyPr lIns="0" tIns="0" rIns="0" bIns="0">
            <a:spAutoFit/>
          </a:bodyPr>
          <a:lstStyle/>
          <a:p>
            <a:pPr marL="180975" indent="-180975" eaLnBrk="0" hangingPunct="0"/>
            <a:endParaRPr lang="hu-HU" altLang="hu-HU" sz="20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2200">
              <a:solidFill>
                <a:schemeClr val="bg2"/>
              </a:solidFill>
              <a:latin typeface="Calibri" pitchFamily="34" charset="0"/>
            </a:endParaRPr>
          </a:p>
        </p:txBody>
      </p:sp>
      <p:graphicFrame>
        <p:nvGraphicFramePr>
          <p:cNvPr id="3" name="Táblázat 2"/>
          <p:cNvGraphicFramePr>
            <a:graphicFrameLocks noGrp="1"/>
          </p:cNvGraphicFramePr>
          <p:nvPr/>
        </p:nvGraphicFramePr>
        <p:xfrm>
          <a:off x="287338" y="1879600"/>
          <a:ext cx="8569325" cy="4694245"/>
        </p:xfrm>
        <a:graphic>
          <a:graphicData uri="http://schemas.openxmlformats.org/drawingml/2006/table">
            <a:tbl>
              <a:tblPr>
                <a:tableStyleId>{5C22544A-7EE6-4342-B048-85BDC9FD1C3A}</a:tableStyleId>
              </a:tblPr>
              <a:tblGrid>
                <a:gridCol w="2450191"/>
                <a:gridCol w="1598035"/>
                <a:gridCol w="1599008"/>
                <a:gridCol w="1599008"/>
                <a:gridCol w="1323083"/>
              </a:tblGrid>
              <a:tr h="167652">
                <a:tc>
                  <a:txBody>
                    <a:bodyPr/>
                    <a:lstStyle/>
                    <a:p>
                      <a:pPr>
                        <a:spcBef>
                          <a:spcPts val="200"/>
                        </a:spcBef>
                        <a:spcAft>
                          <a:spcPts val="200"/>
                        </a:spcAft>
                      </a:pPr>
                      <a:r>
                        <a:rPr lang="en-US" sz="1100" dirty="0">
                          <a:effectLst/>
                          <a:latin typeface="Calibri" panose="020F0502020204030204" pitchFamily="34" charset="0"/>
                        </a:rPr>
                        <a:t> </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1990</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2000</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2007</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2009</a:t>
                      </a:r>
                      <a:endParaRPr lang="hu-HU" sz="110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cs-CZ" sz="1100" dirty="0" smtClean="0">
                          <a:effectLst/>
                          <a:latin typeface="Calibri" panose="020F0502020204030204" pitchFamily="34" charset="0"/>
                          <a:ea typeface="+mn-ea"/>
                          <a:cs typeface="+mn-cs"/>
                        </a:rPr>
                        <a:t>Rakousko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1.46</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1.36</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1.38</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1.39</a:t>
                      </a:r>
                      <a:endParaRPr lang="hu-HU" sz="110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Belgi</a:t>
                      </a:r>
                      <a:r>
                        <a:rPr lang="cs-CZ" sz="1100" dirty="0" smtClean="0">
                          <a:effectLst/>
                          <a:latin typeface="Calibri" panose="020F0502020204030204" pitchFamily="34" charset="0"/>
                        </a:rPr>
                        <a:t>e</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1.62</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1.66</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1.81</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1.84</a:t>
                      </a:r>
                      <a:endParaRPr lang="hu-HU" sz="110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Bul</a:t>
                      </a:r>
                      <a:r>
                        <a:rPr lang="cs-CZ" sz="1100" dirty="0" err="1" smtClean="0">
                          <a:effectLst/>
                          <a:latin typeface="Calibri" panose="020F0502020204030204" pitchFamily="34" charset="0"/>
                        </a:rPr>
                        <a:t>harsko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1.82</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1.30</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1.42</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1.57</a:t>
                      </a:r>
                      <a:endParaRPr lang="hu-HU" sz="110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cs-CZ" sz="1100" dirty="0" smtClean="0">
                          <a:effectLst/>
                          <a:latin typeface="Calibri" panose="020F0502020204030204" pitchFamily="34" charset="0"/>
                          <a:ea typeface="+mn-ea"/>
                          <a:cs typeface="+mn-cs"/>
                        </a:rPr>
                        <a:t>Kypr</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n.a.</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err="1">
                          <a:effectLst/>
                          <a:latin typeface="Calibri" panose="020F0502020204030204" pitchFamily="34" charset="0"/>
                        </a:rPr>
                        <a:t>n.a</a:t>
                      </a:r>
                      <a:r>
                        <a:rPr lang="en-US" sz="1100" dirty="0">
                          <a:effectLst/>
                          <a:latin typeface="Calibri" panose="020F0502020204030204" pitchFamily="34" charset="0"/>
                        </a:rPr>
                        <a:t>.</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n.a.</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1.51</a:t>
                      </a:r>
                      <a:endParaRPr lang="hu-HU" sz="110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cs-CZ" sz="1100" dirty="0" smtClean="0">
                          <a:effectLst/>
                          <a:latin typeface="Calibri" panose="020F0502020204030204" pitchFamily="34" charset="0"/>
                          <a:ea typeface="+mn-ea"/>
                          <a:cs typeface="+mn-cs"/>
                        </a:rPr>
                        <a:t>Česká</a:t>
                      </a:r>
                      <a:r>
                        <a:rPr lang="cs-CZ" sz="1100" baseline="0" dirty="0" smtClean="0">
                          <a:effectLst/>
                          <a:latin typeface="Calibri" panose="020F0502020204030204" pitchFamily="34" charset="0"/>
                          <a:ea typeface="+mn-ea"/>
                          <a:cs typeface="+mn-cs"/>
                        </a:rPr>
                        <a:t> republika</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1.90</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1.14</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1.44</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1.49</a:t>
                      </a:r>
                      <a:endParaRPr lang="hu-HU" sz="110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D</a:t>
                      </a:r>
                      <a:r>
                        <a:rPr lang="cs-CZ" sz="1100" dirty="0" err="1" smtClean="0">
                          <a:effectLst/>
                          <a:latin typeface="Calibri" panose="020F0502020204030204" pitchFamily="34" charset="0"/>
                        </a:rPr>
                        <a:t>ánsko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1.67</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1.77</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1.85</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1.84</a:t>
                      </a:r>
                      <a:endParaRPr lang="hu-HU" sz="110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Esto</a:t>
                      </a:r>
                      <a:r>
                        <a:rPr lang="cs-CZ" sz="1100" dirty="0" err="1" smtClean="0">
                          <a:effectLst/>
                          <a:latin typeface="Calibri" panose="020F0502020204030204" pitchFamily="34" charset="0"/>
                        </a:rPr>
                        <a:t>nsko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2.05</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1.34</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1.64</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1.62</a:t>
                      </a:r>
                      <a:endParaRPr lang="hu-HU" sz="1100">
                        <a:effectLst/>
                        <a:latin typeface="Calibri" panose="020F0502020204030204" pitchFamily="34" charset="0"/>
                        <a:ea typeface="Times New Roman"/>
                        <a:cs typeface="Times New Roman"/>
                      </a:endParaRPr>
                    </a:p>
                  </a:txBody>
                  <a:tcPr marL="68567" marR="68567" marT="0" marB="0"/>
                </a:tc>
              </a:tr>
              <a:tr h="167641">
                <a:tc>
                  <a:txBody>
                    <a:bodyPr/>
                    <a:lstStyle/>
                    <a:p>
                      <a:pPr>
                        <a:spcBef>
                          <a:spcPts val="200"/>
                        </a:spcBef>
                        <a:spcAft>
                          <a:spcPts val="200"/>
                        </a:spcAft>
                      </a:pPr>
                      <a:r>
                        <a:rPr lang="en-US" sz="1100" dirty="0" smtClean="0">
                          <a:effectLst/>
                          <a:latin typeface="Calibri" panose="020F0502020204030204" pitchFamily="34" charset="0"/>
                        </a:rPr>
                        <a:t>Fin</a:t>
                      </a:r>
                      <a:r>
                        <a:rPr lang="cs-CZ" sz="1100" dirty="0" err="1" smtClean="0">
                          <a:effectLst/>
                          <a:latin typeface="Calibri" panose="020F0502020204030204" pitchFamily="34" charset="0"/>
                        </a:rPr>
                        <a:t>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1.78</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1.73</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1.83</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1.86</a:t>
                      </a:r>
                      <a:endParaRPr lang="hu-HU" sz="1100" dirty="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Franc</a:t>
                      </a:r>
                      <a:r>
                        <a:rPr lang="cs-CZ" sz="1100" dirty="0" err="1" smtClean="0">
                          <a:effectLst/>
                          <a:latin typeface="Calibri" panose="020F0502020204030204" pitchFamily="34" charset="0"/>
                        </a:rPr>
                        <a:t>ie</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1.78</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1.88</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1.96</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1.98</a:t>
                      </a:r>
                      <a:endParaRPr lang="hu-HU" sz="1100" dirty="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cs-CZ" sz="1100" dirty="0" smtClean="0">
                          <a:effectLst/>
                          <a:latin typeface="Calibri" panose="020F0502020204030204" pitchFamily="34" charset="0"/>
                          <a:ea typeface="+mn-ea"/>
                          <a:cs typeface="+mn-cs"/>
                        </a:rPr>
                        <a:t>Německo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1.45</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1.38</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1.39</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1.36</a:t>
                      </a:r>
                      <a:endParaRPr lang="hu-HU" sz="1100" dirty="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cs-CZ" sz="1100" dirty="0" smtClean="0">
                          <a:effectLst/>
                          <a:latin typeface="Calibri" panose="020F0502020204030204" pitchFamily="34" charset="0"/>
                          <a:ea typeface="+mn-ea"/>
                          <a:cs typeface="+mn-cs"/>
                        </a:rPr>
                        <a:t>Řecko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1.39</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1.27</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1.38</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1.52</a:t>
                      </a:r>
                      <a:endParaRPr lang="hu-HU" sz="1100" dirty="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cs-CZ" sz="1100" dirty="0" smtClean="0">
                          <a:effectLst/>
                          <a:latin typeface="Calibri" panose="020F0502020204030204" pitchFamily="34" charset="0"/>
                          <a:ea typeface="+mn-ea"/>
                          <a:cs typeface="+mn-cs"/>
                        </a:rPr>
                        <a:t>Maďarsko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1.87</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1.32</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1.32</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1.32</a:t>
                      </a:r>
                      <a:endParaRPr lang="hu-HU" sz="1100" dirty="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Ir</a:t>
                      </a:r>
                      <a:r>
                        <a:rPr lang="cs-CZ" sz="1100" dirty="0" err="1" smtClean="0">
                          <a:effectLst/>
                          <a:latin typeface="Calibri" panose="020F0502020204030204" pitchFamily="34" charset="0"/>
                        </a:rPr>
                        <a:t>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2.12</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1.90</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err="1">
                          <a:effectLst/>
                          <a:latin typeface="Calibri" panose="020F0502020204030204" pitchFamily="34" charset="0"/>
                        </a:rPr>
                        <a:t>n.a</a:t>
                      </a:r>
                      <a:r>
                        <a:rPr lang="en-US" sz="1100" dirty="0">
                          <a:effectLst/>
                          <a:latin typeface="Calibri" panose="020F0502020204030204" pitchFamily="34" charset="0"/>
                        </a:rPr>
                        <a:t>.</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2.07</a:t>
                      </a:r>
                      <a:endParaRPr lang="hu-HU" sz="1100" dirty="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It</a:t>
                      </a:r>
                      <a:r>
                        <a:rPr lang="cs-CZ" sz="1100" dirty="0" err="1" smtClean="0">
                          <a:effectLst/>
                          <a:latin typeface="Calibri" panose="020F0502020204030204" pitchFamily="34" charset="0"/>
                        </a:rPr>
                        <a:t>álie</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1.36</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1.26</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1.34</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1.42</a:t>
                      </a:r>
                      <a:endParaRPr lang="hu-HU" sz="110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cs-CZ" sz="1100" dirty="0" smtClean="0">
                          <a:effectLst/>
                          <a:latin typeface="Calibri" panose="020F0502020204030204" pitchFamily="34" charset="0"/>
                          <a:ea typeface="+mn-ea"/>
                          <a:cs typeface="+mn-cs"/>
                        </a:rPr>
                        <a:t>Lotyšsko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2.01</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1.24</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1.42</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1.31</a:t>
                      </a:r>
                      <a:endParaRPr lang="hu-HU" sz="1100" dirty="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Lit</a:t>
                      </a:r>
                      <a:r>
                        <a:rPr lang="cs-CZ" sz="1100" dirty="0" err="1" smtClean="0">
                          <a:effectLst/>
                          <a:latin typeface="Calibri" panose="020F0502020204030204" pitchFamily="34" charset="0"/>
                        </a:rPr>
                        <a:t>va</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2.03</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1.39</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1.35</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1.55</a:t>
                      </a:r>
                      <a:endParaRPr lang="hu-HU" sz="1100" dirty="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Lu</a:t>
                      </a:r>
                      <a:r>
                        <a:rPr lang="cs-CZ" sz="1100" dirty="0" err="1" smtClean="0">
                          <a:effectLst/>
                          <a:latin typeface="Calibri" panose="020F0502020204030204" pitchFamily="34" charset="0"/>
                        </a:rPr>
                        <a:t>cembursko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1.62</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1.78</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n.a.</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1.59</a:t>
                      </a:r>
                      <a:endParaRPr lang="hu-HU" sz="110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Malt</a:t>
                      </a:r>
                      <a:r>
                        <a:rPr lang="cs-CZ" sz="1100" dirty="0" smtClean="0">
                          <a:effectLst/>
                          <a:latin typeface="Calibri" panose="020F0502020204030204" pitchFamily="34" charset="0"/>
                        </a:rPr>
                        <a:t>a</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2.04</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1.72</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1.30</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1.44</a:t>
                      </a:r>
                      <a:endParaRPr lang="hu-HU" sz="110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N</a:t>
                      </a:r>
                      <a:r>
                        <a:rPr lang="cs-CZ" sz="1100" dirty="0" err="1" smtClean="0">
                          <a:effectLst/>
                          <a:latin typeface="Calibri" panose="020F0502020204030204" pitchFamily="34" charset="0"/>
                        </a:rPr>
                        <a:t>izozemsko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1.62</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1.72</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1.71</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1.79</a:t>
                      </a:r>
                      <a:endParaRPr lang="hu-HU" sz="1100" dirty="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Pol</a:t>
                      </a:r>
                      <a:r>
                        <a:rPr lang="cs-CZ" sz="1100" dirty="0" err="1" smtClean="0">
                          <a:effectLst/>
                          <a:latin typeface="Calibri" panose="020F0502020204030204" pitchFamily="34" charset="0"/>
                        </a:rPr>
                        <a:t>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1.99</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1.37</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n.a.</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1.4</a:t>
                      </a:r>
                      <a:endParaRPr lang="hu-HU" sz="110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Portu</a:t>
                      </a:r>
                      <a:r>
                        <a:rPr lang="cs-CZ" sz="1100" dirty="0" err="1" smtClean="0">
                          <a:effectLst/>
                          <a:latin typeface="Calibri" panose="020F0502020204030204" pitchFamily="34" charset="0"/>
                        </a:rPr>
                        <a:t>galsko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1.57</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1.56</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1.30</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1.32</a:t>
                      </a:r>
                      <a:endParaRPr lang="hu-HU" sz="1100" dirty="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R</a:t>
                      </a:r>
                      <a:r>
                        <a:rPr lang="cs-CZ" sz="1100" dirty="0" err="1" smtClean="0">
                          <a:effectLst/>
                          <a:latin typeface="Calibri" panose="020F0502020204030204" pitchFamily="34" charset="0"/>
                        </a:rPr>
                        <a:t>umunsko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1.84</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1.31</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1.29</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1.38</a:t>
                      </a:r>
                      <a:endParaRPr lang="hu-HU" sz="110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Slov</a:t>
                      </a:r>
                      <a:r>
                        <a:rPr lang="cs-CZ" sz="1100" dirty="0" err="1" smtClean="0">
                          <a:effectLst/>
                          <a:latin typeface="Calibri" panose="020F0502020204030204" pitchFamily="34" charset="0"/>
                        </a:rPr>
                        <a:t>ensko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2.08</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1.29</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1.25</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1.41</a:t>
                      </a:r>
                      <a:endParaRPr lang="hu-HU" sz="1100" dirty="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en-US" sz="1100" dirty="0" smtClean="0">
                          <a:effectLst/>
                          <a:latin typeface="Calibri" panose="020F0502020204030204" pitchFamily="34" charset="0"/>
                        </a:rPr>
                        <a:t>Slov</a:t>
                      </a:r>
                      <a:r>
                        <a:rPr lang="cs-CZ" sz="1100" dirty="0" err="1" smtClean="0">
                          <a:effectLst/>
                          <a:latin typeface="Calibri" panose="020F0502020204030204" pitchFamily="34" charset="0"/>
                        </a:rPr>
                        <a:t>insko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1.46</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1.26</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1.37</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1.53</a:t>
                      </a:r>
                      <a:endParaRPr lang="hu-HU" sz="110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cs-CZ" sz="1100" dirty="0" err="1" smtClean="0">
                          <a:effectLst/>
                          <a:latin typeface="Calibri" panose="020F0502020204030204" pitchFamily="34" charset="0"/>
                          <a:ea typeface="+mn-ea"/>
                          <a:cs typeface="+mn-cs"/>
                        </a:rPr>
                        <a:t>Špaňelsko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1.36</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1.23</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1.38</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1.4</a:t>
                      </a:r>
                      <a:endParaRPr lang="hu-HU" sz="1100" dirty="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cs-CZ" sz="1100" dirty="0" smtClean="0">
                          <a:effectLst/>
                          <a:latin typeface="Calibri" panose="020F0502020204030204" pitchFamily="34" charset="0"/>
                          <a:ea typeface="+mn-ea"/>
                          <a:cs typeface="+mn-cs"/>
                        </a:rPr>
                        <a:t>Švédsko</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2.14</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1.55</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1.85</a:t>
                      </a:r>
                      <a:endParaRPr lang="hu-HU" sz="110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a:effectLst/>
                          <a:latin typeface="Calibri" panose="020F0502020204030204" pitchFamily="34" charset="0"/>
                        </a:rPr>
                        <a:t>1.94</a:t>
                      </a:r>
                      <a:endParaRPr lang="hu-HU" sz="1100">
                        <a:effectLst/>
                        <a:latin typeface="Calibri" panose="020F0502020204030204" pitchFamily="34" charset="0"/>
                        <a:ea typeface="Times New Roman"/>
                        <a:cs typeface="Times New Roman"/>
                      </a:endParaRPr>
                    </a:p>
                  </a:txBody>
                  <a:tcPr marL="68567" marR="68567" marT="0" marB="0"/>
                </a:tc>
              </a:tr>
              <a:tr h="167652">
                <a:tc>
                  <a:txBody>
                    <a:bodyPr/>
                    <a:lstStyle/>
                    <a:p>
                      <a:pPr>
                        <a:spcBef>
                          <a:spcPts val="200"/>
                        </a:spcBef>
                        <a:spcAft>
                          <a:spcPts val="200"/>
                        </a:spcAft>
                      </a:pPr>
                      <a:r>
                        <a:rPr lang="cs-CZ" sz="1100" dirty="0" smtClean="0">
                          <a:effectLst/>
                          <a:latin typeface="Calibri" panose="020F0502020204030204" pitchFamily="34" charset="0"/>
                          <a:ea typeface="+mn-ea"/>
                          <a:cs typeface="+mn-cs"/>
                        </a:rPr>
                        <a:t>Velká</a:t>
                      </a:r>
                      <a:r>
                        <a:rPr lang="cs-CZ" sz="1100" baseline="0" dirty="0" smtClean="0">
                          <a:effectLst/>
                          <a:latin typeface="Calibri" panose="020F0502020204030204" pitchFamily="34" charset="0"/>
                          <a:ea typeface="+mn-ea"/>
                          <a:cs typeface="+mn-cs"/>
                        </a:rPr>
                        <a:t> Británie</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1.83</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1.64</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err="1">
                          <a:effectLst/>
                          <a:latin typeface="Calibri" panose="020F0502020204030204" pitchFamily="34" charset="0"/>
                        </a:rPr>
                        <a:t>n.a</a:t>
                      </a:r>
                      <a:r>
                        <a:rPr lang="en-US" sz="1100" dirty="0">
                          <a:effectLst/>
                          <a:latin typeface="Calibri" panose="020F0502020204030204" pitchFamily="34" charset="0"/>
                        </a:rPr>
                        <a:t>.</a:t>
                      </a:r>
                      <a:endParaRPr lang="hu-HU" sz="1100" dirty="0">
                        <a:effectLst/>
                        <a:latin typeface="Calibri" panose="020F0502020204030204" pitchFamily="34" charset="0"/>
                        <a:ea typeface="Times New Roman"/>
                        <a:cs typeface="Times New Roman"/>
                      </a:endParaRPr>
                    </a:p>
                  </a:txBody>
                  <a:tcPr marL="68567" marR="68567" marT="0" marB="0"/>
                </a:tc>
                <a:tc>
                  <a:txBody>
                    <a:bodyPr/>
                    <a:lstStyle/>
                    <a:p>
                      <a:pPr>
                        <a:spcBef>
                          <a:spcPts val="200"/>
                        </a:spcBef>
                        <a:spcAft>
                          <a:spcPts val="200"/>
                        </a:spcAft>
                      </a:pPr>
                      <a:r>
                        <a:rPr lang="en-US" sz="1100" dirty="0">
                          <a:effectLst/>
                          <a:latin typeface="Calibri" panose="020F0502020204030204" pitchFamily="34" charset="0"/>
                        </a:rPr>
                        <a:t>1.96</a:t>
                      </a:r>
                      <a:endParaRPr lang="hu-HU" sz="1100" dirty="0">
                        <a:effectLst/>
                        <a:latin typeface="Calibri" panose="020F0502020204030204" pitchFamily="34" charset="0"/>
                        <a:ea typeface="Times New Roman"/>
                        <a:cs typeface="Times New Roman"/>
                      </a:endParaRPr>
                    </a:p>
                  </a:txBody>
                  <a:tcPr marL="68567" marR="68567" marT="0" marB="0"/>
                </a:tc>
              </a:tr>
            </a:tbl>
          </a:graphicData>
        </a:graphic>
      </p:graphicFrame>
      <p:sp>
        <p:nvSpPr>
          <p:cNvPr id="7349" name="Rectangle 1"/>
          <p:cNvSpPr>
            <a:spLocks noChangeArrowheads="1"/>
          </p:cNvSpPr>
          <p:nvPr/>
        </p:nvSpPr>
        <p:spPr bwMode="auto">
          <a:xfrm>
            <a:off x="5149850" y="1457052"/>
            <a:ext cx="3865161" cy="384721"/>
          </a:xfrm>
          <a:prstGeom prst="rect">
            <a:avLst/>
          </a:prstGeom>
          <a:noFill/>
          <a:ln w="9525">
            <a:noFill/>
            <a:miter lim="800000"/>
            <a:headEnd/>
            <a:tailEnd/>
          </a:ln>
          <a:effectLst/>
        </p:spPr>
        <p:txBody>
          <a:bodyPr wrap="none" anchor="ctr">
            <a:spAutoFit/>
          </a:bodyPr>
          <a:lstStyle/>
          <a:p>
            <a:pPr eaLnBrk="0" hangingPunct="0"/>
            <a:r>
              <a:rPr lang="cs-CZ" altLang="hu-HU" sz="1000" b="1" dirty="0" smtClean="0"/>
              <a:t>Úroveň plodnosti v zemích EU-27</a:t>
            </a:r>
            <a:r>
              <a:rPr lang="en-GB" altLang="hu-HU" sz="1000" b="1" dirty="0" smtClean="0"/>
              <a:t> </a:t>
            </a:r>
            <a:endParaRPr lang="hu-HU" altLang="hu-HU" sz="800" dirty="0"/>
          </a:p>
          <a:p>
            <a:pPr eaLnBrk="0" hangingPunct="0"/>
            <a:r>
              <a:rPr lang="cs-CZ" altLang="hu-HU" sz="900" dirty="0" smtClean="0"/>
              <a:t>Zdroj</a:t>
            </a:r>
            <a:r>
              <a:rPr lang="en-GB" altLang="hu-HU" sz="900" dirty="0" smtClean="0"/>
              <a:t>: </a:t>
            </a:r>
            <a:r>
              <a:rPr lang="en-GB" altLang="hu-HU" sz="900" dirty="0"/>
              <a:t>INED, 2010 and Demography Report 2010 in case of data of 2009</a:t>
            </a:r>
            <a:endParaRPr lang="en-GB" altLang="hu-HU" dirty="0"/>
          </a:p>
        </p:txBody>
      </p:sp>
      <p:sp>
        <p:nvSpPr>
          <p:cNvPr id="9" name="Ellipszis 8"/>
          <p:cNvSpPr/>
          <p:nvPr/>
        </p:nvSpPr>
        <p:spPr>
          <a:xfrm>
            <a:off x="7394575" y="3973513"/>
            <a:ext cx="566738" cy="3175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19" name="Ellipszis 18"/>
          <p:cNvSpPr/>
          <p:nvPr/>
        </p:nvSpPr>
        <p:spPr>
          <a:xfrm>
            <a:off x="7394575" y="4329113"/>
            <a:ext cx="566738" cy="3175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20" name="Ellipszis 19"/>
          <p:cNvSpPr/>
          <p:nvPr/>
        </p:nvSpPr>
        <p:spPr>
          <a:xfrm>
            <a:off x="7472363" y="6224588"/>
            <a:ext cx="568325"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21" name="Ellipszis 20"/>
          <p:cNvSpPr/>
          <p:nvPr/>
        </p:nvSpPr>
        <p:spPr>
          <a:xfrm>
            <a:off x="7410450" y="3292475"/>
            <a:ext cx="566738" cy="319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22" name="Ellipszis 21"/>
          <p:cNvSpPr/>
          <p:nvPr/>
        </p:nvSpPr>
        <p:spPr>
          <a:xfrm>
            <a:off x="7440613" y="5140325"/>
            <a:ext cx="568325" cy="49847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23" name="Ellipszis 22"/>
          <p:cNvSpPr/>
          <p:nvPr/>
        </p:nvSpPr>
        <p:spPr>
          <a:xfrm>
            <a:off x="7440613" y="6065838"/>
            <a:ext cx="568325" cy="1587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sp>
        <p:nvSpPr>
          <p:cNvPr id="24" name="Ellipszis 23"/>
          <p:cNvSpPr/>
          <p:nvPr/>
        </p:nvSpPr>
        <p:spPr>
          <a:xfrm>
            <a:off x="7472363" y="5761038"/>
            <a:ext cx="568325" cy="1587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pic>
        <p:nvPicPr>
          <p:cNvPr id="7357" name="Kép 24"/>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
        <p:nvSpPr>
          <p:cNvPr id="7358" name="Text Box 12"/>
          <p:cNvSpPr txBox="1">
            <a:spLocks noChangeArrowheads="1"/>
          </p:cNvSpPr>
          <p:nvPr/>
        </p:nvSpPr>
        <p:spPr bwMode="auto">
          <a:xfrm>
            <a:off x="457200" y="922338"/>
            <a:ext cx="8066088" cy="1069975"/>
          </a:xfrm>
          <a:prstGeom prst="rect">
            <a:avLst/>
          </a:prstGeom>
          <a:noFill/>
          <a:ln w="9525">
            <a:noFill/>
            <a:miter lim="800000"/>
            <a:headEnd/>
            <a:tailEnd/>
          </a:ln>
          <a:effectLst/>
        </p:spPr>
        <p:txBody>
          <a:bodyPr lIns="0" tIns="0" rIns="0" bIns="0">
            <a:spAutoFit/>
          </a:bodyPr>
          <a:lstStyle/>
          <a:p>
            <a:pPr>
              <a:lnSpc>
                <a:spcPct val="114000"/>
              </a:lnSpc>
            </a:pPr>
            <a:r>
              <a:rPr lang="sl-SI" altLang="hu-HU" sz="3600" b="1" dirty="0" smtClean="0">
                <a:solidFill>
                  <a:schemeClr val="bg2"/>
                </a:solidFill>
                <a:latin typeface="Calibri" pitchFamily="34" charset="0"/>
              </a:rPr>
              <a:t>Demografické trendy v Evropě</a:t>
            </a:r>
            <a:endParaRPr lang="sl-SI" altLang="hu-HU" sz="3600" b="1" dirty="0">
              <a:solidFill>
                <a:schemeClr val="bg2"/>
              </a:solidFill>
              <a:latin typeface="Calibri" pitchFamily="34" charset="0"/>
            </a:endParaRPr>
          </a:p>
          <a:p>
            <a:pPr>
              <a:lnSpc>
                <a:spcPct val="114000"/>
              </a:lnSpc>
            </a:pPr>
            <a:r>
              <a:rPr lang="sl-SI" altLang="hu-HU" sz="2500" dirty="0" smtClean="0">
                <a:solidFill>
                  <a:schemeClr val="bg2"/>
                </a:solidFill>
                <a:latin typeface="Calibri" pitchFamily="34" charset="0"/>
              </a:rPr>
              <a:t>Přírodní výměna populace</a:t>
            </a:r>
            <a:endParaRPr lang="sl-SI" altLang="hu-HU" sz="2500"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2"/>
          <p:cNvSpPr txBox="1">
            <a:spLocks noChangeArrowheads="1"/>
          </p:cNvSpPr>
          <p:nvPr/>
        </p:nvSpPr>
        <p:spPr bwMode="auto">
          <a:xfrm>
            <a:off x="415925" y="1355725"/>
            <a:ext cx="8066088" cy="1071563"/>
          </a:xfrm>
          <a:prstGeom prst="rect">
            <a:avLst/>
          </a:prstGeom>
          <a:noFill/>
          <a:ln w="9525">
            <a:noFill/>
            <a:miter lim="800000"/>
            <a:headEnd/>
            <a:tailEnd/>
          </a:ln>
          <a:effectLst/>
        </p:spPr>
        <p:txBody>
          <a:bodyPr lIns="0" tIns="0" rIns="0" bIns="0">
            <a:spAutoFit/>
          </a:bodyPr>
          <a:lstStyle/>
          <a:p>
            <a:pPr>
              <a:lnSpc>
                <a:spcPct val="114000"/>
              </a:lnSpc>
            </a:pPr>
            <a:r>
              <a:rPr lang="sl-SI" altLang="hu-HU" sz="3600" b="1" dirty="0" smtClean="0">
                <a:solidFill>
                  <a:schemeClr val="bg2"/>
                </a:solidFill>
                <a:latin typeface="Calibri" pitchFamily="34" charset="0"/>
              </a:rPr>
              <a:t>Demografické trendy v Evropě</a:t>
            </a:r>
            <a:endParaRPr lang="sl-SI" altLang="hu-HU" sz="3600" b="1" dirty="0">
              <a:solidFill>
                <a:schemeClr val="bg2"/>
              </a:solidFill>
              <a:latin typeface="Calibri" pitchFamily="34" charset="0"/>
            </a:endParaRPr>
          </a:p>
          <a:p>
            <a:pPr>
              <a:lnSpc>
                <a:spcPct val="114000"/>
              </a:lnSpc>
            </a:pPr>
            <a:r>
              <a:rPr lang="sl-SI" altLang="hu-HU" sz="2500" dirty="0" smtClean="0">
                <a:solidFill>
                  <a:schemeClr val="bg2"/>
                </a:solidFill>
                <a:latin typeface="Calibri" pitchFamily="34" charset="0"/>
              </a:rPr>
              <a:t>Stárnutí, </a:t>
            </a:r>
            <a:r>
              <a:rPr lang="sl-SI" altLang="hu-HU" sz="2500" dirty="0" smtClean="0">
                <a:solidFill>
                  <a:schemeClr val="bg2"/>
                </a:solidFill>
                <a:latin typeface="Calibri" pitchFamily="34" charset="0"/>
              </a:rPr>
              <a:t>zvyšování </a:t>
            </a:r>
            <a:r>
              <a:rPr lang="sl-SI" altLang="hu-HU" sz="2500" dirty="0" smtClean="0">
                <a:solidFill>
                  <a:schemeClr val="bg2"/>
                </a:solidFill>
                <a:latin typeface="Calibri" pitchFamily="34" charset="0"/>
              </a:rPr>
              <a:t>životních očekávání</a:t>
            </a:r>
            <a:endParaRPr lang="sl-SI" altLang="hu-HU" sz="2500" dirty="0">
              <a:solidFill>
                <a:schemeClr val="bg2"/>
              </a:solidFill>
              <a:latin typeface="Calibri" pitchFamily="34" charset="0"/>
            </a:endParaRPr>
          </a:p>
        </p:txBody>
      </p:sp>
      <p:sp>
        <p:nvSpPr>
          <p:cNvPr id="8195"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sp>
        <p:nvSpPr>
          <p:cNvPr id="8196" name="Text Box 13"/>
          <p:cNvSpPr txBox="1">
            <a:spLocks noChangeArrowheads="1"/>
          </p:cNvSpPr>
          <p:nvPr/>
        </p:nvSpPr>
        <p:spPr bwMode="auto">
          <a:xfrm>
            <a:off x="457200" y="4487863"/>
            <a:ext cx="8066088" cy="831850"/>
          </a:xfrm>
          <a:prstGeom prst="rect">
            <a:avLst/>
          </a:prstGeom>
          <a:noFill/>
          <a:ln w="9525">
            <a:noFill/>
            <a:miter lim="800000"/>
            <a:headEnd/>
            <a:tailEnd/>
          </a:ln>
          <a:effectLst/>
        </p:spPr>
        <p:txBody>
          <a:bodyPr lIns="0" tIns="0" rIns="0" bIns="0">
            <a:spAutoFit/>
          </a:bodyPr>
          <a:lstStyle/>
          <a:p>
            <a:pPr marL="180975" indent="-180975" eaLnBrk="0" hangingPunct="0"/>
            <a:endParaRPr lang="hu-HU" altLang="hu-HU" sz="20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2200">
              <a:solidFill>
                <a:schemeClr val="bg2"/>
              </a:solidFill>
              <a:latin typeface="Calibri" pitchFamily="34" charset="0"/>
            </a:endParaRPr>
          </a:p>
        </p:txBody>
      </p:sp>
      <p:sp>
        <p:nvSpPr>
          <p:cNvPr id="11" name="Text Box 13"/>
          <p:cNvSpPr txBox="1">
            <a:spLocks noChangeArrowheads="1"/>
          </p:cNvSpPr>
          <p:nvPr/>
        </p:nvSpPr>
        <p:spPr bwMode="auto">
          <a:xfrm>
            <a:off x="522288" y="2768600"/>
            <a:ext cx="8097837" cy="3438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180975" indent="-180975"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lnSpc>
                <a:spcPct val="114000"/>
              </a:lnSpc>
              <a:buFont typeface="Arial" panose="020B0604020202020204" pitchFamily="34" charset="0"/>
              <a:buChar char="•"/>
              <a:defRPr/>
            </a:pPr>
            <a:r>
              <a:rPr lang="cs-CZ" altLang="hu-HU" sz="2800" dirty="0" smtClean="0">
                <a:solidFill>
                  <a:schemeClr val="bg2">
                    <a:lumMod val="75000"/>
                  </a:schemeClr>
                </a:solidFill>
                <a:latin typeface="Calibri" pitchFamily="34" charset="0"/>
              </a:rPr>
              <a:t>Životní očekávání</a:t>
            </a:r>
            <a:r>
              <a:rPr lang="en-GB" altLang="hu-HU" sz="2800" dirty="0" smtClean="0">
                <a:solidFill>
                  <a:schemeClr val="bg2">
                    <a:lumMod val="75000"/>
                  </a:schemeClr>
                </a:solidFill>
                <a:latin typeface="Calibri" pitchFamily="34" charset="0"/>
              </a:rPr>
              <a:t> (EU27) 82.4 </a:t>
            </a:r>
            <a:r>
              <a:rPr lang="cs-CZ" altLang="hu-HU" sz="2800" dirty="0" smtClean="0">
                <a:solidFill>
                  <a:schemeClr val="bg2">
                    <a:lumMod val="75000"/>
                  </a:schemeClr>
                </a:solidFill>
                <a:latin typeface="Calibri" pitchFamily="34" charset="0"/>
              </a:rPr>
              <a:t>let pro ženy</a:t>
            </a:r>
            <a:r>
              <a:rPr lang="en-GB" altLang="hu-HU" sz="2800" dirty="0" smtClean="0">
                <a:solidFill>
                  <a:schemeClr val="bg2">
                    <a:lumMod val="75000"/>
                  </a:schemeClr>
                </a:solidFill>
                <a:latin typeface="Calibri" pitchFamily="34" charset="0"/>
              </a:rPr>
              <a:t>, 76.4 </a:t>
            </a:r>
            <a:r>
              <a:rPr lang="cs-CZ" altLang="hu-HU" sz="2800" dirty="0" smtClean="0">
                <a:solidFill>
                  <a:schemeClr val="bg2">
                    <a:lumMod val="75000"/>
                  </a:schemeClr>
                </a:solidFill>
                <a:latin typeface="Calibri" pitchFamily="34" charset="0"/>
              </a:rPr>
              <a:t>let pro muže</a:t>
            </a:r>
            <a:endParaRPr lang="en-GB" altLang="hu-HU" sz="2800" dirty="0" smtClean="0">
              <a:solidFill>
                <a:schemeClr val="bg2">
                  <a:lumMod val="75000"/>
                </a:schemeClr>
              </a:solidFill>
              <a:latin typeface="Calibri" pitchFamily="34" charset="0"/>
            </a:endParaRPr>
          </a:p>
          <a:p>
            <a:pPr marL="457200" indent="-457200" eaLnBrk="1" hangingPunct="1">
              <a:lnSpc>
                <a:spcPct val="114000"/>
              </a:lnSpc>
              <a:buFont typeface="Arial" panose="020B0604020202020204" pitchFamily="34" charset="0"/>
              <a:buChar char="•"/>
              <a:defRPr/>
            </a:pPr>
            <a:r>
              <a:rPr lang="cs-CZ" altLang="hu-HU" sz="2800" dirty="0" smtClean="0">
                <a:solidFill>
                  <a:schemeClr val="bg2">
                    <a:lumMod val="75000"/>
                  </a:schemeClr>
                </a:solidFill>
                <a:latin typeface="Calibri" pitchFamily="34" charset="0"/>
              </a:rPr>
              <a:t>Rozdělení východ-západ</a:t>
            </a:r>
            <a:r>
              <a:rPr lang="en-GB" altLang="hu-HU" sz="2800" dirty="0" smtClean="0">
                <a:solidFill>
                  <a:schemeClr val="bg2">
                    <a:lumMod val="75000"/>
                  </a:schemeClr>
                </a:solidFill>
                <a:latin typeface="Calibri" pitchFamily="34" charset="0"/>
              </a:rPr>
              <a:t> – </a:t>
            </a:r>
            <a:r>
              <a:rPr lang="cs-CZ" altLang="hu-HU" sz="2800" dirty="0" err="1" smtClean="0">
                <a:solidFill>
                  <a:schemeClr val="bg2">
                    <a:lumMod val="75000"/>
                  </a:schemeClr>
                </a:solidFill>
                <a:latin typeface="Calibri" pitchFamily="34" charset="0"/>
              </a:rPr>
              <a:t>zbůsobeno</a:t>
            </a:r>
            <a:r>
              <a:rPr lang="cs-CZ" altLang="hu-HU" sz="2800" dirty="0" smtClean="0">
                <a:solidFill>
                  <a:schemeClr val="bg2">
                    <a:lumMod val="75000"/>
                  </a:schemeClr>
                </a:solidFill>
                <a:latin typeface="Calibri" pitchFamily="34" charset="0"/>
              </a:rPr>
              <a:t> vysokou úmrtností mužů ve středním věku</a:t>
            </a:r>
            <a:endParaRPr lang="en-GB" altLang="hu-HU" sz="2800" dirty="0" smtClean="0">
              <a:solidFill>
                <a:schemeClr val="bg2">
                  <a:lumMod val="75000"/>
                </a:schemeClr>
              </a:solidFill>
              <a:latin typeface="Calibri" pitchFamily="34" charset="0"/>
            </a:endParaRPr>
          </a:p>
          <a:p>
            <a:pPr marL="457200" indent="-457200" eaLnBrk="1" hangingPunct="1">
              <a:lnSpc>
                <a:spcPct val="114000"/>
              </a:lnSpc>
              <a:buFont typeface="Arial" panose="020B0604020202020204" pitchFamily="34" charset="0"/>
              <a:buChar char="•"/>
              <a:defRPr/>
            </a:pPr>
            <a:r>
              <a:rPr lang="cs-CZ" sz="2800" dirty="0" smtClean="0">
                <a:solidFill>
                  <a:schemeClr val="bg2">
                    <a:lumMod val="75000"/>
                  </a:schemeClr>
                </a:solidFill>
                <a:latin typeface="Calibri" pitchFamily="34" charset="0"/>
              </a:rPr>
              <a:t>Závislost starých</a:t>
            </a:r>
            <a:r>
              <a:rPr lang="en-GB" sz="2800" dirty="0" smtClean="0">
                <a:solidFill>
                  <a:schemeClr val="bg2">
                    <a:lumMod val="75000"/>
                  </a:schemeClr>
                </a:solidFill>
                <a:latin typeface="Calibri" pitchFamily="34" charset="0"/>
              </a:rPr>
              <a:t>: 25%</a:t>
            </a:r>
            <a:r>
              <a:rPr lang="en-GB" sz="2800" dirty="0" smtClean="0">
                <a:solidFill>
                  <a:schemeClr val="bg2">
                    <a:lumMod val="75000"/>
                  </a:schemeClr>
                </a:solidFill>
                <a:latin typeface="Calibri" pitchFamily="34" charset="0"/>
                <a:sym typeface="Wingdings" panose="05000000000000000000" pitchFamily="2" charset="2"/>
              </a:rPr>
              <a:t>50% </a:t>
            </a:r>
            <a:r>
              <a:rPr lang="cs-CZ" sz="2800" dirty="0" smtClean="0">
                <a:solidFill>
                  <a:schemeClr val="bg2">
                    <a:lumMod val="75000"/>
                  </a:schemeClr>
                </a:solidFill>
                <a:latin typeface="Calibri" pitchFamily="34" charset="0"/>
                <a:sym typeface="Wingdings" panose="05000000000000000000" pitchFamily="2" charset="2"/>
              </a:rPr>
              <a:t>v roce</a:t>
            </a:r>
            <a:r>
              <a:rPr lang="en-GB" sz="2800" dirty="0" smtClean="0">
                <a:solidFill>
                  <a:schemeClr val="bg2">
                    <a:lumMod val="75000"/>
                  </a:schemeClr>
                </a:solidFill>
                <a:latin typeface="Calibri" pitchFamily="34" charset="0"/>
                <a:sym typeface="Wingdings" panose="05000000000000000000" pitchFamily="2" charset="2"/>
              </a:rPr>
              <a:t> 2050</a:t>
            </a:r>
            <a:endParaRPr lang="en-GB" sz="2800" dirty="0" smtClean="0">
              <a:solidFill>
                <a:schemeClr val="bg2">
                  <a:lumMod val="75000"/>
                </a:schemeClr>
              </a:solidFill>
              <a:latin typeface="Calibri" pitchFamily="34" charset="0"/>
            </a:endParaRPr>
          </a:p>
          <a:p>
            <a:pPr marL="457200" indent="-457200" eaLnBrk="1" hangingPunct="1">
              <a:lnSpc>
                <a:spcPct val="114000"/>
              </a:lnSpc>
              <a:buFont typeface="Arial" panose="020B0604020202020204" pitchFamily="34" charset="0"/>
              <a:buChar char="•"/>
              <a:defRPr/>
            </a:pPr>
            <a:r>
              <a:rPr lang="en-GB" sz="2800" dirty="0" smtClean="0">
                <a:solidFill>
                  <a:schemeClr val="bg2">
                    <a:lumMod val="75000"/>
                  </a:schemeClr>
                </a:solidFill>
                <a:latin typeface="Calibri" pitchFamily="34" charset="0"/>
              </a:rPr>
              <a:t>4 </a:t>
            </a:r>
            <a:r>
              <a:rPr lang="cs-CZ" sz="2800" dirty="0" smtClean="0">
                <a:solidFill>
                  <a:schemeClr val="bg2">
                    <a:lumMod val="75000"/>
                  </a:schemeClr>
                </a:solidFill>
                <a:latin typeface="Calibri" pitchFamily="34" charset="0"/>
              </a:rPr>
              <a:t>pracující lidé</a:t>
            </a:r>
            <a:r>
              <a:rPr lang="en-GB" sz="2800" dirty="0" smtClean="0">
                <a:solidFill>
                  <a:schemeClr val="bg2">
                    <a:lumMod val="75000"/>
                  </a:schemeClr>
                </a:solidFill>
                <a:latin typeface="Calibri" pitchFamily="34" charset="0"/>
              </a:rPr>
              <a:t>/1 </a:t>
            </a:r>
            <a:r>
              <a:rPr lang="cs-CZ" sz="2800" dirty="0" smtClean="0">
                <a:solidFill>
                  <a:schemeClr val="bg2">
                    <a:lumMod val="75000"/>
                  </a:schemeClr>
                </a:solidFill>
                <a:latin typeface="Calibri" pitchFamily="34" charset="0"/>
              </a:rPr>
              <a:t>starý</a:t>
            </a:r>
            <a:r>
              <a:rPr lang="en-GB" sz="2800" dirty="0" smtClean="0">
                <a:solidFill>
                  <a:schemeClr val="bg2">
                    <a:lumMod val="75000"/>
                  </a:schemeClr>
                </a:solidFill>
                <a:latin typeface="Calibri" pitchFamily="34" charset="0"/>
              </a:rPr>
              <a:t> (65+)</a:t>
            </a:r>
            <a:r>
              <a:rPr lang="en-GB" sz="2800" dirty="0" smtClean="0">
                <a:solidFill>
                  <a:schemeClr val="bg2">
                    <a:lumMod val="75000"/>
                  </a:schemeClr>
                </a:solidFill>
                <a:latin typeface="Calibri" pitchFamily="34" charset="0"/>
                <a:sym typeface="Wingdings" panose="05000000000000000000" pitchFamily="2" charset="2"/>
              </a:rPr>
              <a:t> 2/1</a:t>
            </a:r>
            <a:endParaRPr lang="en-GB" sz="2800" dirty="0" smtClean="0">
              <a:solidFill>
                <a:schemeClr val="bg2">
                  <a:lumMod val="75000"/>
                </a:schemeClr>
              </a:solidFill>
              <a:latin typeface="Calibri" pitchFamily="34" charset="0"/>
            </a:endParaRPr>
          </a:p>
          <a:p>
            <a:pPr marL="457200" indent="-457200" eaLnBrk="1" hangingPunct="1">
              <a:lnSpc>
                <a:spcPct val="114000"/>
              </a:lnSpc>
              <a:buFont typeface="Arial" panose="020B0604020202020204" pitchFamily="34" charset="0"/>
              <a:buChar char="•"/>
              <a:defRPr/>
            </a:pPr>
            <a:endParaRPr lang="en-GB" altLang="hu-HU" sz="2800" dirty="0" smtClean="0">
              <a:solidFill>
                <a:schemeClr val="bg2">
                  <a:lumMod val="75000"/>
                </a:schemeClr>
              </a:solidFill>
              <a:latin typeface="Calibri" pitchFamily="34" charset="0"/>
            </a:endParaRPr>
          </a:p>
        </p:txBody>
      </p:sp>
      <p:pic>
        <p:nvPicPr>
          <p:cNvPr id="8198" name="Kép 9"/>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2"/>
          <p:cNvSpPr txBox="1">
            <a:spLocks noChangeArrowheads="1"/>
          </p:cNvSpPr>
          <p:nvPr/>
        </p:nvSpPr>
        <p:spPr bwMode="auto">
          <a:xfrm>
            <a:off x="415925" y="1349375"/>
            <a:ext cx="8066088" cy="1071563"/>
          </a:xfrm>
          <a:prstGeom prst="rect">
            <a:avLst/>
          </a:prstGeom>
          <a:noFill/>
          <a:ln w="9525">
            <a:noFill/>
            <a:miter lim="800000"/>
            <a:headEnd/>
            <a:tailEnd/>
          </a:ln>
          <a:effectLst/>
        </p:spPr>
        <p:txBody>
          <a:bodyPr lIns="0" tIns="0" rIns="0" bIns="0">
            <a:spAutoFit/>
          </a:bodyPr>
          <a:lstStyle/>
          <a:p>
            <a:pPr>
              <a:lnSpc>
                <a:spcPct val="114000"/>
              </a:lnSpc>
            </a:pPr>
            <a:r>
              <a:rPr lang="sl-SI" altLang="hu-HU" sz="3600" b="1" dirty="0" smtClean="0">
                <a:solidFill>
                  <a:schemeClr val="bg2"/>
                </a:solidFill>
                <a:latin typeface="Calibri" pitchFamily="34" charset="0"/>
              </a:rPr>
              <a:t>Demografické trendy v Evropě</a:t>
            </a:r>
            <a:endParaRPr lang="sl-SI" altLang="hu-HU" sz="3600" b="1" dirty="0">
              <a:solidFill>
                <a:schemeClr val="bg2"/>
              </a:solidFill>
              <a:latin typeface="Calibri" pitchFamily="34" charset="0"/>
            </a:endParaRPr>
          </a:p>
          <a:p>
            <a:pPr>
              <a:lnSpc>
                <a:spcPct val="114000"/>
              </a:lnSpc>
            </a:pPr>
            <a:r>
              <a:rPr lang="sl-SI" altLang="hu-HU" sz="2500" dirty="0" smtClean="0">
                <a:solidFill>
                  <a:schemeClr val="bg2"/>
                </a:solidFill>
                <a:latin typeface="Calibri" pitchFamily="34" charset="0"/>
              </a:rPr>
              <a:t>Obecné tendence</a:t>
            </a:r>
            <a:endParaRPr lang="sl-SI" altLang="hu-HU" sz="2500" dirty="0">
              <a:solidFill>
                <a:schemeClr val="bg2"/>
              </a:solidFill>
              <a:latin typeface="Calibri" pitchFamily="34" charset="0"/>
            </a:endParaRPr>
          </a:p>
        </p:txBody>
      </p:sp>
      <p:sp>
        <p:nvSpPr>
          <p:cNvPr id="9219" name="Rectangle 24"/>
          <p:cNvSpPr>
            <a:spLocks noChangeArrowheads="1"/>
          </p:cNvSpPr>
          <p:nvPr/>
        </p:nvSpPr>
        <p:spPr bwMode="auto">
          <a:xfrm>
            <a:off x="0" y="6505575"/>
            <a:ext cx="9144000" cy="352425"/>
          </a:xfrm>
          <a:prstGeom prst="rect">
            <a:avLst/>
          </a:prstGeom>
          <a:gradFill rotWithShape="1">
            <a:gsLst>
              <a:gs pos="0">
                <a:srgbClr val="DDDDDD"/>
              </a:gs>
              <a:gs pos="50000">
                <a:srgbClr val="EAEAEA"/>
              </a:gs>
              <a:gs pos="100000">
                <a:srgbClr val="DDDDDD"/>
              </a:gs>
            </a:gsLst>
            <a:lin ang="5400000" scaled="1"/>
          </a:gradFill>
          <a:ln w="9525">
            <a:noFill/>
            <a:miter lim="800000"/>
            <a:headEnd/>
            <a:tailEnd/>
          </a:ln>
          <a:effectLst/>
        </p:spPr>
        <p:txBody>
          <a:bodyPr wrap="none" anchor="ctr"/>
          <a:lstStyle/>
          <a:p>
            <a:endParaRPr lang="hu-HU" altLang="hu-HU"/>
          </a:p>
        </p:txBody>
      </p:sp>
      <p:sp>
        <p:nvSpPr>
          <p:cNvPr id="9220" name="Text Box 13"/>
          <p:cNvSpPr txBox="1">
            <a:spLocks noChangeArrowheads="1"/>
          </p:cNvSpPr>
          <p:nvPr/>
        </p:nvSpPr>
        <p:spPr bwMode="auto">
          <a:xfrm>
            <a:off x="457200" y="4487863"/>
            <a:ext cx="8066088" cy="831850"/>
          </a:xfrm>
          <a:prstGeom prst="rect">
            <a:avLst/>
          </a:prstGeom>
          <a:noFill/>
          <a:ln w="9525">
            <a:noFill/>
            <a:miter lim="800000"/>
            <a:headEnd/>
            <a:tailEnd/>
          </a:ln>
          <a:effectLst/>
        </p:spPr>
        <p:txBody>
          <a:bodyPr lIns="0" tIns="0" rIns="0" bIns="0">
            <a:spAutoFit/>
          </a:bodyPr>
          <a:lstStyle/>
          <a:p>
            <a:pPr marL="180975" indent="-180975" eaLnBrk="0" hangingPunct="0"/>
            <a:endParaRPr lang="hu-HU" altLang="hu-HU" sz="2000">
              <a:solidFill>
                <a:schemeClr val="bg2"/>
              </a:solidFill>
              <a:latin typeface="Calibri" pitchFamily="34" charset="0"/>
            </a:endParaRPr>
          </a:p>
          <a:p>
            <a:pPr marL="180975" indent="-180975" eaLnBrk="0" hangingPunct="0"/>
            <a:endParaRPr lang="hu-HU" altLang="hu-HU" sz="1200">
              <a:solidFill>
                <a:schemeClr val="bg2"/>
              </a:solidFill>
              <a:latin typeface="Calibri" pitchFamily="34" charset="0"/>
            </a:endParaRPr>
          </a:p>
          <a:p>
            <a:pPr marL="180975" indent="-180975">
              <a:buFontTx/>
              <a:buChar char="•"/>
            </a:pPr>
            <a:endParaRPr lang="sl-SI" altLang="hu-HU" sz="2200">
              <a:solidFill>
                <a:schemeClr val="bg2"/>
              </a:solidFill>
              <a:latin typeface="Calibri" pitchFamily="34" charset="0"/>
            </a:endParaRPr>
          </a:p>
        </p:txBody>
      </p:sp>
      <p:sp>
        <p:nvSpPr>
          <p:cNvPr id="11" name="Text Box 13"/>
          <p:cNvSpPr txBox="1">
            <a:spLocks noChangeArrowheads="1"/>
          </p:cNvSpPr>
          <p:nvPr/>
        </p:nvSpPr>
        <p:spPr bwMode="auto">
          <a:xfrm>
            <a:off x="573088" y="2427288"/>
            <a:ext cx="8097837" cy="29473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marL="180975" indent="-180975"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eaLnBrk="1" hangingPunct="1">
              <a:lnSpc>
                <a:spcPct val="114000"/>
              </a:lnSpc>
              <a:buFont typeface="Arial" panose="020B0604020202020204" pitchFamily="34" charset="0"/>
              <a:buChar char="•"/>
              <a:defRPr/>
            </a:pPr>
            <a:r>
              <a:rPr lang="cs-CZ" altLang="hu-HU" sz="2800" dirty="0" smtClean="0">
                <a:solidFill>
                  <a:schemeClr val="bg2">
                    <a:lumMod val="75000"/>
                  </a:schemeClr>
                </a:solidFill>
                <a:latin typeface="Calibri" pitchFamily="34" charset="0"/>
              </a:rPr>
              <a:t>Klesající populace do roku 2030 </a:t>
            </a:r>
            <a:r>
              <a:rPr lang="cs-CZ" altLang="hu-HU" sz="2800" dirty="0" smtClean="0">
                <a:solidFill>
                  <a:schemeClr val="bg2">
                    <a:lumMod val="75000"/>
                  </a:schemeClr>
                </a:solidFill>
                <a:latin typeface="Calibri" pitchFamily="34" charset="0"/>
              </a:rPr>
              <a:t>v České republice</a:t>
            </a:r>
            <a:r>
              <a:rPr lang="en-GB" altLang="hu-HU" sz="2800" dirty="0" smtClean="0">
                <a:solidFill>
                  <a:schemeClr val="bg2">
                    <a:lumMod val="75000"/>
                  </a:schemeClr>
                </a:solidFill>
                <a:latin typeface="Calibri" pitchFamily="34" charset="0"/>
              </a:rPr>
              <a:t>, </a:t>
            </a:r>
            <a:r>
              <a:rPr lang="cs-CZ" altLang="hu-HU" sz="2800" dirty="0" smtClean="0">
                <a:solidFill>
                  <a:schemeClr val="bg2">
                    <a:lumMod val="75000"/>
                  </a:schemeClr>
                </a:solidFill>
                <a:latin typeface="Calibri" pitchFamily="34" charset="0"/>
              </a:rPr>
              <a:t>Německu</a:t>
            </a:r>
            <a:r>
              <a:rPr lang="en-GB" altLang="hu-HU" sz="2800" dirty="0" smtClean="0">
                <a:solidFill>
                  <a:schemeClr val="bg2">
                    <a:lumMod val="75000"/>
                  </a:schemeClr>
                </a:solidFill>
                <a:latin typeface="Calibri" pitchFamily="34" charset="0"/>
              </a:rPr>
              <a:t>, </a:t>
            </a:r>
            <a:r>
              <a:rPr lang="cs-CZ" altLang="hu-HU" sz="2800" dirty="0" smtClean="0">
                <a:solidFill>
                  <a:schemeClr val="bg2">
                    <a:lumMod val="75000"/>
                  </a:schemeClr>
                </a:solidFill>
                <a:latin typeface="Calibri" pitchFamily="34" charset="0"/>
              </a:rPr>
              <a:t>Maďarsku</a:t>
            </a:r>
            <a:r>
              <a:rPr lang="en-GB" altLang="hu-HU" sz="2800" dirty="0" smtClean="0">
                <a:solidFill>
                  <a:schemeClr val="bg2">
                    <a:lumMod val="75000"/>
                  </a:schemeClr>
                </a:solidFill>
                <a:latin typeface="Calibri" pitchFamily="34" charset="0"/>
              </a:rPr>
              <a:t>, </a:t>
            </a:r>
            <a:r>
              <a:rPr lang="en-GB" altLang="hu-HU" sz="2800" dirty="0" smtClean="0">
                <a:solidFill>
                  <a:schemeClr val="bg2">
                    <a:lumMod val="75000"/>
                  </a:schemeClr>
                </a:solidFill>
                <a:latin typeface="Calibri" pitchFamily="34" charset="0"/>
              </a:rPr>
              <a:t>Pol</a:t>
            </a:r>
            <a:r>
              <a:rPr lang="cs-CZ" altLang="hu-HU" sz="2800" dirty="0" err="1" smtClean="0">
                <a:solidFill>
                  <a:schemeClr val="bg2">
                    <a:lumMod val="75000"/>
                  </a:schemeClr>
                </a:solidFill>
                <a:latin typeface="Calibri" pitchFamily="34" charset="0"/>
              </a:rPr>
              <a:t>sku</a:t>
            </a:r>
            <a:r>
              <a:rPr lang="en-GB" altLang="hu-HU" sz="2800" dirty="0" smtClean="0">
                <a:solidFill>
                  <a:schemeClr val="bg2">
                    <a:lumMod val="75000"/>
                  </a:schemeClr>
                </a:solidFill>
                <a:latin typeface="Calibri" pitchFamily="34" charset="0"/>
              </a:rPr>
              <a:t>, </a:t>
            </a:r>
            <a:r>
              <a:rPr lang="en-GB" altLang="hu-HU" sz="2800" dirty="0" smtClean="0">
                <a:solidFill>
                  <a:schemeClr val="bg2">
                    <a:lumMod val="75000"/>
                  </a:schemeClr>
                </a:solidFill>
                <a:latin typeface="Calibri" pitchFamily="34" charset="0"/>
              </a:rPr>
              <a:t>Slov</a:t>
            </a:r>
            <a:r>
              <a:rPr lang="cs-CZ" altLang="hu-HU" sz="2800" dirty="0" err="1" smtClean="0">
                <a:solidFill>
                  <a:schemeClr val="bg2">
                    <a:lumMod val="75000"/>
                  </a:schemeClr>
                </a:solidFill>
                <a:latin typeface="Calibri" pitchFamily="34" charset="0"/>
              </a:rPr>
              <a:t>ensku</a:t>
            </a:r>
            <a:r>
              <a:rPr lang="en-GB" altLang="hu-HU" sz="2800" dirty="0" smtClean="0">
                <a:solidFill>
                  <a:schemeClr val="bg2">
                    <a:lumMod val="75000"/>
                  </a:schemeClr>
                </a:solidFill>
                <a:latin typeface="Calibri" pitchFamily="34" charset="0"/>
              </a:rPr>
              <a:t> </a:t>
            </a:r>
            <a:r>
              <a:rPr lang="en-GB" altLang="hu-HU" sz="2800" dirty="0" smtClean="0">
                <a:solidFill>
                  <a:schemeClr val="bg2">
                    <a:lumMod val="75000"/>
                  </a:schemeClr>
                </a:solidFill>
                <a:latin typeface="Calibri" pitchFamily="34" charset="0"/>
              </a:rPr>
              <a:t>a Slov</a:t>
            </a:r>
            <a:r>
              <a:rPr lang="cs-CZ" altLang="hu-HU" sz="2800" dirty="0" err="1" smtClean="0">
                <a:solidFill>
                  <a:schemeClr val="bg2">
                    <a:lumMod val="75000"/>
                  </a:schemeClr>
                </a:solidFill>
                <a:latin typeface="Calibri" pitchFamily="34" charset="0"/>
              </a:rPr>
              <a:t>insku</a:t>
            </a:r>
            <a:endParaRPr lang="en-GB" altLang="hu-HU" sz="2800" dirty="0" smtClean="0">
              <a:solidFill>
                <a:schemeClr val="bg2">
                  <a:lumMod val="75000"/>
                </a:schemeClr>
              </a:solidFill>
              <a:latin typeface="Calibri" pitchFamily="34" charset="0"/>
            </a:endParaRPr>
          </a:p>
          <a:p>
            <a:pPr marL="457200" indent="-457200" eaLnBrk="1" hangingPunct="1">
              <a:lnSpc>
                <a:spcPct val="114000"/>
              </a:lnSpc>
              <a:buFont typeface="Arial" panose="020B0604020202020204" pitchFamily="34" charset="0"/>
              <a:buChar char="•"/>
              <a:defRPr/>
            </a:pPr>
            <a:r>
              <a:rPr lang="cs-CZ" altLang="hu-HU" sz="2800" dirty="0" err="1" smtClean="0">
                <a:solidFill>
                  <a:schemeClr val="bg2">
                    <a:lumMod val="75000"/>
                  </a:schemeClr>
                </a:solidFill>
                <a:latin typeface="Calibri" pitchFamily="34" charset="0"/>
              </a:rPr>
              <a:t>Zbůsobeno</a:t>
            </a:r>
            <a:r>
              <a:rPr lang="cs-CZ" altLang="hu-HU" sz="2800" dirty="0" smtClean="0">
                <a:solidFill>
                  <a:schemeClr val="bg2">
                    <a:lumMod val="75000"/>
                  </a:schemeClr>
                </a:solidFill>
                <a:latin typeface="Calibri" pitchFamily="34" charset="0"/>
              </a:rPr>
              <a:t> negativní </a:t>
            </a:r>
            <a:r>
              <a:rPr lang="cs-CZ" altLang="hu-HU" sz="2800" dirty="0" smtClean="0">
                <a:solidFill>
                  <a:schemeClr val="bg2">
                    <a:lumMod val="75000"/>
                  </a:schemeClr>
                </a:solidFill>
                <a:latin typeface="Calibri" pitchFamily="34" charset="0"/>
              </a:rPr>
              <a:t>přirozenou </a:t>
            </a:r>
            <a:r>
              <a:rPr lang="cs-CZ" altLang="hu-HU" sz="2800" dirty="0" smtClean="0">
                <a:solidFill>
                  <a:schemeClr val="bg2">
                    <a:lumMod val="75000"/>
                  </a:schemeClr>
                </a:solidFill>
                <a:latin typeface="Calibri" pitchFamily="34" charset="0"/>
              </a:rPr>
              <a:t>výměnou</a:t>
            </a:r>
            <a:r>
              <a:rPr lang="en-GB" altLang="hu-HU" sz="2800" dirty="0" smtClean="0">
                <a:solidFill>
                  <a:schemeClr val="bg2">
                    <a:lumMod val="75000"/>
                  </a:schemeClr>
                </a:solidFill>
                <a:latin typeface="Calibri" pitchFamily="34" charset="0"/>
              </a:rPr>
              <a:t> – </a:t>
            </a:r>
            <a:r>
              <a:rPr lang="cs-CZ" altLang="hu-HU" sz="2800" dirty="0" smtClean="0">
                <a:solidFill>
                  <a:schemeClr val="bg2">
                    <a:lumMod val="75000"/>
                  </a:schemeClr>
                </a:solidFill>
                <a:latin typeface="Calibri" pitchFamily="34" charset="0"/>
              </a:rPr>
              <a:t>migrace se poněkud</a:t>
            </a:r>
            <a:r>
              <a:rPr lang="cs-CZ" altLang="hu-HU" sz="2800" dirty="0" smtClean="0">
                <a:solidFill>
                  <a:schemeClr val="bg2">
                    <a:lumMod val="75000"/>
                  </a:schemeClr>
                </a:solidFill>
                <a:latin typeface="Calibri" pitchFamily="34" charset="0"/>
              </a:rPr>
              <a:t> </a:t>
            </a:r>
            <a:r>
              <a:rPr lang="cs-CZ" altLang="hu-HU" sz="2800" dirty="0" smtClean="0">
                <a:solidFill>
                  <a:schemeClr val="bg2">
                    <a:lumMod val="75000"/>
                  </a:schemeClr>
                </a:solidFill>
                <a:latin typeface="Calibri" pitchFamily="34" charset="0"/>
              </a:rPr>
              <a:t>se zmírňuje</a:t>
            </a:r>
            <a:endParaRPr lang="en-GB" altLang="hu-HU" sz="2800" dirty="0" smtClean="0">
              <a:solidFill>
                <a:schemeClr val="bg2">
                  <a:lumMod val="75000"/>
                </a:schemeClr>
              </a:solidFill>
              <a:latin typeface="Calibri" pitchFamily="34" charset="0"/>
            </a:endParaRPr>
          </a:p>
          <a:p>
            <a:pPr marL="457200" indent="-457200" eaLnBrk="1" hangingPunct="1">
              <a:lnSpc>
                <a:spcPct val="114000"/>
              </a:lnSpc>
              <a:buFont typeface="Arial" panose="020B0604020202020204" pitchFamily="34" charset="0"/>
              <a:buChar char="•"/>
              <a:defRPr/>
            </a:pPr>
            <a:r>
              <a:rPr lang="en-GB" altLang="hu-HU" sz="2800" dirty="0" smtClean="0">
                <a:solidFill>
                  <a:schemeClr val="bg2">
                    <a:lumMod val="75000"/>
                  </a:schemeClr>
                </a:solidFill>
                <a:latin typeface="Calibri" pitchFamily="34" charset="0"/>
              </a:rPr>
              <a:t>TFR </a:t>
            </a:r>
            <a:r>
              <a:rPr lang="cs-CZ" altLang="hu-HU" sz="2800" dirty="0" smtClean="0">
                <a:solidFill>
                  <a:schemeClr val="bg2">
                    <a:lumMod val="75000"/>
                  </a:schemeClr>
                </a:solidFill>
                <a:latin typeface="Calibri" pitchFamily="34" charset="0"/>
              </a:rPr>
              <a:t>pod udržitelnou úrovní plodnosti</a:t>
            </a:r>
            <a:endParaRPr lang="en-GB" altLang="hu-HU" sz="2800" dirty="0" smtClean="0">
              <a:solidFill>
                <a:schemeClr val="bg2">
                  <a:lumMod val="75000"/>
                </a:schemeClr>
              </a:solidFill>
              <a:latin typeface="Calibri" pitchFamily="34" charset="0"/>
            </a:endParaRPr>
          </a:p>
          <a:p>
            <a:pPr marL="457200" indent="-457200" eaLnBrk="1" hangingPunct="1">
              <a:lnSpc>
                <a:spcPct val="114000"/>
              </a:lnSpc>
              <a:buFont typeface="Arial" panose="020B0604020202020204" pitchFamily="34" charset="0"/>
              <a:buChar char="•"/>
              <a:defRPr/>
            </a:pPr>
            <a:r>
              <a:rPr lang="cs-CZ" sz="2800" dirty="0" smtClean="0">
                <a:solidFill>
                  <a:schemeClr val="bg2">
                    <a:lumMod val="75000"/>
                  </a:schemeClr>
                </a:solidFill>
                <a:latin typeface="Calibri" pitchFamily="34" charset="0"/>
              </a:rPr>
              <a:t>Stárnutí, zvýšení závislosti starých</a:t>
            </a:r>
            <a:endParaRPr lang="hu-HU" sz="2800" dirty="0">
              <a:solidFill>
                <a:schemeClr val="bg2">
                  <a:lumMod val="75000"/>
                </a:schemeClr>
              </a:solidFill>
              <a:latin typeface="Calibri" pitchFamily="34" charset="0"/>
            </a:endParaRPr>
          </a:p>
        </p:txBody>
      </p:sp>
      <p:pic>
        <p:nvPicPr>
          <p:cNvPr id="9222" name="Kép 9"/>
          <p:cNvPicPr>
            <a:picLocks noChangeAspect="1"/>
          </p:cNvPicPr>
          <p:nvPr/>
        </p:nvPicPr>
        <p:blipFill>
          <a:blip r:embed="rId3" cstate="print"/>
          <a:srcRect/>
          <a:stretch>
            <a:fillRect/>
          </a:stretch>
        </p:blipFill>
        <p:spPr bwMode="auto">
          <a:xfrm>
            <a:off x="0" y="0"/>
            <a:ext cx="91440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1584</TotalTime>
  <Words>5035</Words>
  <Application>Microsoft Office PowerPoint</Application>
  <PresentationFormat>Předvádění na obrazovce (4:3)</PresentationFormat>
  <Paragraphs>475</Paragraphs>
  <Slides>22</Slides>
  <Notes>22</Notes>
  <HiddenSlides>0</HiddenSlides>
  <MMClips>0</MMClips>
  <ScaleCrop>false</ScaleCrop>
  <HeadingPairs>
    <vt:vector size="4" baseType="variant">
      <vt:variant>
        <vt:lpstr>Motiv</vt:lpstr>
      </vt:variant>
      <vt:variant>
        <vt:i4>1</vt:i4>
      </vt:variant>
      <vt:variant>
        <vt:lpstr>Nadpisy snímků</vt:lpstr>
      </vt:variant>
      <vt:variant>
        <vt:i4>22</vt:i4>
      </vt:variant>
    </vt:vector>
  </HeadingPairs>
  <TitlesOfParts>
    <vt:vector size="23" baseType="lpstr">
      <vt:lpstr>2_Custom Design</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vector>
  </TitlesOfParts>
  <Company>fjz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Vlasta Vodeb</dc:creator>
  <cp:lastModifiedBy>Dalibor Špoták</cp:lastModifiedBy>
  <cp:revision>161</cp:revision>
  <dcterms:created xsi:type="dcterms:W3CDTF">2011-09-08T10:23:29Z</dcterms:created>
  <dcterms:modified xsi:type="dcterms:W3CDTF">2014-08-11T08:08:42Z</dcterms:modified>
</cp:coreProperties>
</file>