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52" r:id="rId1"/>
  </p:sldMasterIdLst>
  <p:notesMasterIdLst>
    <p:notesMasterId r:id="rId30"/>
  </p:notesMasterIdLst>
  <p:handoutMasterIdLst>
    <p:handoutMasterId r:id="rId31"/>
  </p:handoutMasterIdLst>
  <p:sldIdLst>
    <p:sldId id="256" r:id="rId2"/>
    <p:sldId id="259" r:id="rId3"/>
    <p:sldId id="260" r:id="rId4"/>
    <p:sldId id="271" r:id="rId5"/>
    <p:sldId id="261" r:id="rId6"/>
    <p:sldId id="262" r:id="rId7"/>
    <p:sldId id="274" r:id="rId8"/>
    <p:sldId id="275" r:id="rId9"/>
    <p:sldId id="263" r:id="rId10"/>
    <p:sldId id="264" r:id="rId11"/>
    <p:sldId id="277" r:id="rId12"/>
    <p:sldId id="265" r:id="rId13"/>
    <p:sldId id="266" r:id="rId14"/>
    <p:sldId id="282" r:id="rId15"/>
    <p:sldId id="283" r:id="rId16"/>
    <p:sldId id="284" r:id="rId17"/>
    <p:sldId id="285" r:id="rId18"/>
    <p:sldId id="286" r:id="rId19"/>
    <p:sldId id="289" r:id="rId20"/>
    <p:sldId id="290" r:id="rId21"/>
    <p:sldId id="294" r:id="rId22"/>
    <p:sldId id="295" r:id="rId23"/>
    <p:sldId id="296" r:id="rId24"/>
    <p:sldId id="297" r:id="rId25"/>
    <p:sldId id="298" r:id="rId26"/>
    <p:sldId id="299" r:id="rId27"/>
    <p:sldId id="300" r:id="rId28"/>
    <p:sldId id="301" r:id="rId29"/>
  </p:sldIdLst>
  <p:sldSz cx="9144000" cy="6858000" type="screen4x3"/>
  <p:notesSz cx="6797675" cy="9926638"/>
  <p:defaultTextStyle>
    <a:defPPr>
      <a:defRPr lang="cs-CZ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990000"/>
    <a:srgbClr val="0066FF"/>
    <a:srgbClr val="CC3300"/>
    <a:srgbClr val="CC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736" autoAdjust="0"/>
    <p:restoredTop sz="94660"/>
  </p:normalViewPr>
  <p:slideViewPr>
    <p:cSldViewPr>
      <p:cViewPr varScale="1">
        <p:scale>
          <a:sx n="52" d="100"/>
          <a:sy n="52" d="100"/>
        </p:scale>
        <p:origin x="-142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5" d="100"/>
          <a:sy n="65" d="100"/>
        </p:scale>
        <p:origin x="-3420" y="-102"/>
      </p:cViewPr>
      <p:guideLst>
        <p:guide orient="horz" pos="3126"/>
        <p:guide pos="2141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heme" Target="theme/theme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handoutMaster" Target="handoutMasters/handout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notesMaster" Target="notesMasters/notesMaster1.xml"/><Relationship Id="rId35" Type="http://schemas.openxmlformats.org/officeDocument/2006/relationships/tableStyles" Target="tableStyle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4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25605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CDE0ED54-35F7-4DE5-9C10-09EFB08D254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49688" y="0"/>
            <a:ext cx="2946400" cy="4968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0724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915988" y="744538"/>
            <a:ext cx="4965700" cy="3722687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536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79450" y="4714875"/>
            <a:ext cx="5438775" cy="44672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noProof="0" smtClean="0"/>
              <a:t>Klepnutím lze upravit styly předlohy textu.</a:t>
            </a:r>
          </a:p>
          <a:p>
            <a:pPr lvl="1"/>
            <a:r>
              <a:rPr lang="cs-CZ" noProof="0" smtClean="0"/>
              <a:t>Druhá úroveň</a:t>
            </a:r>
          </a:p>
          <a:p>
            <a:pPr lvl="2"/>
            <a:r>
              <a:rPr lang="cs-CZ" noProof="0" smtClean="0"/>
              <a:t>Třetí úroveň</a:t>
            </a:r>
          </a:p>
          <a:p>
            <a:pPr lvl="3"/>
            <a:r>
              <a:rPr lang="cs-CZ" noProof="0" smtClean="0"/>
              <a:t>Čtvrtá úroveň</a:t>
            </a:r>
          </a:p>
          <a:p>
            <a:pPr lvl="4"/>
            <a:r>
              <a:rPr lang="cs-CZ" noProof="0" smtClean="0"/>
              <a:t>Pátá úroveň</a:t>
            </a:r>
          </a:p>
        </p:txBody>
      </p:sp>
      <p:sp>
        <p:nvSpPr>
          <p:cNvPr id="1536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536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49688" y="9428163"/>
            <a:ext cx="2946400" cy="4968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pPr>
              <a:defRPr/>
            </a:pPr>
            <a:fld id="{EB4491BB-6682-4E04-8249-AFFFD0B302A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cs-CZ" smtClean="0"/>
              <a:t>Klepnutím lze upravit styl předlohy podnadpisů.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AAA9BBA-14C2-4341-8A92-5182F185E48F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E1C3C47-162D-4E2C-87A1-955F196F59D4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134DF799-DBB1-40C5-9984-2CD21D3163A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04D267A-21E7-40FA-AD0B-2B4E9F52E9AA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DD4CF14A-0C46-4BD2-AA8B-C0E26A447D9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487A452-9C0A-4AC6-A0AC-B05C834A89E7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6BECD1F-F6E5-45F2-86BB-8B75C76D0772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1DC16A2-86CC-4B79-9220-EB8FCC2B0875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E64A3E9-E5A4-478B-8B49-38E1C0723CD6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7945551-9514-45D7-B9B2-3772DD557D7B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 smtClean="0"/>
              <a:t>Klepnutím lze upravit styl předlohy nadpisů.</a:t>
            </a:r>
            <a:endParaRPr lang="cs-CZ"/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cs-CZ" noProof="0" smtClean="0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 smtClean="0"/>
              <a:t>Klepnutím lze upravit styly předlohy textu.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3C89DC4-8824-4065-84FD-AA869140EE8C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 předlohy nadpisů.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</a:p>
        </p:txBody>
      </p:sp>
      <p:sp>
        <p:nvSpPr>
          <p:cNvPr id="10244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45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0246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14181466-5EE2-4651-A0FD-17F851096AD0}" type="slidenum">
              <a:rPr lang="cs-CZ"/>
              <a:pPr>
                <a:defRPr/>
              </a:pPr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3" r:id="rId1"/>
    <p:sldLayoutId id="2147483654" r:id="rId2"/>
    <p:sldLayoutId id="2147483655" r:id="rId3"/>
    <p:sldLayoutId id="2147483656" r:id="rId4"/>
    <p:sldLayoutId id="2147483657" r:id="rId5"/>
    <p:sldLayoutId id="2147483658" r:id="rId6"/>
    <p:sldLayoutId id="2147483659" r:id="rId7"/>
    <p:sldLayoutId id="2147483660" r:id="rId8"/>
    <p:sldLayoutId id="2147483661" r:id="rId9"/>
    <p:sldLayoutId id="2147483662" r:id="rId10"/>
    <p:sldLayoutId id="2147483663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CC6C713-F2F0-43E7-8B3D-4425A098848B}" type="slidenum">
              <a:rPr lang="cs-CZ" smtClean="0"/>
              <a:pPr/>
              <a:t>1</a:t>
            </a:fld>
            <a:endParaRPr lang="cs-CZ" smtClean="0"/>
          </a:p>
        </p:txBody>
      </p:sp>
      <p:sp>
        <p:nvSpPr>
          <p:cNvPr id="2051" name="Rectangle 2"/>
          <p:cNvSpPr>
            <a:spLocks noGrp="1" noChangeArrowheads="1"/>
          </p:cNvSpPr>
          <p:nvPr>
            <p:ph type="ctrTitle"/>
          </p:nvPr>
        </p:nvSpPr>
        <p:spPr>
          <a:xfrm>
            <a:off x="684213" y="908050"/>
            <a:ext cx="7772400" cy="720725"/>
          </a:xfrm>
        </p:spPr>
        <p:txBody>
          <a:bodyPr/>
          <a:lstStyle/>
          <a:p>
            <a:pPr eaLnBrk="1" hangingPunct="1"/>
            <a:r>
              <a:rPr lang="cs-CZ" sz="3200" smtClean="0"/>
              <a:t>Operační program </a:t>
            </a:r>
            <a:br>
              <a:rPr lang="cs-CZ" sz="3200" smtClean="0"/>
            </a:br>
            <a:r>
              <a:rPr lang="cs-CZ" sz="3200" smtClean="0"/>
              <a:t>Vzdělávání pro konkurenceschopnost</a:t>
            </a:r>
          </a:p>
        </p:txBody>
      </p:sp>
      <p:sp>
        <p:nvSpPr>
          <p:cNvPr id="2052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684213" y="2060575"/>
            <a:ext cx="7775575" cy="2736850"/>
          </a:xfrm>
        </p:spPr>
        <p:txBody>
          <a:bodyPr/>
          <a:lstStyle/>
          <a:p>
            <a:pPr eaLnBrk="1" hangingPunct="1"/>
            <a:r>
              <a:rPr lang="cs-CZ" sz="2800" b="1" smtClean="0">
                <a:solidFill>
                  <a:srgbClr val="00B050"/>
                </a:solidFill>
              </a:rPr>
              <a:t>FINANČNÍ ČÁST IP</a:t>
            </a:r>
          </a:p>
          <a:p>
            <a:pPr eaLnBrk="1" hangingPunct="1"/>
            <a:r>
              <a:rPr lang="cs-CZ" sz="2800" b="1" smtClean="0">
                <a:solidFill>
                  <a:srgbClr val="00B050"/>
                </a:solidFill>
              </a:rPr>
              <a:t>Obecné informace</a:t>
            </a:r>
          </a:p>
          <a:p>
            <a:pPr eaLnBrk="1" hangingPunct="1"/>
            <a:r>
              <a:rPr lang="cs-CZ" sz="2800" b="1" smtClean="0">
                <a:solidFill>
                  <a:srgbClr val="00B050"/>
                </a:solidFill>
              </a:rPr>
              <a:t>CZ.1.07/1.1.00/44.0005</a:t>
            </a:r>
          </a:p>
          <a:p>
            <a:pPr eaLnBrk="1" hangingPunct="1"/>
            <a:r>
              <a:rPr lang="cs-CZ" sz="2800" b="1" smtClean="0">
                <a:solidFill>
                  <a:srgbClr val="00B050"/>
                </a:solidFill>
              </a:rPr>
              <a:t>(seminář pro partnery)</a:t>
            </a:r>
          </a:p>
          <a:p>
            <a:pPr eaLnBrk="1" hangingPunct="1"/>
            <a:r>
              <a:rPr lang="cs-CZ" sz="2800" b="1" smtClean="0">
                <a:solidFill>
                  <a:srgbClr val="00B050"/>
                </a:solidFill>
              </a:rPr>
              <a:t>23.9.2013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55BA12BF-10DD-49F6-B24E-A03DAE8B8522}" type="slidenum">
              <a:rPr lang="cs-CZ" smtClean="0"/>
              <a:pPr/>
              <a:t>10</a:t>
            </a:fld>
            <a:endParaRPr lang="cs-CZ" smtClean="0"/>
          </a:p>
        </p:txBody>
      </p:sp>
      <p:sp>
        <p:nvSpPr>
          <p:cNvPr id="11267" name="Rectangle 2"/>
          <p:cNvSpPr>
            <a:spLocks noGrp="1" noChangeArrowheads="1"/>
          </p:cNvSpPr>
          <p:nvPr>
            <p:ph type="title"/>
          </p:nvPr>
        </p:nvSpPr>
        <p:spPr>
          <a:xfrm>
            <a:off x="684213" y="115888"/>
            <a:ext cx="7294562" cy="1143000"/>
          </a:xfrm>
        </p:spPr>
        <p:txBody>
          <a:bodyPr/>
          <a:lstStyle/>
          <a:p>
            <a:pPr eaLnBrk="1" hangingPunct="1"/>
            <a:r>
              <a:rPr lang="cs-CZ" sz="3600" u="sng" smtClean="0">
                <a:solidFill>
                  <a:schemeClr val="tx1"/>
                </a:solidFill>
              </a:rPr>
              <a:t>Účetnictví projektu</a:t>
            </a:r>
          </a:p>
        </p:txBody>
      </p:sp>
      <p:sp>
        <p:nvSpPr>
          <p:cNvPr id="1126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0825" y="1125538"/>
            <a:ext cx="8569325" cy="4929187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000" u="sng" smtClean="0"/>
              <a:t>účetně</a:t>
            </a:r>
            <a:r>
              <a:rPr lang="cs-CZ" sz="2000" smtClean="0"/>
              <a:t> musí být </a:t>
            </a:r>
            <a:r>
              <a:rPr lang="cs-CZ" sz="2000" u="sng" smtClean="0"/>
              <a:t>odděleny všechny náklady a výnosy</a:t>
            </a:r>
            <a:r>
              <a:rPr lang="cs-CZ" sz="2000" smtClean="0"/>
              <a:t> související s projektem (střediskem nebo samostatnými analytickými účty pro projekt)</a:t>
            </a:r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r>
              <a:rPr lang="cs-CZ" sz="2000" smtClean="0"/>
              <a:t>doporučujeme zřídit zvláštní </a:t>
            </a:r>
            <a:r>
              <a:rPr lang="cs-CZ" sz="2000" b="1" u="sng" smtClean="0"/>
              <a:t>účetní střediska pro přímé a nepřímé náklady!!!</a:t>
            </a:r>
          </a:p>
          <a:p>
            <a:pPr eaLnBrk="1" hangingPunct="1">
              <a:lnSpc>
                <a:spcPct val="80000"/>
              </a:lnSpc>
            </a:pPr>
            <a:endParaRPr lang="cs-CZ" sz="20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ü"/>
            </a:pPr>
            <a:r>
              <a:rPr lang="cs-CZ" sz="2000" b="1" smtClean="0">
                <a:solidFill>
                  <a:srgbClr val="CC0000"/>
                </a:solidFill>
              </a:rPr>
              <a:t>faktury i každý originál účetního dokladu musí obsahovat identifikaci projektu!!</a:t>
            </a:r>
            <a:r>
              <a:rPr lang="cs-CZ" sz="2000" smtClean="0"/>
              <a:t> (číslo projektu, název projektu – např. formou razítka)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smtClean="0"/>
          </a:p>
          <a:p>
            <a:pPr eaLnBrk="1" hangingPunct="1">
              <a:lnSpc>
                <a:spcPct val="80000"/>
              </a:lnSpc>
            </a:pPr>
            <a:r>
              <a:rPr lang="cs-CZ" sz="2200" u="sng" smtClean="0"/>
              <a:t>je nutné sledovat odděleně investiční a neinvestiční finanční prostředky</a:t>
            </a:r>
            <a:r>
              <a:rPr lang="cs-CZ" sz="2200" smtClean="0"/>
              <a:t> (již záloha je takto členěna)</a:t>
            </a:r>
          </a:p>
          <a:p>
            <a:pPr eaLnBrk="1" hangingPunct="1">
              <a:lnSpc>
                <a:spcPct val="80000"/>
              </a:lnSpc>
            </a:pPr>
            <a:endParaRPr lang="cs-CZ" sz="22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smtClean="0"/>
              <a:t>	</a:t>
            </a:r>
            <a:r>
              <a:rPr lang="cs-CZ" sz="2000" i="1" smtClean="0"/>
              <a:t>Každé použití neinvestičních prostředků k úhradě investičních a naopak je hodnoceno jako </a:t>
            </a:r>
            <a:r>
              <a:rPr lang="cs-CZ" sz="2000" b="1" i="1" smtClean="0"/>
              <a:t>porušení rozpočtové kázně</a:t>
            </a:r>
            <a:r>
              <a:rPr lang="cs-CZ" sz="2000" i="1" smtClean="0"/>
              <a:t>!</a:t>
            </a:r>
          </a:p>
          <a:p>
            <a:pPr eaLnBrk="1" hangingPunct="1">
              <a:lnSpc>
                <a:spcPct val="80000"/>
              </a:lnSpc>
            </a:pPr>
            <a:endParaRPr lang="cs-CZ" sz="2000" i="1" smtClean="0"/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i="1" smtClean="0"/>
          </a:p>
        </p:txBody>
      </p:sp>
      <p:sp>
        <p:nvSpPr>
          <p:cNvPr id="11269" name="Rectangle 4"/>
          <p:cNvSpPr>
            <a:spLocks noChangeArrowheads="1"/>
          </p:cNvSpPr>
          <p:nvPr/>
        </p:nvSpPr>
        <p:spPr bwMode="auto">
          <a:xfrm>
            <a:off x="395288" y="4868863"/>
            <a:ext cx="7993062" cy="1008062"/>
          </a:xfrm>
          <a:prstGeom prst="rect">
            <a:avLst/>
          </a:prstGeom>
          <a:noFill/>
          <a:ln w="31750">
            <a:solidFill>
              <a:srgbClr val="FF0000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cs-CZ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3763BB8-CB44-4A39-9189-8EDD7E203833}" type="slidenum">
              <a:rPr lang="cs-CZ" smtClean="0"/>
              <a:pPr/>
              <a:t>11</a:t>
            </a:fld>
            <a:endParaRPr lang="cs-CZ" smtClean="0"/>
          </a:p>
        </p:txBody>
      </p:sp>
      <p:sp>
        <p:nvSpPr>
          <p:cNvPr id="1229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765175"/>
            <a:ext cx="8351837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</a:pPr>
            <a:endParaRPr lang="cs-CZ" sz="2400" smtClean="0"/>
          </a:p>
          <a:p>
            <a:pPr eaLnBrk="1" hangingPunct="1">
              <a:lnSpc>
                <a:spcPct val="90000"/>
              </a:lnSpc>
            </a:pPr>
            <a:endParaRPr 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při </a:t>
            </a:r>
            <a:r>
              <a:rPr lang="cs-CZ" sz="2400" u="sng" smtClean="0"/>
              <a:t>předkládání podkladů </a:t>
            </a:r>
            <a:r>
              <a:rPr lang="cs-CZ" sz="2400" smtClean="0"/>
              <a:t>se dokládají  kopie účetních </a:t>
            </a:r>
            <a:r>
              <a:rPr lang="cs-CZ" sz="2400" b="1" smtClean="0"/>
              <a:t>dokladů nad 10 000,- Kč</a:t>
            </a:r>
            <a:endParaRPr 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Účetní doklady do 10 000 Kč partner doloží pouze na žádost příjemce (ÚK)</a:t>
            </a:r>
          </a:p>
          <a:p>
            <a:pPr eaLnBrk="1" hangingPunct="1">
              <a:lnSpc>
                <a:spcPct val="90000"/>
              </a:lnSpc>
            </a:pPr>
            <a:endParaRPr 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nezapomínat účtovat i o úrocích a bankovních poplatcích z projektového účtu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90000"/>
              </a:lnSpc>
            </a:pPr>
            <a:r>
              <a:rPr lang="cs-CZ" sz="2400" smtClean="0"/>
              <a:t>Partner má </a:t>
            </a:r>
            <a:r>
              <a:rPr lang="cs-CZ" sz="2400" u="sng" smtClean="0"/>
              <a:t>samostatný projektový účet</a:t>
            </a:r>
            <a:r>
              <a:rPr lang="cs-CZ" sz="2400" smtClean="0"/>
              <a:t> – musí být při proplacení (vyúčtování zálohy) odečteny </a:t>
            </a:r>
            <a:r>
              <a:rPr lang="cs-CZ" sz="2400" b="1" smtClean="0"/>
              <a:t>úroky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90000"/>
              </a:lnSpc>
            </a:pPr>
            <a:endParaRPr lang="cs-CZ" sz="2400" smtClean="0"/>
          </a:p>
          <a:p>
            <a:pPr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D7C70060-4D56-4C25-8D57-EC576E54087B}" type="slidenum">
              <a:rPr lang="cs-CZ" smtClean="0"/>
              <a:pPr/>
              <a:t>12</a:t>
            </a:fld>
            <a:endParaRPr lang="cs-CZ" smtClean="0"/>
          </a:p>
        </p:txBody>
      </p:sp>
      <p:sp>
        <p:nvSpPr>
          <p:cNvPr id="13315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260350"/>
            <a:ext cx="7283450" cy="490538"/>
          </a:xfrm>
        </p:spPr>
        <p:txBody>
          <a:bodyPr/>
          <a:lstStyle/>
          <a:p>
            <a:pPr eaLnBrk="1" hangingPunct="1"/>
            <a:r>
              <a:rPr lang="cs-CZ" sz="3200" u="sng" smtClean="0">
                <a:solidFill>
                  <a:schemeClr val="tx1"/>
                </a:solidFill>
              </a:rPr>
              <a:t>Další informace</a:t>
            </a:r>
          </a:p>
        </p:txBody>
      </p:sp>
      <p:sp>
        <p:nvSpPr>
          <p:cNvPr id="1331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79388" y="765175"/>
            <a:ext cx="8640762" cy="5360988"/>
          </a:xfrm>
        </p:spPr>
        <p:txBody>
          <a:bodyPr/>
          <a:lstStyle/>
          <a:p>
            <a:pPr eaLnBrk="1" hangingPunct="1">
              <a:buFontTx/>
              <a:buNone/>
            </a:pPr>
            <a:endParaRPr lang="cs-CZ" sz="2400" u="sng" smtClean="0">
              <a:solidFill>
                <a:srgbClr val="CC0000"/>
              </a:solidFill>
            </a:endParaRPr>
          </a:p>
          <a:p>
            <a:pPr eaLnBrk="1" hangingPunct="1">
              <a:buFontTx/>
              <a:buNone/>
            </a:pPr>
            <a:endParaRPr lang="cs-CZ" sz="2400" u="sng" smtClean="0">
              <a:solidFill>
                <a:srgbClr val="CC0000"/>
              </a:solidFill>
            </a:endParaRPr>
          </a:p>
          <a:p>
            <a:pPr eaLnBrk="1" hangingPunct="1">
              <a:buFontTx/>
              <a:buNone/>
            </a:pPr>
            <a:r>
              <a:rPr lang="cs-CZ" sz="2400" u="sng" smtClean="0">
                <a:solidFill>
                  <a:srgbClr val="CC0000"/>
                </a:solidFill>
              </a:rPr>
              <a:t>Objednávka/smlouva musí obsahovat: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1600" smtClean="0"/>
              <a:t>přesnou specifikaci zboží nebo služby a jejich rozsah. Obecně formulované doklady typu např.: „Občerstvení“ apod. nejsou vyhovující</a:t>
            </a:r>
          </a:p>
          <a:p>
            <a:pPr eaLnBrk="1" hangingPunct="1">
              <a:buFont typeface="Wingdings" pitchFamily="2" charset="2"/>
              <a:buNone/>
            </a:pPr>
            <a:endParaRPr lang="cs-CZ" sz="1600" smtClean="0"/>
          </a:p>
          <a:p>
            <a:pPr eaLnBrk="1" hangingPunct="1">
              <a:buFont typeface="Wingdings" pitchFamily="2" charset="2"/>
              <a:buNone/>
            </a:pPr>
            <a:r>
              <a:rPr lang="cs-CZ" sz="2400" u="sng" smtClean="0">
                <a:solidFill>
                  <a:srgbClr val="CC0000"/>
                </a:solidFill>
              </a:rPr>
              <a:t>Náležitosti účetního dokladu: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1600" smtClean="0"/>
              <a:t>§ 33 a), odst. 1 zákona č. 563/1991 Sb., o účetnictví (=definice prokazatelného účetního záznamu)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1600" smtClean="0"/>
              <a:t>§ 11 zákona č. 563/1991 Sb., o účetnictví (=náležitosti účetního záznamu)</a:t>
            </a:r>
          </a:p>
          <a:p>
            <a:pPr eaLnBrk="1" hangingPunct="1">
              <a:buFont typeface="Wingdings" pitchFamily="2" charset="2"/>
              <a:buNone/>
            </a:pPr>
            <a:endParaRPr lang="cs-CZ" sz="1800" smtClean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2133BD8-A8D8-463E-8A45-C2AA6ABAFBB7}" type="slidenum">
              <a:rPr lang="cs-CZ" smtClean="0"/>
              <a:pPr/>
              <a:t>13</a:t>
            </a:fld>
            <a:endParaRPr lang="cs-CZ" smtClean="0"/>
          </a:p>
        </p:txBody>
      </p:sp>
      <p:sp>
        <p:nvSpPr>
          <p:cNvPr id="14339" name="Rectangle 2"/>
          <p:cNvSpPr>
            <a:spLocks noGrp="1" noChangeArrowheads="1"/>
          </p:cNvSpPr>
          <p:nvPr>
            <p:ph type="title"/>
          </p:nvPr>
        </p:nvSpPr>
        <p:spPr>
          <a:xfrm>
            <a:off x="755650" y="115888"/>
            <a:ext cx="7272338" cy="1152525"/>
          </a:xfrm>
        </p:spPr>
        <p:txBody>
          <a:bodyPr/>
          <a:lstStyle/>
          <a:p>
            <a:pPr eaLnBrk="1" hangingPunct="1"/>
            <a:r>
              <a:rPr lang="cs-CZ" sz="3600" u="sng" smtClean="0">
                <a:solidFill>
                  <a:schemeClr val="tx1"/>
                </a:solidFill>
              </a:rPr>
              <a:t>Nezpůsobilé výdaje</a:t>
            </a:r>
            <a:br>
              <a:rPr lang="cs-CZ" sz="3600" u="sng" smtClean="0">
                <a:solidFill>
                  <a:schemeClr val="tx1"/>
                </a:solidFill>
              </a:rPr>
            </a:br>
            <a:endParaRPr lang="cs-CZ" sz="2800" u="sng" smtClean="0">
              <a:solidFill>
                <a:schemeClr val="tx1"/>
              </a:solidFill>
            </a:endParaRPr>
          </a:p>
        </p:txBody>
      </p:sp>
      <p:sp>
        <p:nvSpPr>
          <p:cNvPr id="1434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908050"/>
            <a:ext cx="8928100" cy="4824413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endParaRPr lang="cs-CZ" sz="240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cs-CZ" sz="240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80000"/>
              </a:lnSpc>
            </a:pPr>
            <a:endParaRPr lang="cs-CZ" sz="240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sz="2400" smtClean="0">
                <a:solidFill>
                  <a:srgbClr val="CC0000"/>
                </a:solidFill>
              </a:rPr>
              <a:t>Takové výdaje, které nejsou vynaloženy v souladu s cíli projektu a současně nejsou pro jejich dosažení nezbytné. Výdaje, které nejsou přiměřené a nejsou vynaloženy hospodárně a efektivně nebo nejsou v souladu s evropskou nebo českou legislativou. </a:t>
            </a:r>
          </a:p>
          <a:p>
            <a:pPr eaLnBrk="1" hangingPunct="1">
              <a:lnSpc>
                <a:spcPct val="80000"/>
              </a:lnSpc>
            </a:pPr>
            <a:endParaRPr lang="cs-CZ" sz="2400" smtClean="0">
              <a:solidFill>
                <a:srgbClr val="CC0000"/>
              </a:solidFill>
            </a:endParaRPr>
          </a:p>
          <a:p>
            <a:pPr eaLnBrk="1" hangingPunct="1">
              <a:lnSpc>
                <a:spcPct val="80000"/>
              </a:lnSpc>
            </a:pPr>
            <a:r>
              <a:rPr lang="cs-CZ" sz="2000" smtClean="0"/>
              <a:t>Všechny nezpůsobilé výdaje jsou uvedeny v Příručce pro příjemce str. 67</a:t>
            </a:r>
            <a:endParaRPr lang="cs-CZ" sz="2400" b="1" u="sng" smtClean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6DAB678-A3E7-4B00-B218-E1099C7DFC30}" type="slidenum">
              <a:rPr lang="cs-CZ" smtClean="0"/>
              <a:pPr/>
              <a:t>14</a:t>
            </a:fld>
            <a:endParaRPr lang="cs-CZ" smtClean="0"/>
          </a:p>
        </p:txBody>
      </p:sp>
      <p:sp>
        <p:nvSpPr>
          <p:cNvPr id="1536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tx1"/>
                </a:solidFill>
              </a:rPr>
              <a:t>Nepřímé náklady I.</a:t>
            </a:r>
          </a:p>
        </p:txBody>
      </p:sp>
      <p:sp>
        <p:nvSpPr>
          <p:cNvPr id="1536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400675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cs-CZ" sz="2900" smtClean="0">
                <a:solidFill>
                  <a:srgbClr val="000099"/>
                </a:solidFill>
              </a:rPr>
              <a:t>mohou být pouze neinvestičního charakteru</a:t>
            </a:r>
          </a:p>
          <a:p>
            <a:pPr eaLnBrk="1" hangingPunct="1">
              <a:spcBef>
                <a:spcPct val="0"/>
              </a:spcBef>
            </a:pPr>
            <a:r>
              <a:rPr lang="cs-CZ" sz="2900" smtClean="0"/>
              <a:t>zahrnují zejména náklady spojené s administrací projektu </a:t>
            </a:r>
          </a:p>
          <a:p>
            <a:pPr eaLnBrk="1" hangingPunct="1">
              <a:spcBef>
                <a:spcPct val="0"/>
              </a:spcBef>
            </a:pPr>
            <a:r>
              <a:rPr lang="cs-CZ" sz="2900" smtClean="0">
                <a:solidFill>
                  <a:srgbClr val="000099"/>
                </a:solidFill>
              </a:rPr>
              <a:t>jsou prokazovány % vůči způsobilým přímým nákladům bez křížového financování </a:t>
            </a:r>
          </a:p>
          <a:p>
            <a:pPr eaLnBrk="1" hangingPunct="1">
              <a:spcBef>
                <a:spcPct val="0"/>
              </a:spcBef>
            </a:pPr>
            <a:r>
              <a:rPr lang="cs-CZ" sz="2900" smtClean="0"/>
              <a:t>procento NN stanovené v právním aktu zůstává stejné, bez ohledu na skutečnou výši způsobilých přímých výdajů</a:t>
            </a:r>
          </a:p>
          <a:p>
            <a:pPr eaLnBrk="1" hangingPunct="1">
              <a:spcBef>
                <a:spcPct val="0"/>
              </a:spcBef>
            </a:pPr>
            <a:r>
              <a:rPr lang="cs-CZ" sz="2900" smtClean="0">
                <a:solidFill>
                  <a:srgbClr val="000099"/>
                </a:solidFill>
              </a:rPr>
              <a:t>poměr NN je dán procentem způsobilých skutečně </a:t>
            </a:r>
            <a:r>
              <a:rPr lang="cs-CZ" sz="2900" u="sng" smtClean="0">
                <a:solidFill>
                  <a:srgbClr val="000099"/>
                </a:solidFill>
              </a:rPr>
              <a:t>vynaložených a prokázaných</a:t>
            </a:r>
            <a:r>
              <a:rPr lang="cs-CZ" sz="2900" smtClean="0">
                <a:solidFill>
                  <a:srgbClr val="000099"/>
                </a:solidFill>
              </a:rPr>
              <a:t> přímých výdajů v závěrečném vyúčtování</a:t>
            </a:r>
          </a:p>
          <a:p>
            <a:pPr eaLnBrk="1" hangingPunct="1">
              <a:buFontTx/>
              <a:buChar char="-"/>
            </a:pPr>
            <a:endParaRPr lang="cs-CZ" sz="2900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88DF640-34D2-445D-8F03-DDA2D5262945}" type="slidenum">
              <a:rPr lang="cs-CZ" smtClean="0"/>
              <a:pPr/>
              <a:t>15</a:t>
            </a:fld>
            <a:endParaRPr lang="cs-CZ" smtClean="0"/>
          </a:p>
        </p:txBody>
      </p:sp>
      <p:sp>
        <p:nvSpPr>
          <p:cNvPr id="16387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chemeClr val="tx1"/>
                </a:solidFill>
              </a:rPr>
              <a:t>Nepřímé náklady II.</a:t>
            </a:r>
          </a:p>
        </p:txBody>
      </p:sp>
      <p:sp>
        <p:nvSpPr>
          <p:cNvPr id="1638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25538"/>
            <a:ext cx="8229600" cy="5183187"/>
          </a:xfrm>
        </p:spPr>
        <p:txBody>
          <a:bodyPr/>
          <a:lstStyle/>
          <a:p>
            <a:pPr eaLnBrk="1" hangingPunct="1"/>
            <a:endParaRPr lang="cs-CZ" sz="2300" b="1" smtClean="0"/>
          </a:p>
          <a:p>
            <a:pPr eaLnBrk="1" hangingPunct="1"/>
            <a:r>
              <a:rPr lang="cs-CZ" sz="2300" b="1" smtClean="0"/>
              <a:t>v případě nevyčerpání veškerých plánovaných přímých nákladů ve schváleném rozpočtu nebo budou-li některé přímé náklady vyhodnocené jako nezpůsobilé, úměrně tomu bude krácena i absolutní výše NN</a:t>
            </a:r>
          </a:p>
          <a:p>
            <a:pPr eaLnBrk="1" hangingPunct="1"/>
            <a:r>
              <a:rPr lang="cs-CZ" sz="2300" smtClean="0">
                <a:solidFill>
                  <a:schemeClr val="hlink"/>
                </a:solidFill>
              </a:rPr>
              <a:t>nepřímé náklady se nedokládají</a:t>
            </a:r>
            <a:r>
              <a:rPr lang="cs-CZ" sz="2300" smtClean="0">
                <a:solidFill>
                  <a:srgbClr val="000099"/>
                </a:solidFill>
              </a:rPr>
              <a:t> a neprokazují jednotlivými účetními doklady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C3D58C1B-B8D4-4EB9-A77B-F7B1A757FB40}" type="slidenum">
              <a:rPr lang="cs-CZ" smtClean="0"/>
              <a:pPr/>
              <a:t>16</a:t>
            </a:fld>
            <a:endParaRPr lang="cs-CZ" smtClean="0"/>
          </a:p>
        </p:txBody>
      </p:sp>
      <p:sp>
        <p:nvSpPr>
          <p:cNvPr id="17411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chemeClr val="tx1"/>
                </a:solidFill>
              </a:rPr>
              <a:t>Nepřímé náklady III.</a:t>
            </a:r>
          </a:p>
        </p:txBody>
      </p:sp>
      <p:sp>
        <p:nvSpPr>
          <p:cNvPr id="1741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196975"/>
            <a:ext cx="8229600" cy="4929188"/>
          </a:xfrm>
        </p:spPr>
        <p:txBody>
          <a:bodyPr/>
          <a:lstStyle/>
          <a:p>
            <a:pPr eaLnBrk="1" hangingPunct="1">
              <a:spcBef>
                <a:spcPct val="0"/>
              </a:spcBef>
            </a:pPr>
            <a:r>
              <a:rPr lang="cs-CZ" sz="2800" smtClean="0">
                <a:solidFill>
                  <a:schemeClr val="hlink"/>
                </a:solidFill>
              </a:rPr>
              <a:t>NN nejsou kontrolovány</a:t>
            </a:r>
            <a:r>
              <a:rPr lang="cs-CZ" sz="2800" smtClean="0"/>
              <a:t>, i přesto musí být využity pro projekt a musí odpovídat pravidlům způsobilého výdaje</a:t>
            </a:r>
          </a:p>
          <a:p>
            <a:pPr eaLnBrk="1" hangingPunct="1">
              <a:spcBef>
                <a:spcPct val="0"/>
              </a:spcBef>
            </a:pPr>
            <a:r>
              <a:rPr lang="cs-CZ" sz="2800" smtClean="0">
                <a:solidFill>
                  <a:srgbClr val="000099"/>
                </a:solidFill>
              </a:rPr>
              <a:t>veškeré doklady mohou být kontrolovány finančním úřadem</a:t>
            </a:r>
          </a:p>
          <a:p>
            <a:pPr eaLnBrk="1" hangingPunct="1">
              <a:spcBef>
                <a:spcPct val="0"/>
              </a:spcBef>
            </a:pPr>
            <a:r>
              <a:rPr lang="cs-CZ" sz="2800" smtClean="0"/>
              <a:t>pravidly NN nejsou nijak dotčeny účetní postupy organizace</a:t>
            </a:r>
          </a:p>
          <a:p>
            <a:pPr eaLnBrk="1" hangingPunct="1">
              <a:spcBef>
                <a:spcPct val="0"/>
              </a:spcBef>
            </a:pPr>
            <a:r>
              <a:rPr lang="cs-CZ" sz="2800" smtClean="0">
                <a:solidFill>
                  <a:srgbClr val="000099"/>
                </a:solidFill>
              </a:rPr>
              <a:t>pro lepší přehlednost je vhodné si zřídit pro přímé a nepřímé náklady zvláštní účetní střediska pro projekt</a:t>
            </a:r>
          </a:p>
          <a:p>
            <a:pPr eaLnBrk="1" hangingPunct="1"/>
            <a:endParaRPr lang="cs-CZ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2DB45D7-E9A8-4A6D-B8CF-946B0AE41FDF}" type="slidenum">
              <a:rPr lang="cs-CZ" smtClean="0"/>
              <a:pPr/>
              <a:t>17</a:t>
            </a:fld>
            <a:endParaRPr lang="cs-CZ" smtClean="0"/>
          </a:p>
        </p:txBody>
      </p:sp>
      <p:sp>
        <p:nvSpPr>
          <p:cNvPr id="1843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4000" smtClean="0">
                <a:solidFill>
                  <a:schemeClr val="tx1"/>
                </a:solidFill>
              </a:rPr>
              <a:t>Nepřímé náklady IV.</a:t>
            </a:r>
            <a:br>
              <a:rPr lang="cs-CZ" sz="4000" smtClean="0">
                <a:solidFill>
                  <a:schemeClr val="tx1"/>
                </a:solidFill>
              </a:rPr>
            </a:br>
            <a:r>
              <a:rPr lang="cs-CZ" sz="3200" u="sng" smtClean="0">
                <a:solidFill>
                  <a:schemeClr val="tx1"/>
                </a:solidFill>
              </a:rPr>
              <a:t>Čerpání NN</a:t>
            </a:r>
          </a:p>
        </p:txBody>
      </p:sp>
      <p:sp>
        <p:nvSpPr>
          <p:cNvPr id="18436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eaLnBrk="1" hangingPunct="1"/>
            <a:r>
              <a:rPr lang="cs-CZ" sz="2400" smtClean="0"/>
              <a:t>partner může zálohovou platbu čerpat v průběhu realizace projektu libovolným způsobem na přímé a nepřímé náklady, nesmí však být ohrožena plynulost financování</a:t>
            </a:r>
          </a:p>
          <a:p>
            <a:pPr eaLnBrk="1" hangingPunct="1"/>
            <a:r>
              <a:rPr lang="cs-CZ" sz="2400" smtClean="0">
                <a:solidFill>
                  <a:srgbClr val="000099"/>
                </a:solidFill>
              </a:rPr>
              <a:t>partner </a:t>
            </a:r>
            <a:r>
              <a:rPr lang="cs-CZ" sz="2400" b="1" smtClean="0">
                <a:solidFill>
                  <a:srgbClr val="000099"/>
                </a:solidFill>
              </a:rPr>
              <a:t>nesmí</a:t>
            </a:r>
            <a:r>
              <a:rPr lang="cs-CZ" sz="2400" smtClean="0">
                <a:solidFill>
                  <a:srgbClr val="000099"/>
                </a:solidFill>
              </a:rPr>
              <a:t> vyčerpat celou zálohovou platbu pouze na nepřímé náklady</a:t>
            </a:r>
          </a:p>
          <a:p>
            <a:pPr eaLnBrk="1" hangingPunct="1"/>
            <a:r>
              <a:rPr lang="cs-CZ" sz="2400" b="1" smtClean="0"/>
              <a:t>čerpání NN sleduje příjemce i partner dotace, aby v závěru projektu příjemce/partner nemusel vracet prostředky z důvodu přečerpání nároku na NN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39919D44-DE4B-46E7-8295-FC11F81B25AB}" type="slidenum">
              <a:rPr lang="cs-CZ" smtClean="0"/>
              <a:pPr/>
              <a:t>18</a:t>
            </a:fld>
            <a:endParaRPr lang="cs-CZ" smtClean="0"/>
          </a:p>
        </p:txBody>
      </p:sp>
      <p:sp>
        <p:nvSpPr>
          <p:cNvPr id="19459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4000" smtClean="0">
                <a:solidFill>
                  <a:schemeClr val="tx1"/>
                </a:solidFill>
              </a:rPr>
              <a:t>Nepřímé náklady V.</a:t>
            </a:r>
            <a:br>
              <a:rPr lang="cs-CZ" sz="4000" smtClean="0">
                <a:solidFill>
                  <a:schemeClr val="tx1"/>
                </a:solidFill>
              </a:rPr>
            </a:br>
            <a:endParaRPr lang="cs-CZ" sz="3200" u="sng" smtClean="0">
              <a:solidFill>
                <a:schemeClr val="tx1"/>
              </a:solidFill>
            </a:endParaRPr>
          </a:p>
        </p:txBody>
      </p:sp>
      <p:sp>
        <p:nvSpPr>
          <p:cNvPr id="1946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897437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</a:pPr>
            <a:r>
              <a:rPr lang="cs-CZ" sz="2400" smtClean="0"/>
              <a:t>z hlediska plynulosti čerpání je žádoucí, aby čerpání NN z jednotlivých zálohových plateb odpovídalo stanovenému % NN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sz="2400" smtClean="0"/>
              <a:t>partner si stáhne odpovídající % NN z projektového účtu na účet organizace (doporučujeme)</a:t>
            </a:r>
          </a:p>
          <a:p>
            <a:pPr marL="609600" indent="-609600" eaLnBrk="1" hangingPunct="1">
              <a:lnSpc>
                <a:spcPct val="80000"/>
              </a:lnSpc>
            </a:pPr>
            <a:r>
              <a:rPr lang="cs-CZ" sz="2400" smtClean="0"/>
              <a:t>nedoporučujeme si stahovat NN jednotlivými částkami např. za faktury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800" u="sng" smtClean="0"/>
              <a:t>Např. 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arenR"/>
            </a:pPr>
            <a:r>
              <a:rPr lang="cs-CZ" sz="2400" smtClean="0"/>
              <a:t>dle odhadu přímých výdajů za dané monitorovací období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arenR"/>
            </a:pPr>
            <a:r>
              <a:rPr lang="cs-CZ" sz="2400" smtClean="0"/>
              <a:t>na základě schválených NN z předchozího monitorovacího období</a:t>
            </a:r>
          </a:p>
          <a:p>
            <a:pPr marL="609600" indent="-609600" eaLnBrk="1" hangingPunct="1">
              <a:lnSpc>
                <a:spcPct val="80000"/>
              </a:lnSpc>
              <a:buFontTx/>
              <a:buAutoNum type="alphaLcParenR"/>
            </a:pPr>
            <a:r>
              <a:rPr lang="cs-CZ" sz="2400" smtClean="0"/>
              <a:t>dle potřeby (např. pokud bude nutné kvůli konkrétní FA…)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9BA1379-9532-490D-B91E-627D9AF22571}" type="slidenum">
              <a:rPr lang="cs-CZ" smtClean="0"/>
              <a:pPr/>
              <a:t>19</a:t>
            </a:fld>
            <a:endParaRPr lang="cs-CZ" smtClean="0"/>
          </a:p>
        </p:txBody>
      </p:sp>
      <p:sp>
        <p:nvSpPr>
          <p:cNvPr id="20483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06437"/>
          </a:xfrm>
        </p:spPr>
        <p:txBody>
          <a:bodyPr/>
          <a:lstStyle/>
          <a:p>
            <a:pPr eaLnBrk="1" hangingPunct="1"/>
            <a:r>
              <a:rPr lang="cs-CZ" sz="3600" b="1" u="sng" smtClean="0">
                <a:solidFill>
                  <a:schemeClr val="tx1"/>
                </a:solidFill>
              </a:rPr>
              <a:t>Přímé náklady</a:t>
            </a:r>
          </a:p>
        </p:txBody>
      </p:sp>
      <p:sp>
        <p:nvSpPr>
          <p:cNvPr id="2048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08050"/>
            <a:ext cx="8229600" cy="4743450"/>
          </a:xfrm>
        </p:spPr>
        <p:txBody>
          <a:bodyPr/>
          <a:lstStyle/>
          <a:p>
            <a:pPr lvl="1" eaLnBrk="1" hangingPunct="1">
              <a:buFont typeface="Wingdings" pitchFamily="2" charset="2"/>
              <a:buNone/>
            </a:pPr>
            <a:r>
              <a:rPr lang="cs-CZ" sz="3000" b="1" smtClean="0"/>
              <a:t>1. </a:t>
            </a:r>
            <a:r>
              <a:rPr lang="cs-CZ" b="1" smtClean="0"/>
              <a:t>Osobní náklady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b="1" smtClean="0">
                <a:solidFill>
                  <a:srgbClr val="000099"/>
                </a:solidFill>
              </a:rPr>
              <a:t>2. Služební cesty zahraniční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b="1" smtClean="0"/>
              <a:t>3. Zařízení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b="1" smtClean="0">
                <a:solidFill>
                  <a:srgbClr val="000099"/>
                </a:solidFill>
              </a:rPr>
              <a:t>5. Nákup služeb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b="1" smtClean="0"/>
              <a:t>6. Stavební úpravy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b="1" smtClean="0">
                <a:solidFill>
                  <a:srgbClr val="000099"/>
                </a:solidFill>
              </a:rPr>
              <a:t>7. Přímá podpora</a:t>
            </a:r>
          </a:p>
          <a:p>
            <a:pPr lvl="1" eaLnBrk="1" hangingPunct="1">
              <a:buFont typeface="Wingdings" pitchFamily="2" charset="2"/>
              <a:buNone/>
            </a:pPr>
            <a:r>
              <a:rPr lang="cs-CZ" b="1" smtClean="0"/>
              <a:t>8. Náklady vyplývající přímo ze smlouvy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0A504561-9BAE-4F7D-9BB3-31D8CB98CE0D}" type="slidenum">
              <a:rPr lang="cs-CZ" smtClean="0"/>
              <a:pPr/>
              <a:t>2</a:t>
            </a:fld>
            <a:endParaRPr lang="cs-CZ" smtClean="0"/>
          </a:p>
        </p:txBody>
      </p:sp>
      <p:sp>
        <p:nvSpPr>
          <p:cNvPr id="3075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260350"/>
            <a:ext cx="7283450" cy="1498600"/>
          </a:xfrm>
        </p:spPr>
        <p:txBody>
          <a:bodyPr/>
          <a:lstStyle/>
          <a:p>
            <a:pPr eaLnBrk="1" hangingPunct="1"/>
            <a:r>
              <a:rPr lang="cs-CZ" sz="3600" u="sng" smtClean="0">
                <a:solidFill>
                  <a:schemeClr val="tx1"/>
                </a:solidFill>
              </a:rPr>
              <a:t>Dokumenty pro realizaci</a:t>
            </a:r>
          </a:p>
        </p:txBody>
      </p:sp>
      <p:sp>
        <p:nvSpPr>
          <p:cNvPr id="30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971550" y="1052513"/>
            <a:ext cx="7138988" cy="3589337"/>
          </a:xfrm>
        </p:spPr>
        <p:txBody>
          <a:bodyPr/>
          <a:lstStyle/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/>
            <a:r>
              <a:rPr lang="cs-CZ" sz="2800" smtClean="0"/>
              <a:t>Příručka pro příjemce OPVK</a:t>
            </a:r>
          </a:p>
          <a:p>
            <a:pPr eaLnBrk="1" hangingPunct="1">
              <a:buFontTx/>
              <a:buNone/>
            </a:pPr>
            <a:r>
              <a:rPr lang="cs-CZ" sz="2400" smtClean="0"/>
              <a:t>    </a:t>
            </a:r>
            <a:r>
              <a:rPr lang="cs-CZ" sz="1800" smtClean="0"/>
              <a:t>(verze 7, datum platnosti 25.10.2012)</a:t>
            </a:r>
          </a:p>
          <a:p>
            <a:pPr eaLnBrk="1" hangingPunct="1"/>
            <a:r>
              <a:rPr lang="cs-CZ" sz="2400" smtClean="0"/>
              <a:t>Metodické dopisy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sz="1800" smtClean="0">
                <a:solidFill>
                  <a:srgbClr val="990000"/>
                </a:solidFill>
              </a:rPr>
              <a:t>Metodický dopis č. 23 - Obvyklé ceny zařízení a vybavení</a:t>
            </a:r>
          </a:p>
          <a:p>
            <a:pPr eaLnBrk="1" hangingPunct="1">
              <a:buFont typeface="Wingdings" pitchFamily="2" charset="2"/>
              <a:buChar char="v"/>
            </a:pPr>
            <a:r>
              <a:rPr lang="cs-CZ" sz="1800" smtClean="0">
                <a:solidFill>
                  <a:srgbClr val="990000"/>
                </a:solidFill>
              </a:rPr>
              <a:t>Metodický dopis č. 4 Doporučení pro stanovení rozmezí mezd/platů v projektech OP VK</a:t>
            </a:r>
          </a:p>
          <a:p>
            <a:pPr eaLnBrk="1" hangingPunct="1">
              <a:buFontTx/>
              <a:buNone/>
            </a:pPr>
            <a:r>
              <a:rPr lang="cs-CZ" sz="1800" smtClean="0">
                <a:solidFill>
                  <a:srgbClr val="0066FF"/>
                </a:solidFill>
              </a:rPr>
              <a:t>http://www.msmt.cz/strukturalni-fondy/metodicke-dopisy</a:t>
            </a:r>
          </a:p>
          <a:p>
            <a:pPr eaLnBrk="1" hangingPunct="1"/>
            <a:r>
              <a:rPr lang="cs-CZ" sz="2400" smtClean="0"/>
              <a:t>Smlouva o partnerství s finanční spoluúčastí</a:t>
            </a:r>
          </a:p>
          <a:p>
            <a:pPr eaLnBrk="1" hangingPunct="1"/>
            <a:r>
              <a:rPr lang="cs-CZ" sz="2400" smtClean="0"/>
              <a:t>Platná legislativa ČR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9C3C19CA-67E5-4602-8E9A-7A4878D835DA}" type="slidenum">
              <a:rPr lang="cs-CZ" smtClean="0"/>
              <a:pPr/>
              <a:t>20</a:t>
            </a:fld>
            <a:endParaRPr lang="cs-CZ" smtClean="0"/>
          </a:p>
        </p:txBody>
      </p:sp>
      <p:sp>
        <p:nvSpPr>
          <p:cNvPr id="2150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633412"/>
          </a:xfrm>
        </p:spPr>
        <p:txBody>
          <a:bodyPr/>
          <a:lstStyle/>
          <a:p>
            <a:pPr eaLnBrk="1" hangingPunct="1"/>
            <a:r>
              <a:rPr lang="cs-CZ" sz="3600" b="1" u="sng" smtClean="0">
                <a:solidFill>
                  <a:schemeClr val="tx1"/>
                </a:solidFill>
              </a:rPr>
              <a:t>Kapitola č.1 Osobní náklady I.</a:t>
            </a:r>
          </a:p>
        </p:txBody>
      </p:sp>
      <p:sp>
        <p:nvSpPr>
          <p:cNvPr id="2150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8229600" cy="4392612"/>
          </a:xfrm>
        </p:spPr>
        <p:txBody>
          <a:bodyPr/>
          <a:lstStyle/>
          <a:p>
            <a:pPr eaLnBrk="1" hangingPunct="1">
              <a:lnSpc>
                <a:spcPct val="80000"/>
              </a:lnSpc>
            </a:pPr>
            <a:r>
              <a:rPr lang="cs-CZ" sz="2400" smtClean="0"/>
              <a:t>v rozpočtu je nutné vykazovat odděleně hrubé mzdy a soc. zdrav.poj. hrazené zam-lem</a:t>
            </a:r>
            <a:r>
              <a:rPr lang="cs-CZ" sz="2600" smtClean="0"/>
              <a:t>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>
                <a:solidFill>
                  <a:srgbClr val="0000FF"/>
                </a:solidFill>
              </a:rPr>
              <a:t>jednotkové mzdy stanovené ve schváleném rozpočtu jsou po celou dobu realizace závazné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jeden pracovník nemůže být v rámci projektu zaměstnán na více než 1,0 úvazek celkem (=příjemce+partneři) – výjimka u pedagogických pracovníků (viz. PpP)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>
                <a:solidFill>
                  <a:srgbClr val="0000FF"/>
                </a:solidFill>
              </a:rPr>
              <a:t>není možné navyšovat mzdy pracovníků projektu – částky z přebývajících položek lze převést pouze na nové pracovníky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>
              <a:solidFill>
                <a:srgbClr val="0000FF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F80D32B-F3F4-4EF4-B669-609D032FC54A}" type="slidenum">
              <a:rPr lang="cs-CZ" smtClean="0"/>
              <a:pPr/>
              <a:t>21</a:t>
            </a:fld>
            <a:endParaRPr lang="cs-CZ" smtClean="0"/>
          </a:p>
        </p:txBody>
      </p:sp>
      <p:sp>
        <p:nvSpPr>
          <p:cNvPr id="2253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 sz="4000" b="1" u="sng" smtClean="0">
                <a:solidFill>
                  <a:schemeClr val="tx1"/>
                </a:solidFill>
              </a:rPr>
              <a:t>Kapitola č.3 Zařízení</a:t>
            </a:r>
          </a:p>
        </p:txBody>
      </p:sp>
      <p:sp>
        <p:nvSpPr>
          <p:cNvPr id="2253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981075"/>
            <a:ext cx="8229600" cy="4670425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Pro projekt je nutné vést evidenci tohoto majetku: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u="sng" smtClean="0"/>
              <a:t>Dlouhodobý nehmotný majetek do 60 tis. Kč</a:t>
            </a:r>
            <a:endParaRPr lang="cs-CZ" sz="2400" smtClean="0"/>
          </a:p>
          <a:p>
            <a:pPr eaLnBrk="1" hangingPunct="1">
              <a:lnSpc>
                <a:spcPct val="80000"/>
              </a:lnSpc>
            </a:pPr>
            <a:r>
              <a:rPr lang="cs-CZ" sz="2400" u="sng" smtClean="0">
                <a:solidFill>
                  <a:srgbClr val="000099"/>
                </a:solidFill>
              </a:rPr>
              <a:t>Dlouhodobý nehmotný majetek nad 60 tis. Kč</a:t>
            </a:r>
            <a:r>
              <a:rPr lang="cs-CZ" sz="2400" smtClean="0">
                <a:solidFill>
                  <a:srgbClr val="000099"/>
                </a:solidFill>
              </a:rPr>
              <a:t>  - jedná se o investici nutno hradit z investičních prostředků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u="sng" smtClean="0"/>
              <a:t>Drobný hmotný majetek do 40 tis. Kč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-   např. i nákup výukového materiálu, který je určen pro cílovou skupinu</a:t>
            </a:r>
          </a:p>
          <a:p>
            <a:pPr eaLnBrk="1" hangingPunct="1">
              <a:lnSpc>
                <a:spcPct val="80000"/>
              </a:lnSpc>
              <a:buFontTx/>
              <a:buChar char="-"/>
            </a:pPr>
            <a:r>
              <a:rPr lang="cs-CZ" sz="2400" smtClean="0"/>
              <a:t>např. nákupy PC, notebooky, tiskárny, mobily</a:t>
            </a:r>
            <a:endParaRPr lang="cs-CZ" sz="2400" u="sng" smtClean="0"/>
          </a:p>
          <a:p>
            <a:pPr eaLnBrk="1" hangingPunct="1">
              <a:lnSpc>
                <a:spcPct val="80000"/>
              </a:lnSpc>
            </a:pPr>
            <a:r>
              <a:rPr lang="cs-CZ" sz="2400" u="sng" smtClean="0">
                <a:solidFill>
                  <a:srgbClr val="000099"/>
                </a:solidFill>
              </a:rPr>
              <a:t>Použitý drobný hmotný majetek 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u="sng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u="sng" smtClean="0">
              <a:solidFill>
                <a:srgbClr val="000099"/>
              </a:solidFill>
            </a:endParaRPr>
          </a:p>
          <a:p>
            <a:pPr algn="ctr" eaLnBrk="1" hangingPunct="1">
              <a:lnSpc>
                <a:spcPct val="0"/>
              </a:lnSpc>
              <a:spcBef>
                <a:spcPct val="0"/>
              </a:spcBef>
              <a:buFontTx/>
              <a:buNone/>
            </a:pPr>
            <a:endParaRPr lang="cs-CZ" sz="2000" b="1" smtClean="0">
              <a:solidFill>
                <a:schemeClr val="hlink"/>
              </a:solidFill>
              <a:sym typeface="Wingdings" pitchFamily="2" charset="2"/>
            </a:endParaRPr>
          </a:p>
          <a:p>
            <a:pPr eaLnBrk="1" hangingPunct="1">
              <a:lnSpc>
                <a:spcPct val="80000"/>
              </a:lnSpc>
            </a:pPr>
            <a:r>
              <a:rPr lang="cs-CZ" sz="2000" smtClean="0"/>
              <a:t>Nájem zařízení – nájem zařízení a vybavení pro cílovou skupinu</a:t>
            </a:r>
          </a:p>
          <a:p>
            <a:pPr eaLnBrk="1" hangingPunct="1">
              <a:lnSpc>
                <a:spcPct val="80000"/>
              </a:lnSpc>
            </a:pPr>
            <a:r>
              <a:rPr lang="cs-CZ" sz="2000" smtClean="0"/>
              <a:t>Výdaje na opravy a údržbu = nepřímé náklady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1F0DB41-4FBF-4E56-8E2E-CF244DA487E9}" type="slidenum">
              <a:rPr lang="cs-CZ" smtClean="0"/>
              <a:pPr/>
              <a:t>22</a:t>
            </a:fld>
            <a:endParaRPr lang="cs-CZ" smtClean="0"/>
          </a:p>
        </p:txBody>
      </p:sp>
      <p:sp>
        <p:nvSpPr>
          <p:cNvPr id="23555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2800" b="1" u="sng" smtClean="0">
                <a:solidFill>
                  <a:schemeClr val="tx1"/>
                </a:solidFill>
              </a:rPr>
              <a:t>Křížové financování (KF) I.</a:t>
            </a:r>
            <a:br>
              <a:rPr lang="cs-CZ" sz="2800" b="1" u="sng" smtClean="0">
                <a:solidFill>
                  <a:schemeClr val="tx1"/>
                </a:solidFill>
              </a:rPr>
            </a:br>
            <a:r>
              <a:rPr lang="cs-CZ" sz="1600" i="1" smtClean="0">
                <a:solidFill>
                  <a:schemeClr val="tx1"/>
                </a:solidFill>
              </a:rPr>
              <a:t/>
            </a:r>
            <a:br>
              <a:rPr lang="cs-CZ" sz="1600" i="1" smtClean="0">
                <a:solidFill>
                  <a:schemeClr val="tx1"/>
                </a:solidFill>
              </a:rPr>
            </a:br>
            <a:endParaRPr lang="cs-CZ" sz="1600" i="1" smtClean="0">
              <a:solidFill>
                <a:schemeClr val="tx1"/>
              </a:solidFill>
            </a:endParaRPr>
          </a:p>
        </p:txBody>
      </p:sp>
      <p:sp>
        <p:nvSpPr>
          <p:cNvPr id="2355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412875"/>
            <a:ext cx="8229600" cy="4392613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b="1" u="sng" smtClean="0"/>
              <a:t>1) Investiční část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b="1" u="sng" smtClean="0">
                <a:solidFill>
                  <a:srgbClr val="000099"/>
                </a:solidFill>
              </a:rPr>
              <a:t>zařízení a vybavení, nábytek</a:t>
            </a:r>
            <a:r>
              <a:rPr lang="cs-CZ" sz="2400" b="1" u="sng" smtClean="0"/>
              <a:t>, </a:t>
            </a:r>
            <a:r>
              <a:rPr lang="cs-CZ" sz="2400" smtClean="0"/>
              <a:t>s dobou použitelnosti nad 1 rok a cenou </a:t>
            </a:r>
            <a:r>
              <a:rPr lang="cs-CZ" sz="2400" b="1" smtClean="0"/>
              <a:t>nad 40 tis. Kč</a:t>
            </a:r>
            <a:r>
              <a:rPr lang="cs-CZ" sz="2400" smtClean="0"/>
              <a:t> za kus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    Pozn.:</a:t>
            </a:r>
            <a:r>
              <a:rPr lang="cs-CZ" sz="2400" b="1" smtClean="0"/>
              <a:t> </a:t>
            </a:r>
            <a:r>
              <a:rPr lang="cs-CZ" sz="2400" smtClean="0"/>
              <a:t>textilní doplňky, podlahové krytiny, koberce, záclony a závěsy – nejsou nábytkem lze zahrnout pouze do drobného hmot. majetku do 40 tis. Kč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 dále obsahuje </a:t>
            </a:r>
            <a:r>
              <a:rPr lang="cs-CZ" sz="2400" b="1" u="sng" smtClean="0">
                <a:solidFill>
                  <a:srgbClr val="000099"/>
                </a:solidFill>
              </a:rPr>
              <a:t>stavební úpravy</a:t>
            </a:r>
            <a:r>
              <a:rPr lang="cs-CZ" sz="2400" smtClean="0"/>
              <a:t>, které v úhrnu převýší ve zdaňovacím období 40 tis. Kč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	</a:t>
            </a:r>
            <a:r>
              <a:rPr lang="cs-CZ" sz="2300" smtClean="0"/>
              <a:t>Interaktivní tabule musí být soubor movitých věcí v případě, že interaktivní tabule + další současně pořízené zařízení přesahují 40 tis. Kč.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300" smtClean="0">
                <a:solidFill>
                  <a:schemeClr val="folHlink"/>
                </a:solidFill>
              </a:rPr>
              <a:t>	</a:t>
            </a:r>
            <a:r>
              <a:rPr lang="cs-CZ" sz="2300" u="sng" smtClean="0">
                <a:solidFill>
                  <a:srgbClr val="000099"/>
                </a:solidFill>
              </a:rPr>
              <a:t>Jedná se o investici nutno hradit z investičních prostředků.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300" b="1" smtClean="0">
              <a:solidFill>
                <a:srgbClr val="000099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FA83DB6E-FFAF-4A66-925B-064B92C6F913}" type="slidenum">
              <a:rPr lang="cs-CZ" smtClean="0"/>
              <a:pPr/>
              <a:t>23</a:t>
            </a:fld>
            <a:endParaRPr lang="cs-CZ" smtClean="0"/>
          </a:p>
        </p:txBody>
      </p:sp>
      <p:sp>
        <p:nvSpPr>
          <p:cNvPr id="2457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200" b="1" u="sng" smtClean="0">
                <a:solidFill>
                  <a:schemeClr val="tx1"/>
                </a:solidFill>
              </a:rPr>
              <a:t>Křížové financování (KF) II.</a:t>
            </a:r>
          </a:p>
        </p:txBody>
      </p:sp>
      <p:sp>
        <p:nvSpPr>
          <p:cNvPr id="2458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052513"/>
            <a:ext cx="8229600" cy="482441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b="1" u="sng" smtClean="0"/>
              <a:t>2) Neinvestiční část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b="1" u="sng" smtClean="0">
                <a:solidFill>
                  <a:srgbClr val="000099"/>
                </a:solidFill>
              </a:rPr>
              <a:t>nábytek nebo vestavěné skříně</a:t>
            </a:r>
            <a:r>
              <a:rPr lang="cs-CZ" sz="2400" smtClean="0"/>
              <a:t> </a:t>
            </a:r>
            <a:r>
              <a:rPr lang="cs-CZ" sz="2400" b="1" smtClean="0"/>
              <a:t>do 40 tis. Kč</a:t>
            </a:r>
            <a:endParaRPr lang="cs-CZ" sz="2400" b="1" smtClean="0">
              <a:solidFill>
                <a:schemeClr val="accent2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b="1" smtClean="0">
                <a:solidFill>
                  <a:schemeClr val="accent2"/>
                </a:solidFill>
              </a:rPr>
              <a:t>	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cs-CZ" smtClean="0"/>
              <a:t>vybavení a nábytek lze financovat pouze v případě, že je pořízen </a:t>
            </a:r>
            <a:r>
              <a:rPr lang="cs-CZ" u="sng" smtClean="0"/>
              <a:t>pro potřebu cílové skupiny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u="sng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cs-CZ" sz="2400" smtClean="0"/>
              <a:t>v případě pořízení zařízení a nábytku z KF pro realizační tým je možný v max. výši 15 tis.Kč na 1 přepočtený pracovní úvazek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ACFF661-3E17-4696-9FB1-717C4006E49C}" type="slidenum">
              <a:rPr lang="cs-CZ" smtClean="0"/>
              <a:pPr/>
              <a:t>24</a:t>
            </a:fld>
            <a:endParaRPr lang="cs-CZ" smtClean="0"/>
          </a:p>
        </p:txBody>
      </p:sp>
      <p:sp>
        <p:nvSpPr>
          <p:cNvPr id="25603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z="3600" b="1" u="sng" smtClean="0">
                <a:solidFill>
                  <a:schemeClr val="tx1"/>
                </a:solidFill>
              </a:rPr>
              <a:t>Kapitola č.5 Nákup služeb I.</a:t>
            </a:r>
          </a:p>
        </p:txBody>
      </p:sp>
      <p:sp>
        <p:nvSpPr>
          <p:cNvPr id="2560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268413"/>
            <a:ext cx="8229600" cy="4608512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600" b="1" u="sng" smtClean="0">
                <a:solidFill>
                  <a:srgbClr val="000099"/>
                </a:solidFill>
              </a:rPr>
              <a:t>Publikace/školicí materiály/manuály</a:t>
            </a:r>
            <a:r>
              <a:rPr lang="cs-CZ" sz="2600" b="1" smtClean="0">
                <a:solidFill>
                  <a:srgbClr val="000099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cs-CZ" sz="2600" smtClean="0"/>
              <a:t>vytvořené dodavatelem na zakázku! tj. vývoj a vytváření nových publikací, školících materiálů nebo multimediálních pomůcek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600" b="1" u="sng" smtClean="0">
                <a:solidFill>
                  <a:srgbClr val="000099"/>
                </a:solidFill>
              </a:rPr>
              <a:t>Odborné služby/Studie a výzkum</a:t>
            </a:r>
            <a:r>
              <a:rPr lang="cs-CZ" sz="2600" b="1" u="sng" smtClean="0"/>
              <a:t> </a:t>
            </a:r>
            <a:endParaRPr lang="cs-CZ" sz="2600" smtClean="0"/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cs-CZ" sz="2600" smtClean="0"/>
              <a:t>nákup duševního vlastnictví (zpracování analýz, sběr dat a výzkum)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600" b="1" u="sng" smtClean="0">
                <a:solidFill>
                  <a:srgbClr val="000099"/>
                </a:solidFill>
              </a:rPr>
              <a:t>Náklady na konference/kurzy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cs-CZ" sz="2600" smtClean="0"/>
              <a:t>zapojení cílové skupiny, hostujících účastníků a širší veřejnosti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cs-CZ" sz="2600" smtClean="0"/>
              <a:t>např. pronájem prostor a konferenční techniky pro cílovou skupinu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cs-CZ" sz="2600" smtClean="0"/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235B3F1-D748-4E00-A859-B26C93C01D2D}" type="slidenum">
              <a:rPr lang="cs-CZ" smtClean="0"/>
              <a:pPr/>
              <a:t>25</a:t>
            </a:fld>
            <a:endParaRPr lang="cs-CZ" smtClean="0"/>
          </a:p>
        </p:txBody>
      </p:sp>
      <p:sp>
        <p:nvSpPr>
          <p:cNvPr id="26627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777875"/>
          </a:xfrm>
        </p:spPr>
        <p:txBody>
          <a:bodyPr/>
          <a:lstStyle/>
          <a:p>
            <a:pPr eaLnBrk="1" hangingPunct="1"/>
            <a:r>
              <a:rPr lang="cs-CZ" sz="3600" b="1" u="sng" smtClean="0">
                <a:solidFill>
                  <a:schemeClr val="tx1"/>
                </a:solidFill>
              </a:rPr>
              <a:t>Kapitola č.5 Nákup služeb II.</a:t>
            </a:r>
          </a:p>
        </p:txBody>
      </p:sp>
      <p:sp>
        <p:nvSpPr>
          <p:cNvPr id="26628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981075"/>
            <a:ext cx="8229600" cy="5145088"/>
          </a:xfrm>
        </p:spPr>
        <p:txBody>
          <a:bodyPr/>
          <a:lstStyle/>
          <a:p>
            <a:pPr lvl="1" eaLnBrk="1" hangingPunct="1">
              <a:lnSpc>
                <a:spcPct val="80000"/>
              </a:lnSpc>
              <a:buFontTx/>
              <a:buNone/>
            </a:pPr>
            <a:endParaRPr lang="cs-CZ" sz="2000" b="1" u="sng" smtClean="0">
              <a:solidFill>
                <a:srgbClr val="000099"/>
              </a:solidFill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000" b="1" u="sng" smtClean="0">
                <a:solidFill>
                  <a:srgbClr val="000099"/>
                </a:solidFill>
              </a:rPr>
              <a:t>Podpora účastníků (stravné, ubytování)</a:t>
            </a:r>
            <a:r>
              <a:rPr lang="cs-CZ" sz="2000" b="1" smtClean="0">
                <a:solidFill>
                  <a:srgbClr val="000099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cs-CZ" sz="2000" smtClean="0"/>
              <a:t>občerstvení a ubytování souvisí s položkou „náklady na konference/kurzy“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cs-CZ" sz="2000" smtClean="0"/>
              <a:t>stravné max. </a:t>
            </a:r>
            <a:r>
              <a:rPr lang="cs-CZ" sz="2000" u="sng" smtClean="0"/>
              <a:t>300,- Kč</a:t>
            </a:r>
            <a:r>
              <a:rPr lang="cs-CZ" sz="2000" smtClean="0"/>
              <a:t> na den a osobu (celodenní akce=8 běžných hodin) </a:t>
            </a:r>
            <a:r>
              <a:rPr lang="cs-CZ" sz="2000" b="1" smtClean="0"/>
              <a:t>jinak je nutné stravné krátit!!!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cs-CZ" sz="2000" smtClean="0"/>
              <a:t>stravné v případě výjezdních akcí spojených s přenocováním účastníků limit max. 400 Kč na den a osobu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cs-CZ" sz="2000" smtClean="0"/>
              <a:t>ubytování max. </a:t>
            </a:r>
            <a:r>
              <a:rPr lang="cs-CZ" sz="2000" u="sng" smtClean="0"/>
              <a:t>1 500,- Kč</a:t>
            </a:r>
            <a:r>
              <a:rPr lang="cs-CZ" sz="2000" smtClean="0"/>
              <a:t> na den a osobu 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cs-CZ" sz="2000" smtClean="0"/>
              <a:t>ubytování lze hradit </a:t>
            </a:r>
            <a:r>
              <a:rPr lang="cs-CZ" sz="2000" u="sng" smtClean="0"/>
              <a:t>pouze účastníkům cílové skupiny</a:t>
            </a:r>
          </a:p>
          <a:p>
            <a:pPr lvl="1" eaLnBrk="1" hangingPunct="1">
              <a:lnSpc>
                <a:spcPct val="80000"/>
              </a:lnSpc>
              <a:buFontTx/>
              <a:buChar char="•"/>
            </a:pPr>
            <a:r>
              <a:rPr lang="cs-CZ" sz="2000" smtClean="0"/>
              <a:t>stravné lze hradit cílové skupině i dalším účastníkům akce-pokud souvisí s projektem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cs-CZ" sz="20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2000" b="1" smtClean="0"/>
              <a:t>Dodavatelem služeb v rámci projektu nemůže být osoba, která má uzavřen pracovně právní vztah s příjemcem/partnerem a výdaje na něj jsou z rozpočtu projektu.</a:t>
            </a:r>
            <a:endParaRPr lang="cs-CZ" sz="2000" smtClean="0"/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cs-CZ" sz="2000" b="1" u="sng" smtClean="0">
              <a:solidFill>
                <a:srgbClr val="000099"/>
              </a:solidFill>
            </a:endParaRPr>
          </a:p>
          <a:p>
            <a:pPr lvl="1" eaLnBrk="1" hangingPunct="1">
              <a:lnSpc>
                <a:spcPct val="0"/>
              </a:lnSpc>
              <a:spcBef>
                <a:spcPct val="0"/>
              </a:spcBef>
              <a:buFontTx/>
              <a:buNone/>
            </a:pPr>
            <a:endParaRPr lang="cs-CZ" sz="2000" b="1" u="sng" smtClean="0">
              <a:solidFill>
                <a:srgbClr val="000099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000" b="1" smtClean="0">
                <a:solidFill>
                  <a:srgbClr val="0000FF"/>
                </a:solidFill>
              </a:rPr>
              <a:t>	</a:t>
            </a:r>
            <a:endParaRPr lang="cs-CZ" sz="2000" b="1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6296BA7-BEC1-41AD-ACB1-81796733581E}" type="slidenum">
              <a:rPr lang="cs-CZ" smtClean="0"/>
              <a:pPr/>
              <a:t>26</a:t>
            </a:fld>
            <a:endParaRPr lang="cs-CZ" smtClean="0"/>
          </a:p>
        </p:txBody>
      </p:sp>
      <p:sp>
        <p:nvSpPr>
          <p:cNvPr id="27651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850900"/>
          </a:xfrm>
        </p:spPr>
        <p:txBody>
          <a:bodyPr/>
          <a:lstStyle/>
          <a:p>
            <a:pPr eaLnBrk="1" hangingPunct="1"/>
            <a:r>
              <a:rPr lang="cs-CZ" sz="4000" b="1" u="sng" smtClean="0">
                <a:solidFill>
                  <a:schemeClr val="tx1"/>
                </a:solidFill>
              </a:rPr>
              <a:t>Kapitola č.6 Stavební úpravy</a:t>
            </a:r>
          </a:p>
        </p:txBody>
      </p:sp>
      <p:sp>
        <p:nvSpPr>
          <p:cNvPr id="2765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1052513"/>
            <a:ext cx="8229600" cy="4897437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1800" b="1" u="sng" smtClean="0">
                <a:solidFill>
                  <a:srgbClr val="000099"/>
                </a:solidFill>
              </a:rPr>
              <a:t>Drobné stavební úpravy</a:t>
            </a:r>
            <a:r>
              <a:rPr lang="cs-CZ" sz="2800" b="1" u="sng" smtClean="0">
                <a:solidFill>
                  <a:srgbClr val="000099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cs-CZ" sz="1800" smtClean="0"/>
              <a:t>nesmí přesáhnout 40 tis. Kč v jednom zdaň.období </a:t>
            </a:r>
            <a:r>
              <a:rPr lang="cs-CZ" sz="1800" u="sng" smtClean="0"/>
              <a:t>za každou jednotlivou účetní položku majetku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1800" b="1" u="sng" smtClean="0">
                <a:solidFill>
                  <a:srgbClr val="000099"/>
                </a:solidFill>
              </a:rPr>
              <a:t>Stavební úpravy v rámci křížového financování</a:t>
            </a:r>
            <a:r>
              <a:rPr lang="cs-CZ" sz="2800" b="1" u="sng" smtClean="0">
                <a:solidFill>
                  <a:schemeClr val="accent2"/>
                </a:solidFill>
              </a:rPr>
              <a:t> 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cs-CZ" sz="1800" b="1" smtClean="0"/>
              <a:t>nad 40 tis. Kč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cs-CZ" sz="1800" smtClean="0"/>
              <a:t>stavební úpravy, které jsou </a:t>
            </a:r>
            <a:r>
              <a:rPr lang="cs-CZ" sz="1800" b="1" u="sng" smtClean="0"/>
              <a:t>rekonstrukcí nebo modernizací</a:t>
            </a:r>
            <a:r>
              <a:rPr lang="cs-CZ" sz="1800" smtClean="0"/>
              <a:t>          (NE OPRAVY!) 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cs-CZ" sz="1800" smtClean="0"/>
              <a:t>pouze na majetku partnerů (NE na majetku v pronájmu)</a:t>
            </a:r>
          </a:p>
          <a:p>
            <a:pPr lvl="1" eaLnBrk="1" hangingPunct="1">
              <a:lnSpc>
                <a:spcPct val="80000"/>
              </a:lnSpc>
              <a:buFontTx/>
              <a:buChar char="-"/>
            </a:pPr>
            <a:r>
              <a:rPr lang="cs-CZ" sz="1800" u="sng" smtClean="0">
                <a:solidFill>
                  <a:srgbClr val="000099"/>
                </a:solidFill>
              </a:rPr>
              <a:t>jedná se o investici nutno hradit z investičních prostředků</a:t>
            </a:r>
          </a:p>
          <a:p>
            <a:pPr lvl="1" eaLnBrk="1" hangingPunct="1">
              <a:lnSpc>
                <a:spcPct val="80000"/>
              </a:lnSpc>
              <a:buFontTx/>
              <a:buNone/>
            </a:pPr>
            <a:endParaRPr lang="cs-CZ" sz="1800" u="sng" smtClean="0">
              <a:solidFill>
                <a:srgbClr val="000099"/>
              </a:solidFill>
            </a:endParaRPr>
          </a:p>
          <a:p>
            <a:pPr lvl="1" eaLnBrk="1" hangingPunct="1">
              <a:lnSpc>
                <a:spcPct val="80000"/>
              </a:lnSpc>
              <a:buFontTx/>
              <a:buNone/>
            </a:pPr>
            <a:r>
              <a:rPr lang="cs-CZ" sz="1400" smtClean="0">
                <a:solidFill>
                  <a:schemeClr val="accent2"/>
                </a:solidFill>
              </a:rPr>
              <a:t>	</a:t>
            </a:r>
            <a:r>
              <a:rPr lang="cs-CZ" sz="1800" smtClean="0"/>
              <a:t>Stavební úprava musí být provedena v souvislosti s úpravou pracovního místa nebo úpravou přístupu pro osoby se zdravotním postižením nebo úpravy výukových, tréninkových nebo pracovních prostor používaných na realizaci aktivit s cílovou skupinou.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98F82C8-D8AF-4747-9EC1-264A8AE79A6C}" type="slidenum">
              <a:rPr lang="cs-CZ" smtClean="0"/>
              <a:pPr/>
              <a:t>27</a:t>
            </a:fld>
            <a:endParaRPr lang="cs-CZ" smtClean="0"/>
          </a:p>
        </p:txBody>
      </p:sp>
      <p:sp>
        <p:nvSpPr>
          <p:cNvPr id="28675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274638"/>
            <a:ext cx="8229600" cy="346075"/>
          </a:xfrm>
        </p:spPr>
        <p:txBody>
          <a:bodyPr/>
          <a:lstStyle/>
          <a:p>
            <a:pPr eaLnBrk="1" hangingPunct="1"/>
            <a:r>
              <a:rPr lang="cs-CZ" sz="2800" b="1" u="sng" smtClean="0">
                <a:solidFill>
                  <a:schemeClr val="tx1"/>
                </a:solidFill>
              </a:rPr>
              <a:t>Kapitola č.7 Přímá podpora</a:t>
            </a:r>
            <a:endParaRPr lang="cs-CZ" sz="2800" b="1" smtClean="0">
              <a:solidFill>
                <a:schemeClr val="tx1"/>
              </a:solidFill>
            </a:endParaRPr>
          </a:p>
        </p:txBody>
      </p:sp>
      <p:sp>
        <p:nvSpPr>
          <p:cNvPr id="2867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39750" y="692150"/>
            <a:ext cx="8229600" cy="50419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b="1" u="sng" smtClean="0"/>
              <a:t>Cestovné, ubytování a stravné 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náklady (ubytování, cestovné a stravné) spojené s realizací praxí a stáží =</a:t>
            </a:r>
            <a:r>
              <a:rPr lang="cs-CZ" sz="2400" b="1" smtClean="0"/>
              <a:t> </a:t>
            </a:r>
            <a:r>
              <a:rPr lang="cs-CZ" sz="2400" smtClean="0"/>
              <a:t>hrazeno jednorázově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cenové limity:</a:t>
            </a:r>
            <a:r>
              <a:rPr lang="cs-CZ" sz="2400" b="1" smtClean="0"/>
              <a:t> </a:t>
            </a:r>
            <a:r>
              <a:rPr lang="cs-CZ" sz="2400" smtClean="0"/>
              <a:t>(ubytování v ČR max. </a:t>
            </a:r>
            <a:r>
              <a:rPr lang="cs-CZ" sz="2400" u="sng" smtClean="0"/>
              <a:t>1 500,- Kč</a:t>
            </a:r>
            <a:r>
              <a:rPr lang="cs-CZ" sz="2400" smtClean="0"/>
              <a:t> za osobu a noc; celodenní stravování max. </a:t>
            </a:r>
            <a:r>
              <a:rPr lang="cs-CZ" sz="2400" u="sng" smtClean="0"/>
              <a:t>300,- Kč</a:t>
            </a:r>
            <a:r>
              <a:rPr lang="cs-CZ" sz="2400" smtClean="0"/>
              <a:t> za osobu)</a:t>
            </a:r>
          </a:p>
          <a:p>
            <a:pPr eaLnBrk="1" hangingPunct="1">
              <a:lnSpc>
                <a:spcPct val="80000"/>
              </a:lnSpc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u="sng" smtClean="0"/>
              <a:t>Mzdové příspěvky</a:t>
            </a:r>
          </a:p>
          <a:p>
            <a:pPr eaLnBrk="1" hangingPunct="1">
              <a:lnSpc>
                <a:spcPct val="80000"/>
              </a:lnSpc>
            </a:pPr>
            <a:r>
              <a:rPr lang="cs-CZ" sz="2400" smtClean="0"/>
              <a:t>jsou poskytovány zaměstnavateli jako náhrada části mzdových nákladů (hrubá mzda včetně zákonných odvodů) na jejich pracovníka po dobu jeho účasti na dalším vzdělávání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smtClean="0">
                <a:solidFill>
                  <a:schemeClr val="accent2"/>
                </a:solidFill>
              </a:rPr>
              <a:t>	</a:t>
            </a:r>
            <a:r>
              <a:rPr lang="cs-CZ" sz="2400" smtClean="0">
                <a:solidFill>
                  <a:schemeClr val="hlink"/>
                </a:solidFill>
              </a:rPr>
              <a:t>Pokud jsou některé služby (např. ubytování, doprava…) pořizovány pro cílovou skupinu prostřednictvím dodavatele na fakturu, je nutné je řadit do kapitoly č. 5!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000" smtClean="0">
              <a:solidFill>
                <a:schemeClr val="hlink"/>
              </a:solidFill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smtClean="0"/>
              <a:t>Ing. Michaela Bošanská</a:t>
            </a:r>
          </a:p>
        </p:txBody>
      </p:sp>
      <p:sp>
        <p:nvSpPr>
          <p:cNvPr id="29699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smtClean="0"/>
              <a:t>bosanska.m@kr-ustecky.cz</a:t>
            </a:r>
          </a:p>
        </p:txBody>
      </p:sp>
      <p:sp>
        <p:nvSpPr>
          <p:cNvPr id="29700" name="Zástupný symbol pro číslo snímku 3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1C6D0190-13AE-4E77-9DD9-D0C5A5FCA276}" type="slidenum">
              <a:rPr lang="cs-CZ" smtClean="0"/>
              <a:pPr/>
              <a:t>28</a:t>
            </a:fld>
            <a:endParaRPr lang="cs-CZ" smtClean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A980F17A-AFBE-4215-ABE4-3451C10DC025}" type="slidenum">
              <a:rPr lang="cs-CZ" smtClean="0"/>
              <a:pPr/>
              <a:t>3</a:t>
            </a:fld>
            <a:endParaRPr lang="cs-CZ" smtClean="0"/>
          </a:p>
        </p:txBody>
      </p:sp>
      <p:sp>
        <p:nvSpPr>
          <p:cNvPr id="4099" name="Rectangle 2"/>
          <p:cNvSpPr>
            <a:spLocks noGrp="1" noChangeArrowheads="1"/>
          </p:cNvSpPr>
          <p:nvPr>
            <p:ph type="title"/>
          </p:nvPr>
        </p:nvSpPr>
        <p:spPr>
          <a:xfrm>
            <a:off x="827088" y="260350"/>
            <a:ext cx="7138987" cy="1143000"/>
          </a:xfrm>
        </p:spPr>
        <p:txBody>
          <a:bodyPr/>
          <a:lstStyle/>
          <a:p>
            <a:pPr eaLnBrk="1" hangingPunct="1"/>
            <a:r>
              <a:rPr lang="cs-CZ" sz="3600" u="sng" smtClean="0">
                <a:solidFill>
                  <a:schemeClr val="tx1"/>
                </a:solidFill>
              </a:rPr>
              <a:t>Způsobilé výdaje</a:t>
            </a:r>
          </a:p>
        </p:txBody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95288" y="1125538"/>
            <a:ext cx="8569325" cy="4929187"/>
          </a:xfrm>
        </p:spPr>
        <p:txBody>
          <a:bodyPr/>
          <a:lstStyle/>
          <a:p>
            <a:pPr algn="ctr" eaLnBrk="1" hangingPunct="1">
              <a:buFontTx/>
              <a:buNone/>
            </a:pPr>
            <a:r>
              <a:rPr lang="cs-CZ" sz="3400" u="sng" smtClean="0"/>
              <a:t>Výdaje musí být: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u="sng" smtClean="0">
                <a:solidFill>
                  <a:srgbClr val="CC3300"/>
                </a:solidFill>
              </a:rPr>
              <a:t>přiměřené</a:t>
            </a:r>
            <a:r>
              <a:rPr lang="cs-CZ" sz="2400" b="1" smtClean="0">
                <a:solidFill>
                  <a:srgbClr val="CC3300"/>
                </a:solidFill>
              </a:rPr>
              <a:t> </a:t>
            </a:r>
            <a:endParaRPr lang="cs-CZ" sz="2400" smtClean="0"/>
          </a:p>
          <a:p>
            <a:pPr eaLnBrk="1" hangingPunct="1">
              <a:buFontTx/>
              <a:buChar char="-"/>
            </a:pPr>
            <a:r>
              <a:rPr lang="cs-CZ" sz="2400" smtClean="0"/>
              <a:t>odpovídat cenám v místě a čase obvyklým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u="sng" smtClean="0">
                <a:solidFill>
                  <a:srgbClr val="CC3300"/>
                </a:solidFill>
              </a:rPr>
              <a:t>h</a:t>
            </a:r>
            <a:r>
              <a:rPr lang="cs-CZ" sz="2400" u="sng" smtClean="0">
                <a:solidFill>
                  <a:srgbClr val="CC0000"/>
                </a:solidFill>
              </a:rPr>
              <a:t>ospodárné</a:t>
            </a:r>
            <a:r>
              <a:rPr lang="cs-CZ" sz="2400" smtClean="0"/>
              <a:t> </a:t>
            </a:r>
          </a:p>
          <a:p>
            <a:pPr eaLnBrk="1" hangingPunct="1">
              <a:buFontTx/>
              <a:buChar char="-"/>
            </a:pPr>
            <a:r>
              <a:rPr lang="cs-CZ" sz="2400" smtClean="0"/>
              <a:t>minimalizace výdajů při respektování cílů projektu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u="sng" smtClean="0">
                <a:solidFill>
                  <a:srgbClr val="CC0000"/>
                </a:solidFill>
              </a:rPr>
              <a:t>účelné</a:t>
            </a:r>
            <a:r>
              <a:rPr lang="cs-CZ" sz="2400" smtClean="0">
                <a:solidFill>
                  <a:srgbClr val="CC0000"/>
                </a:solidFill>
              </a:rPr>
              <a:t>   </a:t>
            </a:r>
          </a:p>
          <a:p>
            <a:pPr eaLnBrk="1" hangingPunct="1">
              <a:buFontTx/>
              <a:buChar char="-"/>
            </a:pPr>
            <a:r>
              <a:rPr lang="cs-CZ" sz="2400" smtClean="0"/>
              <a:t>nezbytné pro realizaci projektu</a:t>
            </a:r>
          </a:p>
          <a:p>
            <a:pPr eaLnBrk="1" hangingPunct="1">
              <a:buFont typeface="Wingdings" pitchFamily="2" charset="2"/>
              <a:buChar char="Ø"/>
            </a:pPr>
            <a:r>
              <a:rPr lang="cs-CZ" sz="2400" u="sng" smtClean="0">
                <a:solidFill>
                  <a:srgbClr val="CC0000"/>
                </a:solidFill>
              </a:rPr>
              <a:t>efektivní </a:t>
            </a:r>
            <a:r>
              <a:rPr lang="cs-CZ" sz="2400" smtClean="0">
                <a:solidFill>
                  <a:srgbClr val="CC0000"/>
                </a:solidFill>
              </a:rPr>
              <a:t>   </a:t>
            </a:r>
          </a:p>
          <a:p>
            <a:pPr eaLnBrk="1" hangingPunct="1">
              <a:buFontTx/>
              <a:buChar char="-"/>
            </a:pPr>
            <a:r>
              <a:rPr lang="cs-CZ" sz="2400" smtClean="0"/>
              <a:t>maximální poměr mezi výstupy a výstupy projektu</a:t>
            </a:r>
          </a:p>
          <a:p>
            <a:pPr eaLnBrk="1" hangingPunct="1">
              <a:buFontTx/>
              <a:buChar char="-"/>
            </a:pPr>
            <a:endParaRPr lang="cs-CZ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6E30B3BC-9EC2-4800-9165-9A4312CBDF44}" type="slidenum">
              <a:rPr lang="cs-CZ" smtClean="0"/>
              <a:pPr/>
              <a:t>4</a:t>
            </a:fld>
            <a:endParaRPr lang="cs-CZ" smtClean="0"/>
          </a:p>
        </p:txBody>
      </p:sp>
      <p:sp>
        <p:nvSpPr>
          <p:cNvPr id="512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68313" y="908050"/>
            <a:ext cx="8496300" cy="4525963"/>
          </a:xfrm>
        </p:spPr>
        <p:txBody>
          <a:bodyPr/>
          <a:lstStyle/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800" smtClean="0"/>
              <a:t>Vynaloženy </a:t>
            </a:r>
            <a:r>
              <a:rPr lang="cs-CZ" sz="3000" u="sng" smtClean="0">
                <a:solidFill>
                  <a:srgbClr val="CC0000"/>
                </a:solidFill>
              </a:rPr>
              <a:t>na aktivity</a:t>
            </a:r>
            <a:r>
              <a:rPr lang="cs-CZ" sz="2800" smtClean="0"/>
              <a:t> v souladu s obsahovou stránkou a cíli projektu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3000" u="sng" smtClean="0">
                <a:solidFill>
                  <a:srgbClr val="CC0000"/>
                </a:solidFill>
              </a:rPr>
              <a:t>prokazatelné</a:t>
            </a:r>
            <a:r>
              <a:rPr lang="cs-CZ" sz="3000" smtClean="0"/>
              <a:t> </a:t>
            </a:r>
            <a:r>
              <a:rPr lang="cs-CZ" sz="2800" smtClean="0"/>
              <a:t>- doložené prvotními účetními doklady</a:t>
            </a:r>
          </a:p>
          <a:p>
            <a:pPr eaLnBrk="1" hangingPunct="1">
              <a:lnSpc>
                <a:spcPct val="90000"/>
              </a:lnSpc>
              <a:buFontTx/>
              <a:buChar char="-"/>
            </a:pPr>
            <a:r>
              <a:rPr lang="cs-CZ" sz="2800" u="sng" smtClean="0">
                <a:solidFill>
                  <a:srgbClr val="CC0000"/>
                </a:solidFill>
              </a:rPr>
              <a:t>výdaje musí vzniknout v průběhu realizace projektu</a:t>
            </a:r>
            <a:r>
              <a:rPr lang="cs-CZ" sz="2800" smtClean="0"/>
              <a:t> -  od okamžiku zahájení realizace projektu do   okamžiku ukončení realizace </a:t>
            </a:r>
          </a:p>
          <a:p>
            <a:pPr eaLnBrk="1" hangingPunct="1">
              <a:lnSpc>
                <a:spcPct val="90000"/>
              </a:lnSpc>
              <a:buFontTx/>
              <a:buNone/>
            </a:pPr>
            <a:r>
              <a:rPr lang="cs-CZ" sz="2800" smtClean="0"/>
              <a:t>	- s výjimkami stanovenými v příručce pro příjemce tj. mzdy za poslední měsíc realizace projektu </a:t>
            </a:r>
          </a:p>
          <a:p>
            <a:pPr eaLnBrk="1" hangingPunct="1">
              <a:lnSpc>
                <a:spcPct val="90000"/>
              </a:lnSpc>
            </a:pPr>
            <a:endParaRPr lang="cs-CZ" sz="2400" smtClean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537F1C2-97AD-4FB7-BBA8-AEA1899FDD72}" type="slidenum">
              <a:rPr lang="cs-CZ" smtClean="0"/>
              <a:pPr/>
              <a:t>5</a:t>
            </a:fld>
            <a:endParaRPr lang="cs-CZ" smtClean="0"/>
          </a:p>
        </p:txBody>
      </p:sp>
      <p:sp>
        <p:nvSpPr>
          <p:cNvPr id="6147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15888"/>
            <a:ext cx="8208962" cy="1143000"/>
          </a:xfrm>
        </p:spPr>
        <p:txBody>
          <a:bodyPr/>
          <a:lstStyle/>
          <a:p>
            <a:pPr eaLnBrk="1" hangingPunct="1"/>
            <a:r>
              <a:rPr lang="cs-CZ" sz="3200" b="1" u="sng" smtClean="0">
                <a:solidFill>
                  <a:schemeClr val="tx1"/>
                </a:solidFill>
              </a:rPr>
              <a:t>Platby (úhrady výdajů) v rámci projektu</a:t>
            </a:r>
            <a:r>
              <a:rPr lang="cs-CZ" sz="3200" u="sng" smtClean="0">
                <a:solidFill>
                  <a:schemeClr val="tx1"/>
                </a:solidFill>
              </a:rPr>
              <a:t/>
            </a:r>
            <a:br>
              <a:rPr lang="cs-CZ" sz="3200" u="sng" smtClean="0">
                <a:solidFill>
                  <a:schemeClr val="tx1"/>
                </a:solidFill>
              </a:rPr>
            </a:br>
            <a:endParaRPr lang="cs-CZ" sz="3200" u="sng" smtClean="0">
              <a:solidFill>
                <a:schemeClr val="tx1"/>
              </a:solidFill>
            </a:endParaRPr>
          </a:p>
        </p:txBody>
      </p:sp>
      <p:sp>
        <p:nvSpPr>
          <p:cNvPr id="717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908050"/>
            <a:ext cx="9036050" cy="4826000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400" u="sng" dirty="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400" u="sng" dirty="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u="sng" dirty="0" smtClean="0">
                <a:solidFill>
                  <a:schemeClr val="hlink"/>
                </a:solidFill>
              </a:rPr>
              <a:t>Záloha</a:t>
            </a:r>
            <a:r>
              <a:rPr lang="cs-CZ" sz="2400" b="1" u="sng" dirty="0" smtClean="0">
                <a:solidFill>
                  <a:schemeClr val="hlink"/>
                </a:solidFill>
              </a:rPr>
              <a:t>  </a:t>
            </a:r>
            <a:r>
              <a:rPr lang="cs-CZ" sz="2100" dirty="0" smtClean="0"/>
              <a:t> </a:t>
            </a:r>
          </a:p>
          <a:p>
            <a:pPr marL="457200" indent="-457200" eaLnBrk="1" hangingPunct="1">
              <a:lnSpc>
                <a:spcPct val="80000"/>
              </a:lnSpc>
              <a:defRPr/>
            </a:pPr>
            <a:r>
              <a:rPr lang="cs-CZ" sz="2400" dirty="0" smtClean="0"/>
              <a:t>ve výši 5 % schválených výdajů projektu (neinvestiční)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/>
              <a:t>okamžitě po obdržení zálohové platby z MŠMT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400" u="sng" dirty="0" smtClean="0">
              <a:solidFill>
                <a:schemeClr val="hlink"/>
              </a:solidFill>
            </a:endParaRP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u="sng" dirty="0" smtClean="0">
                <a:solidFill>
                  <a:schemeClr val="hlink"/>
                </a:solidFill>
              </a:rPr>
              <a:t>Další platby: </a:t>
            </a:r>
          </a:p>
          <a:p>
            <a:pPr eaLnBrk="1" hangingPunct="1">
              <a:lnSpc>
                <a:spcPct val="80000"/>
              </a:lnSpc>
              <a:defRPr/>
            </a:pPr>
            <a:r>
              <a:rPr lang="cs-CZ" sz="2400" dirty="0" smtClean="0"/>
              <a:t>na základě oprávněného požadavku s ohledem na budoucí potřebu (finanční plán)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000" dirty="0" smtClean="0"/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000" dirty="0" smtClean="0"/>
          </a:p>
          <a:p>
            <a:pPr indent="0" eaLnBrk="1" hangingPunct="1">
              <a:lnSpc>
                <a:spcPct val="80000"/>
              </a:lnSpc>
              <a:buFontTx/>
              <a:buNone/>
              <a:defRPr/>
            </a:pPr>
            <a:r>
              <a:rPr lang="cs-CZ" sz="2400" dirty="0" smtClean="0"/>
              <a:t>Výše finanční podpory bude poskytnuta až do výše 100 % způsobilých výdajů projektu.</a:t>
            </a:r>
          </a:p>
          <a:p>
            <a:pPr eaLnBrk="1" hangingPunct="1">
              <a:lnSpc>
                <a:spcPct val="80000"/>
              </a:lnSpc>
              <a:buFontTx/>
              <a:buNone/>
              <a:defRPr/>
            </a:pPr>
            <a:endParaRPr lang="cs-CZ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Obdélník 5"/>
          <p:cNvSpPr/>
          <p:nvPr/>
        </p:nvSpPr>
        <p:spPr>
          <a:xfrm>
            <a:off x="1547813" y="2205038"/>
            <a:ext cx="6553200" cy="1008062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cs-CZ" dirty="0"/>
          </a:p>
        </p:txBody>
      </p:sp>
      <p:sp>
        <p:nvSpPr>
          <p:cNvPr id="7171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B61D0F69-720D-43A7-8282-FECAB0245EF9}" type="slidenum">
              <a:rPr lang="cs-CZ" smtClean="0"/>
              <a:pPr/>
              <a:t>6</a:t>
            </a:fld>
            <a:endParaRPr lang="cs-CZ" smtClean="0"/>
          </a:p>
        </p:txBody>
      </p:sp>
      <p:sp>
        <p:nvSpPr>
          <p:cNvPr id="7172" name="Rectangle 2"/>
          <p:cNvSpPr>
            <a:spLocks noGrp="1" noChangeArrowheads="1"/>
          </p:cNvSpPr>
          <p:nvPr>
            <p:ph type="title"/>
          </p:nvPr>
        </p:nvSpPr>
        <p:spPr>
          <a:xfrm>
            <a:off x="900113" y="0"/>
            <a:ext cx="7210425" cy="706438"/>
          </a:xfrm>
        </p:spPr>
        <p:txBody>
          <a:bodyPr/>
          <a:lstStyle/>
          <a:p>
            <a:pPr eaLnBrk="1" hangingPunct="1"/>
            <a:r>
              <a:rPr lang="cs-CZ" sz="3600" u="sng" smtClean="0">
                <a:solidFill>
                  <a:schemeClr val="tx1"/>
                </a:solidFill>
              </a:rPr>
              <a:t>Úhrada výdajů projektu</a:t>
            </a:r>
          </a:p>
        </p:txBody>
      </p:sp>
      <p:sp>
        <p:nvSpPr>
          <p:cNvPr id="717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42988" y="765175"/>
            <a:ext cx="7632700" cy="4679950"/>
          </a:xfrm>
        </p:spPr>
        <p:txBody>
          <a:bodyPr/>
          <a:lstStyle/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400" b="1" u="sng" smtClean="0">
                <a:solidFill>
                  <a:srgbClr val="CC0000"/>
                </a:solidFill>
              </a:rPr>
              <a:t>1) z projektového účtu</a:t>
            </a:r>
            <a:r>
              <a:rPr lang="cs-CZ" sz="2400" b="1" smtClean="0"/>
              <a:t>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1600" smtClean="0"/>
              <a:t>         </a:t>
            </a:r>
            <a:r>
              <a:rPr lang="cs-CZ" sz="2400" smtClean="0"/>
              <a:t>a) přímo 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2400" smtClean="0"/>
              <a:t>      b) refundace</a:t>
            </a: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cs-CZ" sz="2000" smtClean="0"/>
              <a:t>příjemce má povinnost zajistit si </a:t>
            </a:r>
            <a:r>
              <a:rPr lang="cs-CZ" sz="2000" u="sng" smtClean="0"/>
              <a:t>měsíční výpisy</a:t>
            </a:r>
            <a:endParaRPr lang="cs-CZ" sz="20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endParaRPr lang="cs-CZ" sz="700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cs-CZ" sz="2000" b="1" smtClean="0"/>
              <a:t>!!! z projektového účtu </a:t>
            </a:r>
            <a:r>
              <a:rPr lang="cs-CZ" sz="2000" b="1" u="sng" smtClean="0"/>
              <a:t>nelze</a:t>
            </a:r>
            <a:r>
              <a:rPr lang="cs-CZ" sz="2000" b="1" smtClean="0"/>
              <a:t> převádět finanční prostředky na jiný účet nebo vybírat </a:t>
            </a:r>
            <a:r>
              <a:rPr lang="cs-CZ" sz="2000" b="1" u="sng" smtClean="0"/>
              <a:t>bez konkrétní potřeby a důvodu</a:t>
            </a:r>
            <a:r>
              <a:rPr lang="cs-CZ" sz="2000" b="1" smtClean="0"/>
              <a:t> (sankce od MŠMT) !!!!!!</a:t>
            </a:r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cs-CZ" sz="2000" b="1" smtClean="0"/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r>
              <a:rPr lang="cs-CZ" sz="2400" b="1" u="sng" smtClean="0">
                <a:solidFill>
                  <a:srgbClr val="CC0000"/>
                </a:solidFill>
              </a:rPr>
              <a:t>2) z pokladny organizace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cs-CZ" sz="2200" smtClean="0"/>
              <a:t>nutná následná refundace z účtu projektu – až po uhrazení výdaje z pokladny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cs-CZ" sz="2200" smtClean="0"/>
              <a:t>úhrada výdajů v hotovosti je možná do výše 10 000 Kč</a:t>
            </a:r>
          </a:p>
          <a:p>
            <a:pPr marL="609600" indent="-609600"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22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endParaRPr lang="cs-CZ" sz="2200" smtClean="0"/>
          </a:p>
          <a:p>
            <a:pPr marL="609600" indent="-609600" eaLnBrk="1" hangingPunct="1">
              <a:lnSpc>
                <a:spcPct val="80000"/>
              </a:lnSpc>
              <a:buFontTx/>
              <a:buNone/>
            </a:pPr>
            <a:r>
              <a:rPr lang="cs-CZ" sz="700" smtClean="0"/>
              <a:t> 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8ACF33FD-E3DA-4975-9F1B-3692435B6CA9}" type="slidenum">
              <a:rPr lang="cs-CZ" smtClean="0"/>
              <a:pPr/>
              <a:t>7</a:t>
            </a:fld>
            <a:endParaRPr lang="cs-CZ" smtClean="0"/>
          </a:p>
        </p:txBody>
      </p:sp>
      <p:sp>
        <p:nvSpPr>
          <p:cNvPr id="8195" name="Rectangle 2"/>
          <p:cNvSpPr>
            <a:spLocks noGrp="1" noChangeArrowheads="1"/>
          </p:cNvSpPr>
          <p:nvPr>
            <p:ph type="title"/>
          </p:nvPr>
        </p:nvSpPr>
        <p:spPr>
          <a:xfrm>
            <a:off x="468313" y="188913"/>
            <a:ext cx="8229600" cy="1143000"/>
          </a:xfrm>
        </p:spPr>
        <p:txBody>
          <a:bodyPr/>
          <a:lstStyle/>
          <a:p>
            <a:pPr eaLnBrk="1" hangingPunct="1"/>
            <a:r>
              <a:rPr lang="cs-CZ" smtClean="0">
                <a:solidFill>
                  <a:schemeClr val="tx1"/>
                </a:solidFill>
              </a:rPr>
              <a:t>REFUNDACE</a:t>
            </a:r>
          </a:p>
        </p:txBody>
      </p:sp>
      <p:sp>
        <p:nvSpPr>
          <p:cNvPr id="8196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1268413"/>
            <a:ext cx="8785225" cy="4525962"/>
          </a:xfrm>
        </p:spPr>
        <p:txBody>
          <a:bodyPr/>
          <a:lstStyle/>
          <a:p>
            <a:pPr eaLnBrk="1" hangingPunct="1">
              <a:lnSpc>
                <a:spcPct val="80000"/>
              </a:lnSpc>
              <a:buFontTx/>
              <a:buNone/>
            </a:pPr>
            <a:r>
              <a:rPr lang="cs-CZ" sz="2400" b="1" u="sng" smtClean="0">
                <a:solidFill>
                  <a:srgbClr val="0066FF"/>
                </a:solidFill>
              </a:rPr>
              <a:t>Refundace</a:t>
            </a:r>
            <a:r>
              <a:rPr lang="cs-CZ" sz="2400" smtClean="0">
                <a:solidFill>
                  <a:srgbClr val="0066FF"/>
                </a:solidFill>
              </a:rPr>
              <a:t> = platba z projektového účtu na účet partnera</a:t>
            </a:r>
            <a:r>
              <a:rPr lang="cs-CZ" sz="2400" smtClean="0"/>
              <a:t> (kmenový či provozní).</a:t>
            </a:r>
          </a:p>
          <a:p>
            <a:pPr eaLnBrk="1" hangingPunct="1">
              <a:lnSpc>
                <a:spcPct val="80000"/>
              </a:lnSpc>
              <a:buFontTx/>
              <a:buNone/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cs-CZ" sz="2400" smtClean="0"/>
              <a:t>Refundace vždy až </a:t>
            </a:r>
            <a:r>
              <a:rPr lang="cs-CZ" sz="2400" b="1" smtClean="0"/>
              <a:t>PO</a:t>
            </a:r>
            <a:r>
              <a:rPr lang="cs-CZ" sz="2400" smtClean="0"/>
              <a:t> předchozí úhradě nákladů z účtu partnera tzn. </a:t>
            </a:r>
            <a:r>
              <a:rPr lang="cs-CZ" sz="2400" u="sng" smtClean="0">
                <a:solidFill>
                  <a:srgbClr val="0066FF"/>
                </a:solidFill>
              </a:rPr>
              <a:t>zpětně </a:t>
            </a:r>
            <a:r>
              <a:rPr lang="cs-CZ" sz="2400" u="sng" smtClean="0"/>
              <a:t>!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cs-CZ" sz="2400" u="sng" smtClean="0"/>
              <a:t>VYJÍMKA</a:t>
            </a:r>
            <a:r>
              <a:rPr lang="cs-CZ" sz="2400" smtClean="0"/>
              <a:t> – </a:t>
            </a:r>
            <a:r>
              <a:rPr lang="cs-CZ" sz="2400" b="1" smtClean="0"/>
              <a:t>kap. 1 Osobní výdaje</a:t>
            </a:r>
            <a:r>
              <a:rPr lang="cs-CZ" sz="2400" smtClean="0"/>
              <a:t> – refundace možná             </a:t>
            </a:r>
            <a:r>
              <a:rPr lang="cs-CZ" sz="2400" u="sng" smtClean="0"/>
              <a:t>5 pracovních dnů</a:t>
            </a:r>
            <a:r>
              <a:rPr lang="cs-CZ" sz="2400" smtClean="0"/>
              <a:t> </a:t>
            </a:r>
            <a:r>
              <a:rPr lang="cs-CZ" sz="2400" u="sng" smtClean="0">
                <a:solidFill>
                  <a:srgbClr val="0066FF"/>
                </a:solidFill>
              </a:rPr>
              <a:t>předem</a:t>
            </a:r>
            <a:r>
              <a:rPr lang="cs-CZ" sz="2400" u="sng" smtClean="0"/>
              <a:t> ! </a:t>
            </a:r>
            <a:r>
              <a:rPr lang="cs-CZ" sz="2400" smtClean="0"/>
              <a:t>(před úhradou výdaje z účtu organizace)</a:t>
            </a:r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endParaRPr lang="cs-CZ" sz="24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Char char="v"/>
            </a:pPr>
            <a:r>
              <a:rPr lang="cs-CZ" sz="2400" smtClean="0"/>
              <a:t>po provedení souhrnné refundace je nutné doložit </a:t>
            </a:r>
            <a:r>
              <a:rPr lang="cs-CZ" sz="2400" u="sng" smtClean="0"/>
              <a:t>vnitřní účetní doklad</a:t>
            </a:r>
            <a:r>
              <a:rPr lang="cs-CZ" sz="2400" smtClean="0"/>
              <a:t> s jednotlivými položkami</a:t>
            </a:r>
            <a:endParaRPr lang="cs-CZ" sz="2200" smtClean="0"/>
          </a:p>
          <a:p>
            <a:pPr eaLnBrk="1" hangingPunct="1">
              <a:lnSpc>
                <a:spcPct val="80000"/>
              </a:lnSpc>
              <a:buFont typeface="Wingdings" pitchFamily="2" charset="2"/>
              <a:buNone/>
            </a:pPr>
            <a:endParaRPr lang="cs-CZ" sz="1600" smtClean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408766CD-D6CA-4417-AA26-0899C4BBBBA7}" type="slidenum">
              <a:rPr lang="cs-CZ" smtClean="0"/>
              <a:pPr/>
              <a:t>8</a:t>
            </a:fld>
            <a:endParaRPr lang="cs-CZ" smtClean="0"/>
          </a:p>
        </p:txBody>
      </p:sp>
      <p:sp>
        <p:nvSpPr>
          <p:cNvPr id="9219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cs-CZ" smtClean="0">
                <a:solidFill>
                  <a:schemeClr val="tx1"/>
                </a:solidFill>
              </a:rPr>
              <a:t>ÚHRADA MEZD</a:t>
            </a:r>
          </a:p>
        </p:txBody>
      </p:sp>
      <p:sp>
        <p:nvSpPr>
          <p:cNvPr id="9220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600200"/>
            <a:ext cx="8229600" cy="4060825"/>
          </a:xfrm>
        </p:spPr>
        <p:txBody>
          <a:bodyPr/>
          <a:lstStyle/>
          <a:p>
            <a:pPr eaLnBrk="1" hangingPunct="1"/>
            <a:r>
              <a:rPr lang="cs-CZ" sz="2400" smtClean="0"/>
              <a:t>Na vnitřním účetním dokladu mezd </a:t>
            </a:r>
            <a:r>
              <a:rPr lang="cs-CZ" sz="2400" u="sng" smtClean="0"/>
              <a:t>OZNAČIT</a:t>
            </a:r>
            <a:r>
              <a:rPr lang="cs-CZ" sz="2400" smtClean="0"/>
              <a:t> výdaje </a:t>
            </a:r>
            <a:r>
              <a:rPr lang="cs-CZ" sz="2400" u="sng" smtClean="0"/>
              <a:t>přímé a nepřímé</a:t>
            </a:r>
            <a:r>
              <a:rPr lang="cs-CZ" sz="2400" smtClean="0"/>
              <a:t>!!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/>
            <a:r>
              <a:rPr lang="cs-CZ" sz="2400" smtClean="0"/>
              <a:t>Vhodné je refundovat celkovou částku přímých nákladů na mzdy než úhrada jednotlivých mezd z projektového účtu.</a:t>
            </a:r>
          </a:p>
          <a:p>
            <a:pPr eaLnBrk="1" hangingPunct="1">
              <a:buFontTx/>
              <a:buNone/>
            </a:pPr>
            <a:endParaRPr lang="cs-CZ" sz="2400" smtClean="0"/>
          </a:p>
          <a:p>
            <a:pPr eaLnBrk="1" hangingPunct="1"/>
            <a:endParaRPr lang="cs-CZ" sz="2400" smtClean="0"/>
          </a:p>
          <a:p>
            <a:pPr eaLnBrk="1" hangingPunct="1"/>
            <a:endParaRPr lang="cs-CZ" sz="2400" smtClean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Zástupný symbol pro číslo snímku 5"/>
          <p:cNvSpPr>
            <a:spLocks noGrp="1"/>
          </p:cNvSpPr>
          <p:nvPr>
            <p:ph type="sldNum" sz="quarter" idx="12"/>
          </p:nvPr>
        </p:nvSpPr>
        <p:spPr>
          <a:noFill/>
        </p:spPr>
        <p:txBody>
          <a:bodyPr/>
          <a:lstStyle/>
          <a:p>
            <a:fld id="{2F46358A-889D-4B67-9CF7-C7392E3A98DE}" type="slidenum">
              <a:rPr lang="cs-CZ" smtClean="0"/>
              <a:pPr/>
              <a:t>9</a:t>
            </a:fld>
            <a:endParaRPr lang="cs-CZ" smtClean="0"/>
          </a:p>
        </p:txBody>
      </p:sp>
      <p:sp>
        <p:nvSpPr>
          <p:cNvPr id="10243" name="Rectangle 2"/>
          <p:cNvSpPr>
            <a:spLocks noGrp="1" noChangeArrowheads="1"/>
          </p:cNvSpPr>
          <p:nvPr>
            <p:ph type="title"/>
          </p:nvPr>
        </p:nvSpPr>
        <p:spPr>
          <a:xfrm>
            <a:off x="0" y="0"/>
            <a:ext cx="9036050" cy="927100"/>
          </a:xfrm>
        </p:spPr>
        <p:txBody>
          <a:bodyPr/>
          <a:lstStyle/>
          <a:p>
            <a:pPr eaLnBrk="1" hangingPunct="1"/>
            <a:r>
              <a:rPr lang="cs-CZ" sz="3200" u="sng" smtClean="0">
                <a:solidFill>
                  <a:schemeClr val="tx1"/>
                </a:solidFill>
              </a:rPr>
              <a:t>Partnerství </a:t>
            </a:r>
          </a:p>
        </p:txBody>
      </p:sp>
      <p:sp>
        <p:nvSpPr>
          <p:cNvPr id="10244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107950" y="765175"/>
            <a:ext cx="8856663" cy="5029200"/>
          </a:xfrm>
        </p:spPr>
        <p:txBody>
          <a:bodyPr/>
          <a:lstStyle/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cs-CZ" sz="2800" b="1" u="sng" smtClean="0">
                <a:solidFill>
                  <a:srgbClr val="CC0000"/>
                </a:solidFill>
              </a:rPr>
              <a:t>Partnerství s finančním příspěvkem – </a:t>
            </a:r>
          </a:p>
          <a:p>
            <a:pPr marL="609600" indent="-609600" algn="ctr" eaLnBrk="1" hangingPunct="1">
              <a:lnSpc>
                <a:spcPct val="90000"/>
              </a:lnSpc>
              <a:buFontTx/>
              <a:buNone/>
            </a:pPr>
            <a:r>
              <a:rPr lang="cs-CZ" sz="2800" b="1" u="sng" smtClean="0">
                <a:solidFill>
                  <a:srgbClr val="CC0000"/>
                </a:solidFill>
              </a:rPr>
              <a:t>vztah partner X kraj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cs-CZ" sz="2400" u="sng" smtClean="0"/>
              <a:t>partner obdrží z projektového účtu příjemce zálohu</a:t>
            </a:r>
            <a:r>
              <a:rPr lang="cs-CZ" sz="2400" smtClean="0"/>
              <a:t> (viz. smlouva o partnerství), hradí náklady ze zálohy a každý měsíc provede vyúčtování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q"/>
            </a:pPr>
            <a:r>
              <a:rPr lang="cs-CZ" sz="2400" smtClean="0"/>
              <a:t>každý měsíc dokládá: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cs-CZ" sz="2400" smtClean="0"/>
              <a:t>Výpis z projektového účtu</a:t>
            </a:r>
          </a:p>
          <a:p>
            <a:pPr marL="609600" indent="-609600" eaLnBrk="1" hangingPunct="1">
              <a:lnSpc>
                <a:spcPct val="90000"/>
              </a:lnSpc>
              <a:buFont typeface="Wingdings" pitchFamily="2" charset="2"/>
              <a:buChar char="§"/>
            </a:pPr>
            <a:r>
              <a:rPr lang="cs-CZ" sz="2400" smtClean="0"/>
              <a:t>Všechny doklady vztahující se k měsíčnímu období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Např. nově uzavřené pracovní smlouvy, okopírované účetní doklady, uzavřené smlouvy, výplatní pásky, pracovní výkazy, excelovský soubor „inteligentního rozpočtu“….atd. 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r>
              <a:rPr lang="cs-CZ" sz="2400" smtClean="0"/>
              <a:t>(bude detailně upřesněno na dalším jednání)</a:t>
            </a:r>
          </a:p>
          <a:p>
            <a:pPr marL="609600" indent="-609600" eaLnBrk="1" hangingPunct="1">
              <a:lnSpc>
                <a:spcPct val="90000"/>
              </a:lnSpc>
              <a:buFontTx/>
              <a:buNone/>
            </a:pPr>
            <a:endParaRPr lang="cs-CZ" sz="2400" smtClean="0"/>
          </a:p>
          <a:p>
            <a:pPr marL="609600" indent="-609600" eaLnBrk="1" hangingPunct="1">
              <a:lnSpc>
                <a:spcPct val="90000"/>
              </a:lnSpc>
            </a:pPr>
            <a:endParaRPr lang="cs-CZ" sz="2400" u="sng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PVK_šablona">
  <a:themeElements>
    <a:clrScheme name="OPVK_šablona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PVK_šablona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OPVK_šablona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OPVK_šablona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OPVK_šablona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Motiv sady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OPVK_šablona</Template>
  <TotalTime>2418</TotalTime>
  <Words>1649</Words>
  <Application>Microsoft Office PowerPoint</Application>
  <PresentationFormat>Předvádění na obrazovce (4:3)</PresentationFormat>
  <Paragraphs>253</Paragraphs>
  <Slides>28</Slides>
  <Notes>0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28</vt:i4>
      </vt:variant>
    </vt:vector>
  </HeadingPairs>
  <TitlesOfParts>
    <vt:vector size="29" baseType="lpstr">
      <vt:lpstr>OPVK_šablona</vt:lpstr>
      <vt:lpstr>Operační program  Vzdělávání pro konkurenceschopnost</vt:lpstr>
      <vt:lpstr>Dokumenty pro realizaci</vt:lpstr>
      <vt:lpstr>Způsobilé výdaje</vt:lpstr>
      <vt:lpstr>Snímek 4</vt:lpstr>
      <vt:lpstr>Platby (úhrady výdajů) v rámci projektu </vt:lpstr>
      <vt:lpstr>Úhrada výdajů projektu</vt:lpstr>
      <vt:lpstr>REFUNDACE</vt:lpstr>
      <vt:lpstr>ÚHRADA MEZD</vt:lpstr>
      <vt:lpstr>Partnerství </vt:lpstr>
      <vt:lpstr>Účetnictví projektu</vt:lpstr>
      <vt:lpstr>Snímek 11</vt:lpstr>
      <vt:lpstr>Další informace</vt:lpstr>
      <vt:lpstr>Nezpůsobilé výdaje </vt:lpstr>
      <vt:lpstr>Nepřímé náklady I.</vt:lpstr>
      <vt:lpstr>Nepřímé náklady II.</vt:lpstr>
      <vt:lpstr>Nepřímé náklady III.</vt:lpstr>
      <vt:lpstr>Nepřímé náklady IV. Čerpání NN</vt:lpstr>
      <vt:lpstr>Nepřímé náklady V. </vt:lpstr>
      <vt:lpstr>Přímé náklady</vt:lpstr>
      <vt:lpstr>Kapitola č.1 Osobní náklady I.</vt:lpstr>
      <vt:lpstr>Kapitola č.3 Zařízení</vt:lpstr>
      <vt:lpstr>Křížové financování (KF) I.  </vt:lpstr>
      <vt:lpstr>Křížové financování (KF) II.</vt:lpstr>
      <vt:lpstr>Kapitola č.5 Nákup služeb I.</vt:lpstr>
      <vt:lpstr>Kapitola č.5 Nákup služeb II.</vt:lpstr>
      <vt:lpstr>Kapitola č.6 Stavební úpravy</vt:lpstr>
      <vt:lpstr>Kapitola č.7 Přímá podpora</vt:lpstr>
      <vt:lpstr>Ing. Michaela Bošanská</vt:lpstr>
    </vt:vector>
  </TitlesOfParts>
  <Company>Ústeckého kraje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Operační program  Vzdělávání pro konkurenceschopnost</dc:title>
  <dc:creator>bosanska.m</dc:creator>
  <cp:lastModifiedBy>novotny.j</cp:lastModifiedBy>
  <cp:revision>130</cp:revision>
  <dcterms:created xsi:type="dcterms:W3CDTF">2009-01-05T13:04:10Z</dcterms:created>
  <dcterms:modified xsi:type="dcterms:W3CDTF">2013-09-23T06:40:13Z</dcterms:modified>
</cp:coreProperties>
</file>