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1C5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51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C7836-3B13-4406-8961-1B8F89A01F7E}" type="datetimeFigureOut">
              <a:rPr lang="cs-CZ" smtClean="0"/>
              <a:t>15.5.2017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089E6-2051-4F6F-9BC6-68A741436AC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9878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C7836-3B13-4406-8961-1B8F89A01F7E}" type="datetimeFigureOut">
              <a:rPr lang="cs-CZ" smtClean="0"/>
              <a:t>15.5.2017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089E6-2051-4F6F-9BC6-68A741436AC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6174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C7836-3B13-4406-8961-1B8F89A01F7E}" type="datetimeFigureOut">
              <a:rPr lang="cs-CZ" smtClean="0"/>
              <a:t>15.5.2017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089E6-2051-4F6F-9BC6-68A741436AC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3760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C7836-3B13-4406-8961-1B8F89A01F7E}" type="datetimeFigureOut">
              <a:rPr lang="cs-CZ" smtClean="0"/>
              <a:t>15.5.2017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089E6-2051-4F6F-9BC6-68A741436AC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2312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C7836-3B13-4406-8961-1B8F89A01F7E}" type="datetimeFigureOut">
              <a:rPr lang="cs-CZ" smtClean="0"/>
              <a:t>15.5.2017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089E6-2051-4F6F-9BC6-68A741436AC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1491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C7836-3B13-4406-8961-1B8F89A01F7E}" type="datetimeFigureOut">
              <a:rPr lang="cs-CZ" smtClean="0"/>
              <a:t>15.5.2017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089E6-2051-4F6F-9BC6-68A741436AC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0219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C7836-3B13-4406-8961-1B8F89A01F7E}" type="datetimeFigureOut">
              <a:rPr lang="cs-CZ" smtClean="0"/>
              <a:t>15.5.2017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089E6-2051-4F6F-9BC6-68A741436AC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6317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C7836-3B13-4406-8961-1B8F89A01F7E}" type="datetimeFigureOut">
              <a:rPr lang="cs-CZ" smtClean="0"/>
              <a:t>15.5.2017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089E6-2051-4F6F-9BC6-68A741436AC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8087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C7836-3B13-4406-8961-1B8F89A01F7E}" type="datetimeFigureOut">
              <a:rPr lang="cs-CZ" smtClean="0"/>
              <a:t>15.5.2017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089E6-2051-4F6F-9BC6-68A741436AC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1162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C7836-3B13-4406-8961-1B8F89A01F7E}" type="datetimeFigureOut">
              <a:rPr lang="cs-CZ" smtClean="0"/>
              <a:t>15.5.2017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089E6-2051-4F6F-9BC6-68A741436AC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5336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C7836-3B13-4406-8961-1B8F89A01F7E}" type="datetimeFigureOut">
              <a:rPr lang="cs-CZ" smtClean="0"/>
              <a:t>15.5.2017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089E6-2051-4F6F-9BC6-68A741436AC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6069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5C7836-3B13-4406-8961-1B8F89A01F7E}" type="datetimeFigureOut">
              <a:rPr lang="cs-CZ" smtClean="0"/>
              <a:t>15.5.2017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1089E6-2051-4F6F-9BC6-68A741436AC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1593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aoblený obdélník 3"/>
          <p:cNvSpPr/>
          <p:nvPr/>
        </p:nvSpPr>
        <p:spPr>
          <a:xfrm>
            <a:off x="3828711" y="5522132"/>
            <a:ext cx="1656184" cy="360040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Zaoblený obdélník 4"/>
          <p:cNvSpPr/>
          <p:nvPr/>
        </p:nvSpPr>
        <p:spPr>
          <a:xfrm>
            <a:off x="5019224" y="4201691"/>
            <a:ext cx="1656184" cy="360040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Zaoblený obdélník 5"/>
          <p:cNvSpPr/>
          <p:nvPr/>
        </p:nvSpPr>
        <p:spPr>
          <a:xfrm>
            <a:off x="7308304" y="2781404"/>
            <a:ext cx="1656184" cy="360040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7" name="Zaoblený obdélník 6"/>
          <p:cNvSpPr/>
          <p:nvPr/>
        </p:nvSpPr>
        <p:spPr>
          <a:xfrm>
            <a:off x="5004048" y="2780928"/>
            <a:ext cx="1656184" cy="360040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extovéPole 7"/>
          <p:cNvSpPr txBox="1"/>
          <p:nvPr/>
        </p:nvSpPr>
        <p:spPr>
          <a:xfrm>
            <a:off x="3849723" y="5563653"/>
            <a:ext cx="16440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 dirty="0" smtClean="0"/>
              <a:t>       </a:t>
            </a:r>
            <a:r>
              <a:rPr lang="cs-CZ" sz="1200" dirty="0" smtClean="0"/>
              <a:t>Krupka-</a:t>
            </a:r>
            <a:r>
              <a:rPr lang="cs-CZ" sz="1200" dirty="0" err="1" smtClean="0"/>
              <a:t>Bohosudov</a:t>
            </a:r>
            <a:r>
              <a:rPr lang="cs-CZ" sz="1200" dirty="0" smtClean="0"/>
              <a:t> </a:t>
            </a:r>
            <a:endParaRPr lang="cs-CZ" sz="12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5088731" y="4150879"/>
            <a:ext cx="14868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 dirty="0"/>
              <a:t> </a:t>
            </a:r>
            <a:r>
              <a:rPr lang="cs-CZ" sz="1200" dirty="0" smtClean="0"/>
              <a:t>           Krupka </a:t>
            </a:r>
          </a:p>
          <a:p>
            <a:r>
              <a:rPr lang="cs-CZ" sz="1200" dirty="0" smtClean="0"/>
              <a:t>dolní stanice lanovky</a:t>
            </a:r>
            <a:endParaRPr lang="cs-CZ" sz="12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7346829" y="2725921"/>
            <a:ext cx="16196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 smtClean="0"/>
              <a:t>       Komáří vížka</a:t>
            </a:r>
          </a:p>
          <a:p>
            <a:r>
              <a:rPr lang="cs-CZ" sz="1200" dirty="0" smtClean="0"/>
              <a:t>horní stanice lanovky</a:t>
            </a:r>
            <a:endParaRPr lang="cs-CZ" sz="12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4968044" y="2729946"/>
            <a:ext cx="17281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 smtClean="0"/>
              <a:t>            </a:t>
            </a:r>
            <a:r>
              <a:rPr lang="cs-CZ" sz="1200" dirty="0" smtClean="0"/>
              <a:t>Parkoviště</a:t>
            </a:r>
            <a:endParaRPr lang="cs-CZ" sz="1200" dirty="0" smtClean="0"/>
          </a:p>
          <a:p>
            <a:r>
              <a:rPr lang="cs-CZ" sz="1200" dirty="0" smtClean="0"/>
              <a:t>      pod Komáří vížkou</a:t>
            </a:r>
            <a:endParaRPr lang="cs-CZ" sz="1200" dirty="0"/>
          </a:p>
        </p:txBody>
      </p:sp>
      <p:sp>
        <p:nvSpPr>
          <p:cNvPr id="12" name="Ovál 11"/>
          <p:cNvSpPr/>
          <p:nvPr/>
        </p:nvSpPr>
        <p:spPr>
          <a:xfrm>
            <a:off x="3778656" y="2780452"/>
            <a:ext cx="433304" cy="41132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vál 13"/>
          <p:cNvSpPr/>
          <p:nvPr/>
        </p:nvSpPr>
        <p:spPr>
          <a:xfrm>
            <a:off x="2339752" y="2780283"/>
            <a:ext cx="433304" cy="41132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Ovál 14"/>
          <p:cNvSpPr/>
          <p:nvPr/>
        </p:nvSpPr>
        <p:spPr>
          <a:xfrm>
            <a:off x="971600" y="2132856"/>
            <a:ext cx="433304" cy="41132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Ovál 15"/>
          <p:cNvSpPr/>
          <p:nvPr/>
        </p:nvSpPr>
        <p:spPr>
          <a:xfrm>
            <a:off x="971600" y="3429000"/>
            <a:ext cx="433304" cy="41132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8" name="Přímá spojnice se šipkou 17"/>
          <p:cNvCxnSpPr/>
          <p:nvPr/>
        </p:nvCxnSpPr>
        <p:spPr>
          <a:xfrm>
            <a:off x="4211960" y="2985678"/>
            <a:ext cx="804763" cy="0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se šipkou 19"/>
          <p:cNvCxnSpPr/>
          <p:nvPr/>
        </p:nvCxnSpPr>
        <p:spPr>
          <a:xfrm>
            <a:off x="2773056" y="2985947"/>
            <a:ext cx="1005600" cy="645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Přímá spojnice se šipkou 36"/>
          <p:cNvCxnSpPr>
            <a:endCxn id="16" idx="6"/>
          </p:cNvCxnSpPr>
          <p:nvPr/>
        </p:nvCxnSpPr>
        <p:spPr>
          <a:xfrm flipH="1">
            <a:off x="1404904" y="3099924"/>
            <a:ext cx="934848" cy="53474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Přímá spojnice se šipkou 41"/>
          <p:cNvCxnSpPr>
            <a:stCxn id="16" idx="0"/>
            <a:endCxn id="15" idx="4"/>
          </p:cNvCxnSpPr>
          <p:nvPr/>
        </p:nvCxnSpPr>
        <p:spPr>
          <a:xfrm flipV="1">
            <a:off x="1188252" y="2544184"/>
            <a:ext cx="0" cy="884816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Přímá spojnice se šipkou 44"/>
          <p:cNvCxnSpPr>
            <a:endCxn id="14" idx="1"/>
          </p:cNvCxnSpPr>
          <p:nvPr/>
        </p:nvCxnSpPr>
        <p:spPr>
          <a:xfrm>
            <a:off x="1407243" y="2338520"/>
            <a:ext cx="995965" cy="502001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Přímá spojnice se šipkou 49"/>
          <p:cNvCxnSpPr/>
          <p:nvPr/>
        </p:nvCxnSpPr>
        <p:spPr>
          <a:xfrm>
            <a:off x="6639220" y="2960946"/>
            <a:ext cx="669084" cy="0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Přímá spojnice se šipkou 58"/>
          <p:cNvCxnSpPr/>
          <p:nvPr/>
        </p:nvCxnSpPr>
        <p:spPr>
          <a:xfrm>
            <a:off x="1087037" y="6237312"/>
            <a:ext cx="2685523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Přímá spojnice se šipkou 59"/>
          <p:cNvCxnSpPr/>
          <p:nvPr/>
        </p:nvCxnSpPr>
        <p:spPr>
          <a:xfrm flipH="1">
            <a:off x="5458497" y="6237312"/>
            <a:ext cx="2713903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Přímá spojnice 63"/>
          <p:cNvCxnSpPr/>
          <p:nvPr/>
        </p:nvCxnSpPr>
        <p:spPr>
          <a:xfrm>
            <a:off x="3743908" y="6238581"/>
            <a:ext cx="183976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Obdélník 65"/>
          <p:cNvSpPr/>
          <p:nvPr/>
        </p:nvSpPr>
        <p:spPr>
          <a:xfrm>
            <a:off x="3828711" y="5517486"/>
            <a:ext cx="4026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smtClean="0">
                <a:latin typeface="Timetable" panose="05000000000000000000" pitchFamily="2" charset="2"/>
              </a:rPr>
              <a:t>x</a:t>
            </a:r>
            <a:endParaRPr lang="cs-CZ" dirty="0"/>
          </a:p>
        </p:txBody>
      </p:sp>
      <p:sp>
        <p:nvSpPr>
          <p:cNvPr id="68" name="TextovéPole 67"/>
          <p:cNvSpPr txBox="1"/>
          <p:nvPr/>
        </p:nvSpPr>
        <p:spPr>
          <a:xfrm>
            <a:off x="752543" y="5840652"/>
            <a:ext cx="2874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 smtClean="0">
                <a:latin typeface="Timetable" panose="05000000000000000000" pitchFamily="2" charset="2"/>
              </a:rPr>
              <a:t>x </a:t>
            </a:r>
            <a:r>
              <a:rPr lang="cs-CZ" sz="1200" i="1" dirty="0" smtClean="0"/>
              <a:t>linka U1 (trať 130) </a:t>
            </a:r>
            <a:r>
              <a:rPr lang="cs-CZ" sz="1200" i="1" dirty="0" smtClean="0"/>
              <a:t>ze směru </a:t>
            </a:r>
            <a:r>
              <a:rPr lang="cs-CZ" sz="1200" i="1" dirty="0" smtClean="0"/>
              <a:t>Chomutov</a:t>
            </a:r>
            <a:r>
              <a:rPr lang="cs-CZ" sz="1200" i="1" dirty="0" smtClean="0"/>
              <a:t>, Most, Teplice</a:t>
            </a:r>
            <a:endParaRPr lang="cs-CZ" sz="1200" i="1" dirty="0"/>
          </a:p>
        </p:txBody>
      </p:sp>
      <p:sp>
        <p:nvSpPr>
          <p:cNvPr id="69" name="TextovéPole 68"/>
          <p:cNvSpPr txBox="1"/>
          <p:nvPr/>
        </p:nvSpPr>
        <p:spPr>
          <a:xfrm>
            <a:off x="5612502" y="5840651"/>
            <a:ext cx="31359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i="1" dirty="0" smtClean="0"/>
              <a:t> </a:t>
            </a:r>
            <a:r>
              <a:rPr lang="cs-CZ" sz="1200" dirty="0" smtClean="0">
                <a:latin typeface="Timetable" panose="05000000000000000000" pitchFamily="2" charset="2"/>
              </a:rPr>
              <a:t>x</a:t>
            </a:r>
            <a:r>
              <a:rPr lang="cs-CZ" sz="1200" i="1" dirty="0" smtClean="0"/>
              <a:t>  linka U1 (trať 130) </a:t>
            </a:r>
            <a:r>
              <a:rPr lang="cs-CZ" sz="1200" i="1" dirty="0" smtClean="0"/>
              <a:t>ze směru Ústí nad </a:t>
            </a:r>
            <a:r>
              <a:rPr lang="cs-CZ" sz="1200" i="1" dirty="0" smtClean="0"/>
              <a:t>Labem a Děčín</a:t>
            </a:r>
            <a:endParaRPr lang="cs-CZ" sz="1200" i="1" dirty="0"/>
          </a:p>
        </p:txBody>
      </p:sp>
      <p:cxnSp>
        <p:nvCxnSpPr>
          <p:cNvPr id="73" name="Přímá spojnice se šipkou 72"/>
          <p:cNvCxnSpPr>
            <a:stCxn id="4" idx="0"/>
          </p:cNvCxnSpPr>
          <p:nvPr/>
        </p:nvCxnSpPr>
        <p:spPr>
          <a:xfrm flipV="1">
            <a:off x="4656803" y="4561732"/>
            <a:ext cx="1067325" cy="960400"/>
          </a:xfrm>
          <a:prstGeom prst="straightConnector1">
            <a:avLst/>
          </a:prstGeom>
          <a:ln w="25400">
            <a:solidFill>
              <a:srgbClr val="41C55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Přímá spojnice se šipkou 79"/>
          <p:cNvCxnSpPr>
            <a:stCxn id="5" idx="3"/>
            <a:endCxn id="6" idx="2"/>
          </p:cNvCxnSpPr>
          <p:nvPr/>
        </p:nvCxnSpPr>
        <p:spPr>
          <a:xfrm flipV="1">
            <a:off x="6675408" y="3141444"/>
            <a:ext cx="1460988" cy="1240267"/>
          </a:xfrm>
          <a:prstGeom prst="straightConnector1">
            <a:avLst/>
          </a:prstGeom>
          <a:ln w="25400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Zaoblený obdélníkový popisek 84"/>
          <p:cNvSpPr/>
          <p:nvPr/>
        </p:nvSpPr>
        <p:spPr>
          <a:xfrm>
            <a:off x="827584" y="1772816"/>
            <a:ext cx="1306843" cy="286615"/>
          </a:xfrm>
          <a:prstGeom prst="wedgeRoundRectCallou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8" name="Zaoblený obdélníkový popisek 87"/>
          <p:cNvSpPr/>
          <p:nvPr/>
        </p:nvSpPr>
        <p:spPr>
          <a:xfrm>
            <a:off x="827585" y="3886649"/>
            <a:ext cx="1317712" cy="286615"/>
          </a:xfrm>
          <a:prstGeom prst="wedgeRoundRectCallou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0" name="Zaoblený obdélníkový popisek 89"/>
          <p:cNvSpPr/>
          <p:nvPr/>
        </p:nvSpPr>
        <p:spPr>
          <a:xfrm>
            <a:off x="2253945" y="2038438"/>
            <a:ext cx="1015427" cy="646488"/>
          </a:xfrm>
          <a:prstGeom prst="wedgeRoundRectCallou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1" name="Zaoblený obdélníkový popisek 90"/>
          <p:cNvSpPr/>
          <p:nvPr/>
        </p:nvSpPr>
        <p:spPr>
          <a:xfrm>
            <a:off x="3696926" y="2038438"/>
            <a:ext cx="1030067" cy="649053"/>
          </a:xfrm>
          <a:prstGeom prst="wedgeRoundRectCallou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2" name="TextovéPole 91"/>
          <p:cNvSpPr txBox="1"/>
          <p:nvPr/>
        </p:nvSpPr>
        <p:spPr>
          <a:xfrm>
            <a:off x="867420" y="1785318"/>
            <a:ext cx="122717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i="1" dirty="0" smtClean="0"/>
              <a:t>Terénní </a:t>
            </a:r>
            <a:r>
              <a:rPr lang="cs-CZ" sz="1100" i="1" dirty="0" smtClean="0"/>
              <a:t>koloběžky</a:t>
            </a:r>
            <a:endParaRPr lang="cs-CZ" sz="1100" i="1" dirty="0"/>
          </a:p>
        </p:txBody>
      </p:sp>
      <p:sp>
        <p:nvSpPr>
          <p:cNvPr id="93" name="TextovéPole 92"/>
          <p:cNvSpPr txBox="1"/>
          <p:nvPr/>
        </p:nvSpPr>
        <p:spPr>
          <a:xfrm>
            <a:off x="2241632" y="2038438"/>
            <a:ext cx="104005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i="1" dirty="0" smtClean="0"/>
              <a:t>      </a:t>
            </a:r>
            <a:r>
              <a:rPr lang="cs-CZ" sz="1100" i="1" dirty="0" err="1" smtClean="0"/>
              <a:t>Pívobus</a:t>
            </a:r>
            <a:r>
              <a:rPr lang="cs-CZ" sz="1100" i="1" dirty="0" smtClean="0"/>
              <a:t>,</a:t>
            </a:r>
            <a:endParaRPr lang="cs-CZ" sz="1100" i="1" dirty="0" smtClean="0"/>
          </a:p>
          <a:p>
            <a:r>
              <a:rPr lang="cs-CZ" sz="1100" i="1" dirty="0" smtClean="0"/>
              <a:t>      </a:t>
            </a:r>
            <a:r>
              <a:rPr lang="cs-CZ" sz="1100" i="1" dirty="0" smtClean="0"/>
              <a:t>klobásy,</a:t>
            </a:r>
            <a:endParaRPr lang="cs-CZ" sz="1100" i="1" dirty="0" smtClean="0"/>
          </a:p>
          <a:p>
            <a:r>
              <a:rPr lang="cs-CZ" sz="1100" i="1" dirty="0" err="1" smtClean="0"/>
              <a:t>nordic</a:t>
            </a:r>
            <a:r>
              <a:rPr lang="cs-CZ" sz="1100" i="1" dirty="0" smtClean="0"/>
              <a:t> </a:t>
            </a:r>
            <a:r>
              <a:rPr lang="cs-CZ" sz="1100" i="1" dirty="0" err="1" smtClean="0"/>
              <a:t>walking</a:t>
            </a:r>
            <a:endParaRPr lang="cs-CZ" sz="1100" i="1" dirty="0"/>
          </a:p>
        </p:txBody>
      </p:sp>
      <p:sp>
        <p:nvSpPr>
          <p:cNvPr id="94" name="TextovéPole 93"/>
          <p:cNvSpPr txBox="1"/>
          <p:nvPr/>
        </p:nvSpPr>
        <p:spPr>
          <a:xfrm>
            <a:off x="752543" y="3889269"/>
            <a:ext cx="14569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i="1" dirty="0" err="1" smtClean="0"/>
              <a:t>Sedmihůrská</a:t>
            </a:r>
            <a:r>
              <a:rPr lang="cs-CZ" sz="1100" i="1" dirty="0" smtClean="0"/>
              <a:t> vyhlídka</a:t>
            </a:r>
            <a:endParaRPr lang="cs-CZ" sz="1100" i="1" dirty="0"/>
          </a:p>
        </p:txBody>
      </p:sp>
      <p:sp>
        <p:nvSpPr>
          <p:cNvPr id="95" name="TextovéPole 94"/>
          <p:cNvSpPr txBox="1"/>
          <p:nvPr/>
        </p:nvSpPr>
        <p:spPr>
          <a:xfrm>
            <a:off x="3696926" y="2059431"/>
            <a:ext cx="104005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i="1" dirty="0" smtClean="0"/>
              <a:t>         </a:t>
            </a:r>
            <a:r>
              <a:rPr lang="cs-CZ" sz="1100" i="1" dirty="0" smtClean="0"/>
              <a:t>WC,</a:t>
            </a:r>
            <a:endParaRPr lang="cs-CZ" sz="1100" i="1" dirty="0" smtClean="0"/>
          </a:p>
          <a:p>
            <a:r>
              <a:rPr lang="cs-CZ" sz="1100" i="1" dirty="0" smtClean="0"/>
              <a:t> soutěže </a:t>
            </a:r>
            <a:r>
              <a:rPr lang="cs-CZ" sz="1100" i="1" dirty="0" smtClean="0"/>
              <a:t>DDM,</a:t>
            </a:r>
            <a:endParaRPr lang="cs-CZ" sz="1100" i="1" dirty="0" smtClean="0"/>
          </a:p>
          <a:p>
            <a:r>
              <a:rPr lang="cs-CZ" sz="1100" i="1" dirty="0" smtClean="0"/>
              <a:t>   výcvik psů</a:t>
            </a:r>
            <a:endParaRPr lang="cs-CZ" sz="1100" i="1" dirty="0"/>
          </a:p>
        </p:txBody>
      </p:sp>
      <p:sp>
        <p:nvSpPr>
          <p:cNvPr id="96" name="Zaoblený obdélníkový popisek 95"/>
          <p:cNvSpPr/>
          <p:nvPr/>
        </p:nvSpPr>
        <p:spPr>
          <a:xfrm>
            <a:off x="4932038" y="1258077"/>
            <a:ext cx="2376265" cy="1347631"/>
          </a:xfrm>
          <a:prstGeom prst="wedgeRoundRectCallou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8" name="TextovéPole 97"/>
          <p:cNvSpPr txBox="1"/>
          <p:nvPr/>
        </p:nvSpPr>
        <p:spPr>
          <a:xfrm>
            <a:off x="4924635" y="1328435"/>
            <a:ext cx="2446715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100" i="1" dirty="0" smtClean="0"/>
              <a:t>Začátek </a:t>
            </a:r>
            <a:r>
              <a:rPr lang="cs-CZ" sz="1100" i="1" dirty="0" smtClean="0"/>
              <a:t>a konec </a:t>
            </a:r>
            <a:r>
              <a:rPr lang="cs-CZ" sz="1100" i="1" dirty="0" smtClean="0"/>
              <a:t> soutěžního výletu,</a:t>
            </a:r>
            <a:endParaRPr lang="cs-CZ" sz="1100" i="1" dirty="0" smtClean="0"/>
          </a:p>
          <a:p>
            <a:pPr algn="ctr"/>
            <a:r>
              <a:rPr lang="cs-CZ" sz="1100" i="1" dirty="0" smtClean="0"/>
              <a:t>začátek trasy Skryté příběhy, </a:t>
            </a:r>
            <a:endParaRPr lang="cs-CZ" sz="1100" i="1" dirty="0" smtClean="0"/>
          </a:p>
          <a:p>
            <a:pPr algn="ctr"/>
            <a:r>
              <a:rPr lang="cs-CZ" sz="1100" i="1" dirty="0" smtClean="0"/>
              <a:t>soutěže pro děti s dopravní </a:t>
            </a:r>
            <a:r>
              <a:rPr lang="cs-CZ" sz="1100" i="1" dirty="0" smtClean="0"/>
              <a:t>tématikou,</a:t>
            </a:r>
            <a:endParaRPr lang="cs-CZ" sz="1100" i="1" dirty="0" smtClean="0"/>
          </a:p>
          <a:p>
            <a:pPr algn="ctr"/>
            <a:r>
              <a:rPr lang="cs-CZ" sz="1100" i="1" dirty="0" smtClean="0"/>
              <a:t>simulátor nárazu, dopravní testy,</a:t>
            </a:r>
          </a:p>
          <a:p>
            <a:pPr algn="ctr"/>
            <a:r>
              <a:rPr lang="cs-CZ" sz="1100" i="1" dirty="0" smtClean="0"/>
              <a:t>opilecké </a:t>
            </a:r>
            <a:r>
              <a:rPr lang="cs-CZ" sz="1100" i="1" dirty="0" smtClean="0"/>
              <a:t>a drogové brýle,</a:t>
            </a:r>
            <a:endParaRPr lang="cs-CZ" sz="1100" i="1" dirty="0" smtClean="0"/>
          </a:p>
          <a:p>
            <a:pPr algn="ctr"/>
            <a:r>
              <a:rPr lang="cs-CZ" sz="1100" i="1" dirty="0" smtClean="0"/>
              <a:t>offroad safari,</a:t>
            </a:r>
            <a:endParaRPr lang="cs-CZ" sz="1100" i="1" dirty="0" smtClean="0"/>
          </a:p>
          <a:p>
            <a:pPr algn="ctr"/>
            <a:r>
              <a:rPr lang="cs-CZ" sz="1100" i="1" dirty="0" smtClean="0"/>
              <a:t>veslařský trenažér</a:t>
            </a:r>
          </a:p>
        </p:txBody>
      </p:sp>
      <p:pic>
        <p:nvPicPr>
          <p:cNvPr id="103" name="Obrázek 10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4226" y="3678601"/>
            <a:ext cx="350142" cy="350142"/>
          </a:xfrm>
          <a:prstGeom prst="rect">
            <a:avLst/>
          </a:prstGeom>
        </p:spPr>
      </p:pic>
      <p:sp>
        <p:nvSpPr>
          <p:cNvPr id="104" name="Zaoblený obdélníkový popisek 103"/>
          <p:cNvSpPr/>
          <p:nvPr/>
        </p:nvSpPr>
        <p:spPr>
          <a:xfrm>
            <a:off x="7534226" y="2391768"/>
            <a:ext cx="1306843" cy="286615"/>
          </a:xfrm>
          <a:prstGeom prst="wedgeRoundRectCallou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5" name="TextovéPole 104"/>
          <p:cNvSpPr txBox="1"/>
          <p:nvPr/>
        </p:nvSpPr>
        <p:spPr>
          <a:xfrm>
            <a:off x="7574062" y="2404946"/>
            <a:ext cx="122717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100" i="1" dirty="0" smtClean="0"/>
              <a:t>Grilování </a:t>
            </a:r>
            <a:endParaRPr lang="cs-CZ" sz="1100" i="1" dirty="0"/>
          </a:p>
        </p:txBody>
      </p:sp>
      <p:pic>
        <p:nvPicPr>
          <p:cNvPr id="108" name="Obrázek 10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890" y="332656"/>
            <a:ext cx="2019563" cy="757336"/>
          </a:xfrm>
          <a:prstGeom prst="rect">
            <a:avLst/>
          </a:prstGeom>
        </p:spPr>
      </p:pic>
      <p:sp>
        <p:nvSpPr>
          <p:cNvPr id="109" name="TextovéPole 108"/>
          <p:cNvSpPr txBox="1"/>
          <p:nvPr/>
        </p:nvSpPr>
        <p:spPr>
          <a:xfrm>
            <a:off x="4779214" y="4797152"/>
            <a:ext cx="4750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ym typeface="SenaKJR"/>
              </a:rPr>
              <a:t></a:t>
            </a:r>
            <a:endParaRPr lang="cs-CZ" dirty="0"/>
          </a:p>
        </p:txBody>
      </p:sp>
      <p:sp>
        <p:nvSpPr>
          <p:cNvPr id="110" name="TextovéPole 109"/>
          <p:cNvSpPr txBox="1"/>
          <p:nvPr/>
        </p:nvSpPr>
        <p:spPr>
          <a:xfrm>
            <a:off x="5434299" y="3493935"/>
            <a:ext cx="4750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ym typeface="SenaKJR"/>
              </a:rPr>
              <a:t></a:t>
            </a:r>
            <a:endParaRPr lang="cs-CZ" dirty="0"/>
          </a:p>
        </p:txBody>
      </p:sp>
      <p:sp>
        <p:nvSpPr>
          <p:cNvPr id="111" name="TextovéPole 110"/>
          <p:cNvSpPr txBox="1"/>
          <p:nvPr/>
        </p:nvSpPr>
        <p:spPr>
          <a:xfrm>
            <a:off x="6706532" y="2960778"/>
            <a:ext cx="5344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00" i="1" dirty="0" smtClean="0"/>
              <a:t>400 m</a:t>
            </a:r>
            <a:endParaRPr lang="cs-CZ" sz="1000" i="1" dirty="0"/>
          </a:p>
        </p:txBody>
      </p:sp>
      <p:sp>
        <p:nvSpPr>
          <p:cNvPr id="112" name="TextovéPole 111"/>
          <p:cNvSpPr txBox="1"/>
          <p:nvPr/>
        </p:nvSpPr>
        <p:spPr>
          <a:xfrm>
            <a:off x="4347111" y="2992987"/>
            <a:ext cx="5344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00" i="1" dirty="0"/>
              <a:t>3</a:t>
            </a:r>
            <a:r>
              <a:rPr lang="cs-CZ" sz="1000" i="1" dirty="0" smtClean="0"/>
              <a:t>00 m</a:t>
            </a:r>
            <a:endParaRPr lang="cs-CZ" sz="1000" i="1" dirty="0"/>
          </a:p>
        </p:txBody>
      </p:sp>
      <p:sp>
        <p:nvSpPr>
          <p:cNvPr id="113" name="TextovéPole 112"/>
          <p:cNvSpPr txBox="1"/>
          <p:nvPr/>
        </p:nvSpPr>
        <p:spPr>
          <a:xfrm>
            <a:off x="3008626" y="2992987"/>
            <a:ext cx="5344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00" i="1" dirty="0"/>
              <a:t>3</a:t>
            </a:r>
            <a:r>
              <a:rPr lang="cs-CZ" sz="1000" i="1" dirty="0" smtClean="0"/>
              <a:t>00 m</a:t>
            </a:r>
            <a:endParaRPr lang="cs-CZ" sz="1000" i="1" dirty="0"/>
          </a:p>
        </p:txBody>
      </p:sp>
      <p:sp>
        <p:nvSpPr>
          <p:cNvPr id="114" name="TextovéPole 113"/>
          <p:cNvSpPr txBox="1"/>
          <p:nvPr/>
        </p:nvSpPr>
        <p:spPr>
          <a:xfrm>
            <a:off x="1792016" y="3349487"/>
            <a:ext cx="6141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00" i="1" dirty="0" smtClean="0"/>
              <a:t>1300 m</a:t>
            </a:r>
            <a:endParaRPr lang="cs-CZ" sz="1000" i="1" dirty="0"/>
          </a:p>
        </p:txBody>
      </p:sp>
      <p:sp>
        <p:nvSpPr>
          <p:cNvPr id="115" name="TextovéPole 114"/>
          <p:cNvSpPr txBox="1"/>
          <p:nvPr/>
        </p:nvSpPr>
        <p:spPr>
          <a:xfrm>
            <a:off x="704370" y="2905023"/>
            <a:ext cx="5344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00" i="1" dirty="0" smtClean="0"/>
              <a:t>700 m</a:t>
            </a:r>
            <a:endParaRPr lang="cs-CZ" sz="1000" i="1" dirty="0"/>
          </a:p>
        </p:txBody>
      </p:sp>
      <p:sp>
        <p:nvSpPr>
          <p:cNvPr id="116" name="TextovéPole 115"/>
          <p:cNvSpPr txBox="1"/>
          <p:nvPr/>
        </p:nvSpPr>
        <p:spPr>
          <a:xfrm>
            <a:off x="1610837" y="2268657"/>
            <a:ext cx="5344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00" i="1" dirty="0" smtClean="0"/>
              <a:t>900 m</a:t>
            </a:r>
            <a:endParaRPr lang="cs-CZ" sz="1000" i="1" dirty="0"/>
          </a:p>
        </p:txBody>
      </p:sp>
      <p:sp>
        <p:nvSpPr>
          <p:cNvPr id="118" name="Zaoblený obdélníkový popisek 117"/>
          <p:cNvSpPr/>
          <p:nvPr/>
        </p:nvSpPr>
        <p:spPr>
          <a:xfrm>
            <a:off x="5934149" y="3819330"/>
            <a:ext cx="1039613" cy="286615"/>
          </a:xfrm>
          <a:prstGeom prst="wedgeRoundRectCallou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9" name="TextovéPole 118"/>
          <p:cNvSpPr txBox="1"/>
          <p:nvPr/>
        </p:nvSpPr>
        <p:spPr>
          <a:xfrm>
            <a:off x="5840370" y="3831832"/>
            <a:ext cx="122717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100" i="1" dirty="0" smtClean="0"/>
              <a:t>Infostánek </a:t>
            </a:r>
            <a:r>
              <a:rPr lang="cs-CZ" sz="1100" i="1" dirty="0" smtClean="0"/>
              <a:t>DÚK</a:t>
            </a:r>
            <a:endParaRPr lang="cs-CZ" sz="1100" i="1" dirty="0"/>
          </a:p>
        </p:txBody>
      </p:sp>
      <p:cxnSp>
        <p:nvCxnSpPr>
          <p:cNvPr id="19" name="Přímá spojnice se šipkou 18"/>
          <p:cNvCxnSpPr>
            <a:stCxn id="5" idx="3"/>
            <a:endCxn id="6" idx="2"/>
          </p:cNvCxnSpPr>
          <p:nvPr/>
        </p:nvCxnSpPr>
        <p:spPr>
          <a:xfrm flipV="1">
            <a:off x="6675408" y="3141444"/>
            <a:ext cx="1460988" cy="1240267"/>
          </a:xfrm>
          <a:prstGeom prst="straightConnector1">
            <a:avLst/>
          </a:prstGeom>
          <a:ln w="19050">
            <a:solidFill>
              <a:schemeClr val="accent5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nice se šipkou 26"/>
          <p:cNvCxnSpPr>
            <a:stCxn id="4" idx="0"/>
          </p:cNvCxnSpPr>
          <p:nvPr/>
        </p:nvCxnSpPr>
        <p:spPr>
          <a:xfrm flipV="1">
            <a:off x="4656803" y="4561731"/>
            <a:ext cx="1067325" cy="960401"/>
          </a:xfrm>
          <a:prstGeom prst="straightConnector1">
            <a:avLst/>
          </a:prstGeom>
          <a:ln w="19050">
            <a:solidFill>
              <a:srgbClr val="41C55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Přímá spojnice se šipkou 32"/>
          <p:cNvCxnSpPr/>
          <p:nvPr/>
        </p:nvCxnSpPr>
        <p:spPr>
          <a:xfrm flipH="1">
            <a:off x="5822941" y="3168776"/>
            <a:ext cx="15176" cy="1019650"/>
          </a:xfrm>
          <a:prstGeom prst="straightConnector1">
            <a:avLst/>
          </a:prstGeom>
          <a:ln w="19050">
            <a:solidFill>
              <a:srgbClr val="41C55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0078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122</Words>
  <Application>Microsoft Office PowerPoint</Application>
  <PresentationFormat>Předvádění na obrazovce (4:3)</PresentationFormat>
  <Paragraphs>35</Paragraphs>
  <Slides>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2" baseType="lpstr">
      <vt:lpstr>Motiv systému Office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Otčenášek Jan</dc:creator>
  <cp:lastModifiedBy>Müller Miroslav</cp:lastModifiedBy>
  <cp:revision>13</cp:revision>
  <dcterms:created xsi:type="dcterms:W3CDTF">2017-05-15T05:55:02Z</dcterms:created>
  <dcterms:modified xsi:type="dcterms:W3CDTF">2017-05-15T08:53:13Z</dcterms:modified>
</cp:coreProperties>
</file>