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5"/>
  </p:notesMasterIdLst>
  <p:handoutMasterIdLst>
    <p:handoutMasterId r:id="rId46"/>
  </p:handoutMasterIdLst>
  <p:sldIdLst>
    <p:sldId id="383" r:id="rId2"/>
    <p:sldId id="460" r:id="rId3"/>
    <p:sldId id="470" r:id="rId4"/>
    <p:sldId id="471" r:id="rId5"/>
    <p:sldId id="461" r:id="rId6"/>
    <p:sldId id="511" r:id="rId7"/>
    <p:sldId id="462" r:id="rId8"/>
    <p:sldId id="500" r:id="rId9"/>
    <p:sldId id="463" r:id="rId10"/>
    <p:sldId id="464" r:id="rId11"/>
    <p:sldId id="465" r:id="rId12"/>
    <p:sldId id="466" r:id="rId13"/>
    <p:sldId id="506" r:id="rId14"/>
    <p:sldId id="467" r:id="rId15"/>
    <p:sldId id="479" r:id="rId16"/>
    <p:sldId id="480" r:id="rId17"/>
    <p:sldId id="421" r:id="rId18"/>
    <p:sldId id="425" r:id="rId19"/>
    <p:sldId id="427" r:id="rId20"/>
    <p:sldId id="481" r:id="rId21"/>
    <p:sldId id="512" r:id="rId22"/>
    <p:sldId id="477" r:id="rId23"/>
    <p:sldId id="435" r:id="rId24"/>
    <p:sldId id="478" r:id="rId25"/>
    <p:sldId id="485" r:id="rId26"/>
    <p:sldId id="487" r:id="rId27"/>
    <p:sldId id="488" r:id="rId28"/>
    <p:sldId id="486" r:id="rId29"/>
    <p:sldId id="493" r:id="rId30"/>
    <p:sldId id="491" r:id="rId31"/>
    <p:sldId id="497" r:id="rId32"/>
    <p:sldId id="472" r:id="rId33"/>
    <p:sldId id="498" r:id="rId34"/>
    <p:sldId id="501" r:id="rId35"/>
    <p:sldId id="499" r:id="rId36"/>
    <p:sldId id="502" r:id="rId37"/>
    <p:sldId id="496" r:id="rId38"/>
    <p:sldId id="503" r:id="rId39"/>
    <p:sldId id="507" r:id="rId40"/>
    <p:sldId id="505" r:id="rId41"/>
    <p:sldId id="509" r:id="rId42"/>
    <p:sldId id="504" r:id="rId43"/>
    <p:sldId id="510" r:id="rId44"/>
  </p:sldIdLst>
  <p:sldSz cx="9144000" cy="6858000" type="screen4x3"/>
  <p:notesSz cx="6858000" cy="97234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42F24"/>
    <a:srgbClr val="FF7C80"/>
    <a:srgbClr val="FF0000"/>
    <a:srgbClr val="3333FF"/>
    <a:srgbClr val="FFCC66"/>
    <a:srgbClr val="FF505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7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18" y="-90"/>
      </p:cViewPr>
      <p:guideLst>
        <p:guide orient="horz" pos="306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75CB929-40C8-4B16-A3A5-E14CE98F52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864AC5-205C-45A2-9BF3-5C4C54284EC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Operační program se skládá z prioritních os. Prioritní osa</a:t>
            </a:r>
          </a:p>
          <a:p>
            <a:r>
              <a:rPr lang="cs-CZ" smtClean="0">
                <a:ea typeface="ＭＳ Ｐゴシック" pitchFamily="34" charset="-128"/>
              </a:rPr>
              <a:t>se týká jednoho fondu a jedné kategorie regionu, kromě Fondu</a:t>
            </a:r>
          </a:p>
          <a:p>
            <a:r>
              <a:rPr lang="cs-CZ" smtClean="0">
                <a:ea typeface="ＭＳ Ｐゴシック" pitchFamily="34" charset="-128"/>
              </a:rPr>
              <a:t>soudržnosti, a odpovídá, aniž je dotčen článek 59, tematickému</a:t>
            </a:r>
          </a:p>
          <a:p>
            <a:r>
              <a:rPr lang="cs-CZ" smtClean="0">
                <a:ea typeface="ＭＳ Ｐゴシック" pitchFamily="34" charset="-128"/>
              </a:rPr>
              <a:t>cíli a zahrnuje jednu nebo více investičních priorit uvedeného</a:t>
            </a:r>
          </a:p>
          <a:p>
            <a:r>
              <a:rPr lang="cs-CZ" smtClean="0">
                <a:ea typeface="ＭＳ Ｐゴシック" pitchFamily="34" charset="-128"/>
              </a:rPr>
              <a:t>tematického cíle, v souladu s pravidly pro jednotlivé fondy. Za</a:t>
            </a:r>
          </a:p>
          <a:p>
            <a:r>
              <a:rPr lang="cs-CZ" smtClean="0">
                <a:ea typeface="ＭＳ Ｐゴシック" pitchFamily="34" charset="-128"/>
              </a:rPr>
              <a:t>účelem zvýšení jeho dopadu a účinnosti prostřednictvím tema­</a:t>
            </a:r>
          </a:p>
          <a:p>
            <a:r>
              <a:rPr lang="cs-CZ" smtClean="0">
                <a:ea typeface="ＭＳ Ｐゴシック" pitchFamily="34" charset="-128"/>
              </a:rPr>
              <a:t>ticky soudržného integrovaného přístupu prioritní osa případně</a:t>
            </a:r>
          </a:p>
          <a:p>
            <a:r>
              <a:rPr lang="cs-CZ" smtClean="0">
                <a:ea typeface="ＭＳ Ｐゴシック" pitchFamily="34" charset="-128"/>
              </a:rPr>
              <a:t>může:</a:t>
            </a: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524EE-7721-44BC-A9D3-726F48DD769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000" smtClean="0">
                <a:ea typeface="ＭＳ Ｐゴシック" pitchFamily="34" charset="-128"/>
              </a:rPr>
              <a:t>Operační program se skládá z prioritních os. Prioritní osa</a:t>
            </a:r>
          </a:p>
          <a:p>
            <a:r>
              <a:rPr lang="cs-CZ" sz="1000" smtClean="0">
                <a:ea typeface="ＭＳ Ｐゴシック" pitchFamily="34" charset="-128"/>
              </a:rPr>
              <a:t>se týká jednoho fondu a jedné kategorie regionu, kromě Fondu</a:t>
            </a:r>
          </a:p>
          <a:p>
            <a:r>
              <a:rPr lang="cs-CZ" sz="1000" smtClean="0">
                <a:ea typeface="ＭＳ Ｐゴシック" pitchFamily="34" charset="-128"/>
              </a:rPr>
              <a:t>soudržnosti, a odpovídá, aniž je dotčen článek 59, tematickému</a:t>
            </a:r>
          </a:p>
          <a:p>
            <a:r>
              <a:rPr lang="cs-CZ" sz="1000" smtClean="0">
                <a:ea typeface="ＭＳ Ｐゴシック" pitchFamily="34" charset="-128"/>
              </a:rPr>
              <a:t>cíli a zahrnuje jednu nebo více investičních priorit uvedeného</a:t>
            </a:r>
          </a:p>
          <a:p>
            <a:r>
              <a:rPr lang="cs-CZ" sz="1000" smtClean="0">
                <a:ea typeface="ＭＳ Ｐゴシック" pitchFamily="34" charset="-128"/>
              </a:rPr>
              <a:t>tematického cíle, v souladu s pravidly pro jednotlivé fondy. Za</a:t>
            </a:r>
          </a:p>
          <a:p>
            <a:r>
              <a:rPr lang="cs-CZ" sz="1000" smtClean="0">
                <a:ea typeface="ＭＳ Ｐゴシック" pitchFamily="34" charset="-128"/>
              </a:rPr>
              <a:t>účelem zvýšení jeho dopadu a účinnosti prostřednictvím tema­</a:t>
            </a:r>
          </a:p>
          <a:p>
            <a:r>
              <a:rPr lang="cs-CZ" sz="1000" smtClean="0">
                <a:ea typeface="ＭＳ Ｐゴシック" pitchFamily="34" charset="-128"/>
              </a:rPr>
              <a:t>ticky soudržného integrovaného přístupu prioritní osa případně</a:t>
            </a:r>
          </a:p>
          <a:p>
            <a:r>
              <a:rPr lang="cs-CZ" sz="1000" smtClean="0">
                <a:ea typeface="ＭＳ Ｐゴシック" pitchFamily="34" charset="-128"/>
              </a:rPr>
              <a:t>může:</a:t>
            </a:r>
          </a:p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17681-2769-468B-A568-F1D63E6C26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6F229-D89C-452D-B165-851CB9DDE6F5}" type="slidenum">
              <a:rPr lang="en-US" altLang="cs-CZ" smtClean="0"/>
              <a:pPr/>
              <a:t>15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C5989-D269-42AA-B15F-613D62DA1A80}" type="slidenum">
              <a:rPr lang="en-US" altLang="cs-CZ" smtClean="0"/>
              <a:pPr/>
              <a:t>43</a:t>
            </a:fld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781300"/>
            <a:ext cx="6551613" cy="7191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573463"/>
            <a:ext cx="5395913" cy="576262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podnadpis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62750" y="260350"/>
            <a:ext cx="20574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0550" y="260350"/>
            <a:ext cx="60198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" y="260350"/>
            <a:ext cx="8229600" cy="5619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1188" y="1063625"/>
            <a:ext cx="7632700" cy="24749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188" y="3690938"/>
            <a:ext cx="7632700" cy="24749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600" b="0"/>
            </a:lvl1pPr>
            <a:lvl2pPr>
              <a:lnSpc>
                <a:spcPct val="100000"/>
              </a:lnSpc>
              <a:spcBef>
                <a:spcPts val="800"/>
              </a:spcBef>
              <a:defRPr sz="2400" b="0"/>
            </a:lvl2pPr>
            <a:lvl3pPr>
              <a:lnSpc>
                <a:spcPct val="100000"/>
              </a:lnSpc>
              <a:spcBef>
                <a:spcPts val="600"/>
              </a:spcBef>
              <a:defRPr sz="2200">
                <a:latin typeface="Calibri" pitchFamily="34" charset="0"/>
              </a:defRPr>
            </a:lvl3pPr>
            <a:lvl4pPr>
              <a:spcBef>
                <a:spcPts val="400"/>
              </a:spcBef>
              <a:defRPr sz="2000">
                <a:latin typeface="Calibri" pitchFamily="34" charset="0"/>
              </a:defRPr>
            </a:lvl4pPr>
            <a:lvl5pPr>
              <a:spcBef>
                <a:spcPts val="200"/>
              </a:spcBef>
              <a:defRPr sz="1800"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373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8316913" y="5589588"/>
            <a:ext cx="827087" cy="1268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63625"/>
            <a:ext cx="7632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684213" y="836613"/>
            <a:ext cx="81359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9975" y="6237288"/>
            <a:ext cx="280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CC0000"/>
        </a:buClr>
        <a:buFont typeface="Wingdings" pitchFamily="2" charset="2"/>
        <a:buChar char="q"/>
        <a:defRPr sz="2400" b="1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708275"/>
            <a:ext cx="7272338" cy="2592388"/>
          </a:xfrm>
        </p:spPr>
        <p:txBody>
          <a:bodyPr/>
          <a:lstStyle/>
          <a:p>
            <a:pPr eaLnBrk="1" hangingPunct="1"/>
            <a:r>
              <a:rPr lang="cs-CZ" sz="2400" smtClean="0">
                <a:ea typeface="ＭＳ Ｐゴシック" pitchFamily="34" charset="-128"/>
              </a:rPr>
              <a:t>Postupy při implementaci ESIF prostřednictvím OP v období 2014-20</a:t>
            </a:r>
            <a:br>
              <a:rPr lang="cs-CZ" sz="2400" smtClean="0">
                <a:ea typeface="ＭＳ Ｐゴシック" pitchFamily="34" charset="-128"/>
              </a:rPr>
            </a:br>
            <a:r>
              <a:rPr lang="cs-CZ" sz="2400" smtClean="0">
                <a:ea typeface="ＭＳ Ｐゴシック" pitchFamily="34" charset="-128"/>
              </a:rPr>
              <a:t/>
            </a:r>
            <a:br>
              <a:rPr lang="cs-CZ" sz="2400" smtClean="0">
                <a:ea typeface="ＭＳ Ｐゴシック" pitchFamily="34" charset="-128"/>
              </a:rPr>
            </a:br>
            <a:r>
              <a:rPr lang="cs-CZ" sz="2400" smtClean="0">
                <a:ea typeface="ＭＳ Ｐゴシック" pitchFamily="34" charset="-128"/>
              </a:rPr>
              <a:t>listopad – prosinec 2014</a:t>
            </a:r>
            <a:br>
              <a:rPr lang="cs-CZ" sz="2400" smtClean="0">
                <a:ea typeface="ＭＳ Ｐゴシック" pitchFamily="34" charset="-128"/>
              </a:rPr>
            </a:br>
            <a:r>
              <a:rPr lang="cs-CZ" sz="2400" smtClean="0">
                <a:ea typeface="ＭＳ Ｐゴシック" pitchFamily="34" charset="-128"/>
              </a:rPr>
              <a:t/>
            </a:r>
            <a:br>
              <a:rPr lang="cs-CZ" sz="2400" smtClean="0">
                <a:ea typeface="ＭＳ Ｐゴシック" pitchFamily="34" charset="-128"/>
              </a:rPr>
            </a:br>
            <a:r>
              <a:rPr lang="cs-CZ" sz="2400" smtClean="0">
                <a:ea typeface="ＭＳ Ｐゴシック" pitchFamily="34" charset="-128"/>
              </a:rPr>
              <a:t>Mgr. Josef Miškovský, Ph.D.</a:t>
            </a:r>
            <a:br>
              <a:rPr lang="cs-CZ" sz="2400" smtClean="0">
                <a:ea typeface="ＭＳ Ｐゴシック" pitchFamily="34" charset="-128"/>
              </a:rPr>
            </a:br>
            <a:r>
              <a:rPr lang="cs-CZ" sz="2400" smtClean="0">
                <a:ea typeface="ＭＳ Ｐゴシック" pitchFamily="34" charset="-128"/>
              </a:rPr>
              <a:t>RNDr. Lucie Jungwiertová,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882650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regionální politiky EU 2014-20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7848600" cy="51022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b="1" smtClean="0">
                <a:ea typeface="ＭＳ Ｐゴシック" pitchFamily="34" charset="-128"/>
              </a:rPr>
              <a:t>Cíl Investice pro růst a zaměstnanost</a:t>
            </a:r>
            <a:r>
              <a:rPr lang="cs-CZ" sz="2400" smtClean="0">
                <a:ea typeface="ＭＳ Ｐゴシック" pitchFamily="34" charset="-128"/>
              </a:rPr>
              <a:t> – 3 kategorie regionů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a) méně rozvinuté regiony 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- HDP na obyvatele &lt; 75 % průměru HDP v EU-27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- všechny regiony NUTS 2 v Česku kromě Prahy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b) přechodové regiony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- HDP na obyvatele 75 % - 90 % průměru HDP v EU-27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c) rozvinutější regiony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- HDP na obyvatele &gt; 90 % průměru HDP v EU-27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- mj. Praha</a:t>
            </a:r>
          </a:p>
          <a:p>
            <a:pPr>
              <a:spcAft>
                <a:spcPct val="0"/>
              </a:spcAft>
            </a:pPr>
            <a:endParaRPr lang="cs-CZ" sz="2400" smtClean="0">
              <a:ea typeface="ＭＳ Ｐゴシック" pitchFamily="34" charset="-128"/>
            </a:endParaRPr>
          </a:p>
          <a:p>
            <a:pPr lvl="1"/>
            <a:endParaRPr lang="cs-CZ" sz="2200" b="1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</a:pPr>
            <a:endParaRPr lang="cs-CZ" sz="2400" b="1" smtClean="0">
              <a:ea typeface="ＭＳ Ｐゴシック" pitchFamily="34" charset="-12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551488" y="260350"/>
            <a:ext cx="3341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Regiony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882650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regionální politiky EU 2014-20 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611188" y="847725"/>
            <a:ext cx="7921625" cy="5102225"/>
          </a:xfr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b="1" smtClean="0">
                <a:ea typeface="ＭＳ Ｐゴシック" pitchFamily="34" charset="-128"/>
              </a:rPr>
              <a:t>Tematické cíle</a:t>
            </a:r>
            <a:r>
              <a:rPr lang="cs-CZ" sz="2400" smtClean="0">
                <a:ea typeface="ＭＳ Ｐゴシック" pitchFamily="34" charset="-128"/>
              </a:rPr>
              <a:t> – nástroj koncentrace podpory EU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TC – dělí se (ze strany EU) do </a:t>
            </a:r>
            <a:r>
              <a:rPr lang="cs-CZ" sz="2400" b="1" smtClean="0">
                <a:ea typeface="ＭＳ Ｐゴシック" pitchFamily="34" charset="-128"/>
              </a:rPr>
              <a:t>investičních priorit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1) posílení výzkumu, technologického rozvoje a inovací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2) zlepšení přístupu, využití a kvality informačních a komunikačních technologií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3) zvýšení konkurenceschopnosti MSP odvětví zemědělství a odvětví rybářství a akvakultury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4) podpora přechodu na nízkouhlíkové hospodářství ve všech odvětvích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5) podpora přizpůsobení se změně klimatu, předcházení rizikům a řízení rizik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5364163" y="260350"/>
            <a:ext cx="3557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Tematické cíle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8137525" cy="5102225"/>
          </a:xfr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6) zachování a ochrana ŽP a podpora účinného využívání zdrojů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7) podpora udržitelné dopravy a odstraňování překážek v klíčových síťových infrastrukturách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8) podpora udržitelné zaměstnanosti, kvalitních pracovních míst a mobility pracovních sil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9) podpora sociálního začleňování a boj proti chudobě a diskriminaci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10) investice do vzdělávání, odborné přípravy a odborného výcviku k získávání dovedností a do celoživotního učení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11) posilování institucionální kapacity veřejných orgánů a zúčastněných stran a přispívání k účinné veřejné správě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5364163" y="260350"/>
            <a:ext cx="3557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Tematické cíle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2950" y="188913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Architektura regionální politiky EU 2014-20</a:t>
            </a:r>
            <a:b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</a:b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Dohoda o partnerství mezi ČR a EU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základní dokument určující charakter využití ESIF v období 2014-20 v Česku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Na ni navazují operační programy, které specifikují podmínky podpory v jednotlivých oblastech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364163" y="260350"/>
            <a:ext cx="3557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Programy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ea typeface="ＭＳ Ｐゴシック" pitchFamily="34" charset="-128"/>
              </a:rPr>
              <a:t>Architektura regionální politiky EU 2014-20</a:t>
            </a:r>
            <a:br>
              <a:rPr lang="cs-CZ" sz="2800" smtClean="0">
                <a:ea typeface="ＭＳ Ｐゴシック" pitchFamily="34" charset="-128"/>
              </a:rPr>
            </a:br>
            <a:endParaRPr lang="cs-CZ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ea typeface="ＭＳ Ｐゴシック" pitchFamily="34" charset="-128"/>
              </a:rPr>
              <a:t>Architektura regionální politiky EU 2014-20</a:t>
            </a:r>
            <a:br>
              <a:rPr lang="cs-CZ" sz="2800" smtClean="0">
                <a:ea typeface="ＭＳ Ｐゴシック" pitchFamily="34" charset="-128"/>
              </a:rPr>
            </a:br>
            <a:endParaRPr lang="cs-CZ" sz="2800" smtClean="0">
              <a:ea typeface="ＭＳ Ｐゴシック" pitchFamily="34" charset="-128"/>
            </a:endParaRPr>
          </a:p>
        </p:txBody>
      </p:sp>
      <p:pic>
        <p:nvPicPr>
          <p:cNvPr id="16387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27088" y="1412875"/>
          <a:ext cx="7416824" cy="4008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037843"/>
                <a:gridCol w="2378981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</a:t>
                      </a:r>
                      <a:r>
                        <a:rPr lang="cs-CZ" sz="1600" baseline="0" dirty="0" smtClean="0"/>
                        <a:t> program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Řídicí orgán</a:t>
                      </a:r>
                      <a:endParaRPr lang="cs-CZ" sz="1600" dirty="0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Podnikání a inovace pro konkurenceschopnost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MPO</a:t>
                      </a:r>
                      <a:endParaRPr lang="cs-CZ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Výzkum, vývoj a vzdělávání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MŠMT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Zaměstnanost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MPSV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Doprava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MD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Životní prostředí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MŽP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Integrovaný regionální operační program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MMR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Operační program Praha - pól růstu ČR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Magistrát HM Prahy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8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Technická pomoc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MMR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program Rybářství 2014-2020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MZe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Program rozvoje venkova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MZe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5364163" y="260350"/>
            <a:ext cx="3557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Programy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426" name="TextovéPole 6"/>
          <p:cNvSpPr txBox="1">
            <a:spLocks noChangeArrowheads="1"/>
          </p:cNvSpPr>
          <p:nvPr/>
        </p:nvSpPr>
        <p:spPr bwMode="auto">
          <a:xfrm>
            <a:off x="900113" y="981075"/>
            <a:ext cx="475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Cíl „Investice pro růst a zaměstnanost“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ea typeface="ＭＳ Ｐゴシック" pitchFamily="34" charset="-128"/>
              </a:rPr>
              <a:t>Architektura regionální politiky EU 2014-20</a:t>
            </a:r>
            <a:br>
              <a:rPr lang="cs-CZ" sz="2800" smtClean="0">
                <a:ea typeface="ＭＳ Ｐゴシック" pitchFamily="34" charset="-128"/>
              </a:rPr>
            </a:br>
            <a:endParaRPr lang="cs-CZ" sz="2800" smtClean="0">
              <a:ea typeface="ＭＳ Ｐゴシック" pitchFamily="34" charset="-128"/>
            </a:endParaRPr>
          </a:p>
        </p:txBody>
      </p:sp>
      <p:pic>
        <p:nvPicPr>
          <p:cNvPr id="17411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27088" y="1484313"/>
          <a:ext cx="7416824" cy="3510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037843"/>
                <a:gridCol w="2378981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</a:t>
                      </a:r>
                      <a:r>
                        <a:rPr lang="cs-CZ" sz="1600" baseline="0" dirty="0" smtClean="0"/>
                        <a:t> program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Řídicí orgán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 Česko – Polsko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MMR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 Slovensko – Česko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MMR (koordinátor)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 Rakousko – Česko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MMR (koordinátor)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 Bavorsko – Česko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MMR (koordinátor)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 Sasko</a:t>
                      </a:r>
                      <a:r>
                        <a:rPr lang="cs-CZ" sz="1600" baseline="0" dirty="0" smtClean="0"/>
                        <a:t> – Česko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MMR (koordinátor)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 nadnárodní spolupráce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MMR (koordinátor)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 nadnárodní spolupráce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Danube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MMR (koordinátor)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 pro meziregionální spolupráci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ESPON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URBACT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III </a:t>
                      </a: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MMR (koordinátor)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5364163" y="260350"/>
            <a:ext cx="3557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Programy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44" name="TextovéPole 6"/>
          <p:cNvSpPr txBox="1">
            <a:spLocks noChangeArrowheads="1"/>
          </p:cNvSpPr>
          <p:nvPr/>
        </p:nvSpPr>
        <p:spPr bwMode="auto">
          <a:xfrm>
            <a:off x="900113" y="981075"/>
            <a:ext cx="475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Cíl „Evropská územní spolupráce“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Přehled OP a fondů 2014–20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6150"/>
            <a:ext cx="91440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Financování regionální politiky EU v Česku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95776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Objem prostředků 2007–13: cca 750 mld. Kč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Objem prostředků 2014–20: cca 600 mld. Kč – důvody poklesu: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rozšíření EU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změna ve struktuře podporovaných aktivit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individuální vyjednávání mezi členskými státy</a:t>
            </a:r>
          </a:p>
          <a:p>
            <a:pPr>
              <a:spcAft>
                <a:spcPct val="0"/>
              </a:spcAft>
            </a:pPr>
            <a:r>
              <a:rPr lang="cs-CZ" sz="2800" smtClean="0">
                <a:ea typeface="ＭＳ Ｐゴシック" pitchFamily="34" charset="-128"/>
                <a:cs typeface="Arial" charset="0"/>
              </a:rPr>
              <a:t>Nejčastější finanční nástroj: dotace</a:t>
            </a:r>
          </a:p>
          <a:p>
            <a:pPr>
              <a:spcAft>
                <a:spcPct val="0"/>
              </a:spcAft>
            </a:pPr>
            <a:r>
              <a:rPr lang="cs-CZ" sz="2800" smtClean="0">
                <a:ea typeface="ＭＳ Ｐゴシック" pitchFamily="34" charset="-128"/>
                <a:cs typeface="Arial" charset="0"/>
              </a:rPr>
              <a:t>Ostatní nástroje (úvěry, záruky…) zatím využívané minimálně</a:t>
            </a:r>
            <a:endParaRPr lang="cs-CZ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Financování regionální politiky EU v Česku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0307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800" smtClean="0">
                <a:ea typeface="ＭＳ Ｐゴシック" pitchFamily="34" charset="-128"/>
                <a:cs typeface="Arial" charset="0"/>
              </a:rPr>
              <a:t>Principy financování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decentralizované řízení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doplňkovost – vždy vícezdrojové financování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Objem spolufinancování z ESIF stanoven v každém OP a odvíjí se od: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cíle politiky soudržnosti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typu (právní formy) příjemce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typu regionu (méně rozvinuté/více rozvinuté regiony)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Obec: zpravidla dotace z ESIF ve výši 82-85 % u méně rozvinutých regionů a 50 % u více rozvinutých regionů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Zbývající peníze z veřejných (národních a krajských) nebo soukromých zdrojů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Financování regionální politiky EU v Česku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2386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Průběžné platby z EU na základě vyúčtování potvrzených národními nebo regionálními orgány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Není-li možné vyúčtování ověřit nebo pokud nebyly dodrženy postupy řádného finančního řízení, může EU:</a:t>
            </a:r>
          </a:p>
          <a:p>
            <a:pPr lvl="1"/>
            <a:r>
              <a:rPr lang="cs-CZ" sz="2200" smtClean="0">
                <a:ea typeface="ＭＳ Ｐゴシック" pitchFamily="34" charset="-128"/>
                <a:cs typeface="Arial" charset="0"/>
              </a:rPr>
              <a:t>zastavit financování</a:t>
            </a:r>
          </a:p>
          <a:p>
            <a:pPr lvl="1"/>
            <a:r>
              <a:rPr lang="cs-CZ" sz="2200" smtClean="0">
                <a:ea typeface="ＭＳ Ｐゴシック" pitchFamily="34" charset="-128"/>
                <a:cs typeface="Arial" charset="0"/>
              </a:rPr>
              <a:t>požadovat vrácení již vyplacených příspěvků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Objemy finančních prostředků se řídí finančními plány OP</a:t>
            </a:r>
          </a:p>
          <a:p>
            <a:pPr lvl="1"/>
            <a:r>
              <a:rPr lang="cs-CZ" sz="2200" smtClean="0">
                <a:ea typeface="ＭＳ Ｐゴシック" pitchFamily="34" charset="-128"/>
                <a:cs typeface="Arial" charset="0"/>
              </a:rPr>
              <a:t>pravidlo N+3, N+2</a:t>
            </a:r>
          </a:p>
          <a:p>
            <a:pPr>
              <a:spcAft>
                <a:spcPct val="0"/>
              </a:spcAft>
            </a:pPr>
            <a:endParaRPr lang="cs-CZ" sz="2200" b="1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Představení SPF Group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611188" y="981075"/>
            <a:ext cx="7632700" cy="51022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Poradenství, školení a analytická činnost zejména pro subjekty veřejné správy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Hlavní typy činností: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Strategické plánování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Příprava na evropské fondy 2014+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Evaluace programů EU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Příprava žádostí a realizace projektů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Organizační poradenství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Strategické plánování a projekty v oblasti životního prostředí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Rozvoj lidských zdrojů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Příprava období 2014–20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68313" y="908050"/>
            <a:ext cx="8424862" cy="50307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Snížení počtu cílů na 2 (Investice pro růst a zaměstnanost a Evropská územní spolupráce)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Vyčlenění 3 kategorií regionů podle parametrů jejich ekon. výkonnosti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Nastavení systému předběžných podmínek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Vyšší měřitelnost přínosu podpořených operací (důraz na plnění stanovených indikátorů)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Finanční závislost na rychlosti a kvalitě čerpání (výkonnostní rámec)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Znovuzavedení pravidla N+3 pro časovou způsobilost výdajů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Vyšší míra uplatnění územně specifického přístupu a využití integr. nástrojů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Vyšší míra uplatnění finančních nástrojů na úkor dotací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Rozšíření a specifikace způsobů zjednodušeného vykazování nákladů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Zjednodušená a mezi fondy sblížená pravidla pro způsobilost výdajů</a:t>
            </a:r>
          </a:p>
          <a:p>
            <a:pPr>
              <a:spcAft>
                <a:spcPct val="0"/>
              </a:spcAft>
            </a:pPr>
            <a:r>
              <a:rPr lang="cs-CZ" sz="2000" smtClean="0">
                <a:ea typeface="ＭＳ Ｐゴシック" pitchFamily="34" charset="-128"/>
              </a:rPr>
              <a:t>Zpřísnění pravidel pro vyplácení záloh členským státům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Příprava období 2014–20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0307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Výrazné zpoždění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složitá vyjednávání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odlišné zájmy ministerstev, krajů, příp. měst a obcí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pád vlády, volby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  <a:cs typeface="Arial" charset="0"/>
              </a:rPr>
              <a:t>Harmonogram: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v létě 2013 návrh Dohody o partnerství pro období 2014–20 pro ČR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během roku 2014 dokončovány pracovní verze OP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aktuálně zaslány připomínky EK k OP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jaro-léto roku 2015 schvalování OP</a:t>
            </a:r>
          </a:p>
          <a:p>
            <a:pPr lvl="1"/>
            <a:r>
              <a:rPr lang="cs-CZ" smtClean="0">
                <a:ea typeface="ＭＳ Ｐゴシック" pitchFamily="34" charset="-128"/>
                <a:cs typeface="Arial" charset="0"/>
              </a:rPr>
              <a:t>první výzvy k předkládání žádostí – konec roku 2015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1042988" y="1412875"/>
            <a:ext cx="7345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/>
              <a:t>2. Implementační struktura v období 2014-20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Implementační schéma v ČR - subjekty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8863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MMR ČR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hlavní koordinátor implementace reg. politiky v ČR (Národní orgán pro koordinaci – NOK)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Řídicí orgány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některá ministerstva vč. MMR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příprava programových dokumentů (OP), navazující dokumentace, příruček …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finanční útvar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Zprostředkující subjekty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pověřeny výkonem některých funkcí řídícího, resp. certifikačního orgánu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Implementační schéma v ČR - subjekty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8863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Platební a certifikační orgán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finančně řídí prostředky poskytnuté ČR z rozpočtu EU, ověřuje, že výdaje daného projektu byly vynaloženy v rámci operací vybraných v souladu s výběrovými kritérii a právem EU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útvar MF ČR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Auditní orgán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zodpovědný za zajištění provádění auditů za účelem ověření účinného fungování systému řízení a kontroly programů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útvar MF ČR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Národní stálá konference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platforma pro komunikaci a koordinaci mezi řídicími orgány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  <a:cs typeface="Arial" charset="0"/>
              </a:rPr>
              <a:t>Regionální stálá konference</a:t>
            </a:r>
          </a:p>
          <a:p>
            <a:pPr lvl="1"/>
            <a:r>
              <a:rPr lang="cs-CZ" sz="2000" smtClean="0">
                <a:ea typeface="ＭＳ Ｐゴシック" pitchFamily="34" charset="-128"/>
                <a:cs typeface="Arial" charset="0"/>
              </a:rPr>
              <a:t>koordinace územní dimenze a integrovaných nástrojů na krajské úrovni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>
                <a:solidFill>
                  <a:srgbClr val="C00000"/>
                </a:solidFill>
                <a:ea typeface="ＭＳ Ｐゴシック" pitchFamily="34" charset="-128"/>
              </a:rPr>
              <a:t>Implementační schéma v ČR - subjekty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62674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Způsob poskytování dotace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Vyhlášení výzvy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vyhlašuje řídicí orgán, některé náležitosti případně zajišťuje zprostředkující subjekt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Předložení žádosti o dotaci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žádost vč. příloh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Výběr projektů k podpoře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Rozhodnutí o poskytnutí dotace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zpravidla do 3 měsíců od výběru projektu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Smlouva o poskytnutí dotace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Realizace projektu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Způsob poskytování dotace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Žádost o průběžnou nebo závěrečnou platbu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spolu s monitorovací zprávou referující o průběhu realizace projektu, případných problémech atd.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Proplacení dotace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Způsob poskytování dotace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08050"/>
            <a:ext cx="8715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Cílení výzev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věcné zaměření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způsobilé výdaje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cílová skupina (specificky cílené výzvy, v rámci územní dimenze např. některé výzvy pouze na jednotlivé kraje)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žadatel/příjemce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území/místo dopadu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synergie (vazba na jiné projekty)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Cíl prezentace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endParaRPr lang="cs-CZ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Jak se zorientovat v problematice poskytování finančních prostředků z </a:t>
            </a:r>
            <a:r>
              <a:rPr lang="cs-CZ" b="1" smtClean="0">
                <a:ea typeface="ＭＳ Ｐゴシック" pitchFamily="34" charset="-128"/>
              </a:rPr>
              <a:t>evropských fondů</a:t>
            </a:r>
            <a:r>
              <a:rPr lang="cs-CZ" smtClean="0">
                <a:ea typeface="ＭＳ Ｐゴシック" pitchFamily="34" charset="-128"/>
              </a:rPr>
              <a:t>?  Jak probíhá </a:t>
            </a:r>
            <a:r>
              <a:rPr lang="cs-CZ" b="1" smtClean="0">
                <a:ea typeface="ＭＳ Ｐゴシック" pitchFamily="34" charset="-128"/>
              </a:rPr>
              <a:t>poskytování finančních prostředků</a:t>
            </a:r>
            <a:r>
              <a:rPr lang="cs-CZ" smtClean="0">
                <a:ea typeface="ＭＳ Ｐゴシック" pitchFamily="34" charset="-128"/>
              </a:rPr>
              <a:t>, kdo se jej účastní a podle čeho se poskytují?</a:t>
            </a:r>
          </a:p>
          <a:p>
            <a:pPr>
              <a:spcAft>
                <a:spcPct val="0"/>
              </a:spcAft>
            </a:pPr>
            <a:endParaRPr lang="cs-CZ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Cíl prezentace: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Seznámit se s procesy a postupy, které jsou/budou uplatňovány při čerpání finančních prostředků z ESIF v období 2014-20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Druhy výzev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Průběžná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nesoutěžní, dlouhodobá, projekty mezi sebou nesoutěží, podporu získá každý projekt, který splní kritéria stanovená výzvou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Kolová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časově omezená, projekty musí splnit kritéria stanovená výzvou a mimoto soutěží mezi sebou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Specifická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jedná se o varianty průběžné nebo kolové výzvy, které jsou upravené např. dalšími požadavky, existencí dalších subjektů v implementačním systému apod. (integrované projekty, grantová schémata…)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1"/>
          <p:cNvSpPr>
            <a:spLocks noChangeArrowheads="1"/>
          </p:cNvSpPr>
          <p:nvPr/>
        </p:nvSpPr>
        <p:spPr bwMode="auto">
          <a:xfrm>
            <a:off x="1042988" y="1412875"/>
            <a:ext cx="7345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/>
              <a:t>3. Způsoby implementace a příklady jejich využití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Hlavní implementační nástroje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Individuální projekty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„běžný typ“, žadatel žádá o dotaci přímo u řídicího orgánu/zprostředkujícího subjektu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Globální grant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na zprostředkující subjekt je delegována část pravomocí – ZS disponuje finanční částkou a následně realizuje „podřazené“ výzvy směrem k žadatelům/příjemcům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Integrované nástroje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poskytování podpory ve vymezených územích na základě integrované strategie, která je pro toto území zpracovaná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Finanční nástroje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jiné formy podpory než dotace (kapitálové investice, půjčky, záruky…)</a:t>
            </a:r>
          </a:p>
          <a:p>
            <a:pPr>
              <a:spcAft>
                <a:spcPct val="0"/>
              </a:spcAft>
            </a:pPr>
            <a:r>
              <a:rPr lang="cs-CZ" sz="2200" smtClean="0">
                <a:ea typeface="ＭＳ Ｐゴシック" pitchFamily="34" charset="-128"/>
              </a:rPr>
              <a:t>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Individuální projekty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„Standardní“ implementační postup</a:t>
            </a:r>
          </a:p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Přímá komunikace mezi řídicím orgánem/zprostředkujícím subjektem a žadatelem/příjemcem</a:t>
            </a:r>
          </a:p>
          <a:p>
            <a:pPr>
              <a:spcAft>
                <a:spcPct val="0"/>
              </a:spcAft>
            </a:pPr>
            <a:endParaRPr lang="cs-CZ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Individuální projekty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Příklady: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město/obec žádající o dotaci na výstavbu kanalizace (dosud z OPŽP)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město/obec žádající o dotaci na vzdělávací program pro pracovníky úřadu (dosud z OPLZZ)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Globální grant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8137525" cy="51022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Zprostředkující subjekt „spravuje“ určitou část  OP a přímým přidělením, příp. na základě výzvy k tomu získá finanční prostředky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Podmínkou získání těchto prostředků je jejich další distribuce mezi příjemce prostřednictvím výzev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ZS v autonomní pozici (např. přijímá žádosti o dotaci, rozhoduje o výběru projektů…)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Typické pro „měkké“ projekty financované z ESF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Zprostředkujícími subjekty např. kraje nebo NNO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Výhody: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přiblížení se konečným příjemcům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menší zahlcení řídicího orgánu množstvím zpravidla malých projektů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Globální grant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mtClean="0">
                <a:ea typeface="ＭＳ Ｐゴシック" pitchFamily="34" charset="-128"/>
              </a:rPr>
              <a:t>Příklad: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globální grant Ústeckého kraje využívající finanční prostředky OP Vzdělávání pro konkurenceschopnost v období 2007-2013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řídicím orgánem MŠMT ČR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Ústecký kraj zprostředkujícím subjektem příslušné části OP VK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žadateli/příjemci vzdělávací instituce v kraji (NNO, školy, firmy…)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Integrované nástroje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Realizovány pro některé nástroje územní dimenze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Hlavní smysl – podpora území z různých OP, dopady realizovaných projektů na celou aglomeraci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Několik druhů integrované strategie pro různé nástroje územní dimenze: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ITI (integrated territorial investment = integrovaná územní investice)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IPRÚ (integrovaný plán rozvoje území)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CLLD (communidy-led local development = komunitně vedený místní rozvoj)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Plánují se i další integrované strategie, např. IPRSÚ (integrované strategie rozvoje specifických území) pro čerpání prostředků z OP ŽP v rámci specifických oblastí podpory (SOB)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Integrované nástroje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ITI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nositelem statutární města v rámci 7 největších aglomerací v Česku (pražská, plzeňská, </a:t>
            </a:r>
            <a:r>
              <a:rPr lang="cs-CZ" sz="2000" smtClean="0">
                <a:solidFill>
                  <a:srgbClr val="FF0000"/>
                </a:solidFill>
                <a:ea typeface="ＭＳ Ｐゴシック" pitchFamily="34" charset="-128"/>
              </a:rPr>
              <a:t>ústecko-chomutovská</a:t>
            </a:r>
            <a:r>
              <a:rPr lang="cs-CZ" sz="2000" smtClean="0">
                <a:ea typeface="ＭＳ Ｐゴシック" pitchFamily="34" charset="-128"/>
              </a:rPr>
              <a:t>, hradecko-pardubická, brněnská, olomoucká, ostravská)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v případě projektů financovaných ERDF je statutární město zprostředkujícím subjektem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IPRÚ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nositelem statutární města dalších 6 velkých aglomerací (karlovarská, liberecká, mladoboleslavská, českobudějovická, jihlavská, zlínská)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CLLD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nositelem místní akční skupiny (MAS) – aktuálně 179 MAS v Česku, </a:t>
            </a:r>
            <a:r>
              <a:rPr lang="cs-CZ" sz="2000" smtClean="0">
                <a:solidFill>
                  <a:srgbClr val="FF0000"/>
                </a:solidFill>
                <a:ea typeface="ＭＳ Ｐゴシック" pitchFamily="34" charset="-128"/>
              </a:rPr>
              <a:t>9 MAS v Ústeckém kraji</a:t>
            </a:r>
          </a:p>
          <a:p>
            <a:pPr>
              <a:spcAft>
                <a:spcPct val="0"/>
              </a:spcAft>
            </a:pPr>
            <a:r>
              <a:rPr lang="cs-CZ" sz="2200" smtClean="0">
                <a:ea typeface="ＭＳ Ｐゴシック" pitchFamily="34" charset="-128"/>
              </a:rPr>
              <a:t>Některé obce mohou být součástí území ITI/IPRÚ i CLLD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Integrovaná územní investice (ITI)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V případě Ústeckého kraje relevantní ITI ÚCHA (ústecko-chomutovská aglomerace)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Volně navazují na integrované plány rozvoje měst (IPRM) v období 2007-13, snahou je ale podpora širšího území největších aglomerací, nikoli pouze území statutárních měst)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Postup implementace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Projekty posouzeny nositelem ITI, který k nim vydá/nevydá doporučení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Následně projekty předkládány jednotlivým ŘO na základě specifických výzev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ŘO rozhodne o podpoře projektu podle splnění kritérií, v případě převisu poptávky podle pořadí dle předem stanovaných kritérií</a:t>
            </a:r>
          </a:p>
          <a:p>
            <a:pPr lvl="1"/>
            <a:r>
              <a:rPr lang="cs-CZ" sz="2000" smtClean="0">
                <a:ea typeface="ＭＳ Ｐゴシック" pitchFamily="34" charset="-128"/>
              </a:rPr>
              <a:t>Možnost přepracování neschválených projektů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Program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ct val="0"/>
              </a:spcAft>
              <a:buFont typeface="Verdana" pitchFamily="34" charset="0"/>
              <a:buAutoNum type="arabicPeriod"/>
            </a:pPr>
            <a:r>
              <a:rPr lang="cs-CZ" sz="2800" smtClean="0">
                <a:ea typeface="ＭＳ Ｐゴシック" pitchFamily="34" charset="-128"/>
              </a:rPr>
              <a:t>Architektura regionální politiky  EU v ČR v období 2014-20</a:t>
            </a:r>
          </a:p>
          <a:p>
            <a:pPr marL="514350" indent="-514350">
              <a:spcAft>
                <a:spcPct val="0"/>
              </a:spcAft>
              <a:buFont typeface="Verdana" pitchFamily="34" charset="0"/>
              <a:buAutoNum type="arabicPeriod"/>
            </a:pPr>
            <a:r>
              <a:rPr lang="cs-CZ" sz="2800" smtClean="0">
                <a:ea typeface="ＭＳ Ｐゴシック" pitchFamily="34" charset="-128"/>
              </a:rPr>
              <a:t>Implementační struktura v období 2014-20</a:t>
            </a:r>
          </a:p>
          <a:p>
            <a:pPr marL="514350" indent="-514350">
              <a:spcAft>
                <a:spcPct val="0"/>
              </a:spcAft>
              <a:buFont typeface="Verdana" pitchFamily="34" charset="0"/>
              <a:buAutoNum type="arabicPeriod"/>
            </a:pPr>
            <a:r>
              <a:rPr lang="cs-CZ" sz="2800" smtClean="0">
                <a:ea typeface="ＭＳ Ｐゴシック" pitchFamily="34" charset="-128"/>
              </a:rPr>
              <a:t>Způsoby implementace a příklady jejich využití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052513"/>
            <a:ext cx="87042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ITI ÚCHA – mapa území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21163"/>
            <a:ext cx="25209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Komunitně vedený místní rozvoj (CLLD)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Postup implementace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Specifická průběžná výzva ze strany ŘO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MAS připraví (pod)výzvu na příjem projektů v rámci své Strategie CLLD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Schválenou (pod)výzvu k předkládání projektů MAS vyhlásí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MAS provádí administrativní kontrolu i bodové hodnocení projektů dle schválené výzvy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MAS postoupí vybrané projekty ŘO k závěrečnému schválení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CLLD – mapa MAS v Ústeckém kraji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004175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11188" y="1063625"/>
            <a:ext cx="7632700" cy="51022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3200" b="1" kern="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3200" b="1" kern="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3200" b="1" kern="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Děkuji za pozornost</a:t>
            </a: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</a:t>
            </a: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miskovsky@</a:t>
            </a:r>
            <a:r>
              <a:rPr lang="cs-CZ" altLang="cs-CZ" sz="2400" b="1" kern="0" dirty="0" err="1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spfgroup.org</a:t>
            </a:r>
            <a:endParaRPr lang="cs-CZ" altLang="cs-CZ" sz="2400" b="1" kern="0" dirty="0"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jungwiertova@</a:t>
            </a:r>
            <a:r>
              <a:rPr lang="cs-CZ" altLang="cs-CZ" sz="2400" b="1" kern="0" dirty="0" err="1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spfgroup.org</a:t>
            </a:r>
            <a:endParaRPr lang="cs-CZ" altLang="cs-CZ" sz="2400" b="1" kern="0" dirty="0"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1042988" y="1412875"/>
            <a:ext cx="756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cs-CZ" sz="2400" b="1">
                <a:ea typeface="ＭＳ Ｐゴシック" pitchFamily="34" charset="-128"/>
              </a:rPr>
              <a:t>Architektura regionální politiky EU v ČR v období 2014-20</a:t>
            </a:r>
            <a:endParaRPr lang="cs-CZ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882650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OP v období EU 2014-20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8137525" cy="5102225"/>
          </a:xfr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Členský stát nastavuje podporu dle: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kategorie regionu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cíle 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tematického cíle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investičních priorit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objemu dostupných prostředků z jednotlivých fondů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400" smtClean="0">
                <a:ea typeface="ＭＳ Ｐゴシック" pitchFamily="34" charset="-128"/>
              </a:rPr>
              <a:t>			</a:t>
            </a:r>
            <a:r>
              <a:rPr lang="cs-CZ" sz="2800" smtClean="0">
                <a:ea typeface="ＭＳ Ｐゴシック" pitchFamily="34" charset="-128"/>
              </a:rPr>
              <a:t>=&gt; „puzzle“ podpory</a:t>
            </a:r>
            <a:endParaRPr lang="cs-CZ" sz="2400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39750" y="171450"/>
            <a:ext cx="8229600" cy="881063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regionální politiky EU 2014-20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611188" y="908050"/>
            <a:ext cx="7632700" cy="5257800"/>
          </a:xfr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cs-CZ" sz="2000" b="1" smtClean="0">
                <a:ea typeface="ＭＳ Ｐゴシック" pitchFamily="34" charset="-128"/>
              </a:rPr>
              <a:t>ESIF = Evropské strukturální a investiční fondy:</a:t>
            </a:r>
          </a:p>
          <a:p>
            <a:pPr>
              <a:spcAft>
                <a:spcPct val="0"/>
              </a:spcAft>
            </a:pPr>
            <a:r>
              <a:rPr lang="cs-CZ" sz="2000" b="1" smtClean="0">
                <a:ea typeface="ＭＳ Ｐゴシック" pitchFamily="34" charset="-128"/>
              </a:rPr>
              <a:t>EFRR, ERDF (Evropský fond pro regionální rozvoj) </a:t>
            </a:r>
            <a:r>
              <a:rPr lang="cs-CZ" sz="2000" smtClean="0">
                <a:ea typeface="ＭＳ Ｐゴシック" pitchFamily="34" charset="-128"/>
              </a:rPr>
              <a:t>- investiční projekty – tvrdé investice – zejména budování infrastruktury, investice do výzkumu a vývoje</a:t>
            </a:r>
          </a:p>
          <a:p>
            <a:pPr>
              <a:spcAft>
                <a:spcPct val="0"/>
              </a:spcAft>
            </a:pPr>
            <a:r>
              <a:rPr lang="cs-CZ" sz="2000" b="1" smtClean="0">
                <a:ea typeface="ＭＳ Ｐゴシック" pitchFamily="34" charset="-128"/>
              </a:rPr>
              <a:t>ESF (Evropský sociální fond)</a:t>
            </a:r>
            <a:r>
              <a:rPr lang="cs-CZ" sz="2000" smtClean="0">
                <a:ea typeface="ＭＳ Ｐゴシック" pitchFamily="34" charset="-128"/>
              </a:rPr>
              <a:t> - neinvestiční projekty – měkké investice – zejména podpora zaměstnanosti, mobility pracovních sil, vyšší úroveň vzdělávání, rovnost pohlaví, sociální začleňování a boj s chudobou</a:t>
            </a:r>
          </a:p>
          <a:p>
            <a:pPr>
              <a:spcAft>
                <a:spcPct val="0"/>
              </a:spcAft>
            </a:pPr>
            <a:r>
              <a:rPr lang="cs-CZ" sz="2000" b="1" smtClean="0">
                <a:ea typeface="ＭＳ Ｐゴシック" pitchFamily="34" charset="-128"/>
              </a:rPr>
              <a:t>FS, CF (Fond soudržnosti, FS)</a:t>
            </a:r>
            <a:r>
              <a:rPr lang="cs-CZ" sz="2000" smtClean="0">
                <a:ea typeface="ＭＳ Ｐゴシック" pitchFamily="34" charset="-128"/>
              </a:rPr>
              <a:t> - investice do infrastruktury v oblastech ŽP, dopravní infrastruktury evropského významu a efektivního využívání energie</a:t>
            </a:r>
          </a:p>
          <a:p>
            <a:pPr>
              <a:spcAft>
                <a:spcPct val="0"/>
              </a:spcAft>
            </a:pPr>
            <a:r>
              <a:rPr lang="cs-CZ" sz="2000" b="1" smtClean="0">
                <a:ea typeface="ＭＳ Ｐゴシック" pitchFamily="34" charset="-128"/>
              </a:rPr>
              <a:t>EZFRV, EAFRD (Evropský zemědělský fond pro rozvoj venkova)</a:t>
            </a:r>
            <a:r>
              <a:rPr lang="cs-CZ" sz="2000" smtClean="0">
                <a:ea typeface="ＭＳ Ｐゴシック" pitchFamily="34" charset="-128"/>
              </a:rPr>
              <a:t> - podpora konkurenceschopnosti zemědělství, udržitelné nakládání s přírodními zdroji a vyvážený rozvoj venkovských území</a:t>
            </a:r>
          </a:p>
          <a:p>
            <a:pPr>
              <a:spcAft>
                <a:spcPct val="0"/>
              </a:spcAft>
            </a:pPr>
            <a:r>
              <a:rPr lang="cs-CZ" sz="2000" b="1" smtClean="0">
                <a:ea typeface="ＭＳ Ｐゴシック" pitchFamily="34" charset="-128"/>
              </a:rPr>
              <a:t>ENRF, EMFF (Evropský námořní a rybářský fond)</a:t>
            </a:r>
            <a:r>
              <a:rPr lang="cs-CZ" sz="2000" smtClean="0">
                <a:ea typeface="ＭＳ Ｐゴシック" pitchFamily="34" charset="-128"/>
              </a:rPr>
              <a:t> - podpora akvakultury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875463" y="188913"/>
            <a:ext cx="20462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Fondy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539750" y="171450"/>
            <a:ext cx="8229600" cy="881063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regionální politiky EU 2014-20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11188" y="908050"/>
            <a:ext cx="7632700" cy="52578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Kromě programů ESIF realizuje EU ještě řadu dalších nástrojů, tzv. „unijních programů“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Unijní programy mají jiné priority a využívají jiných zdrojů financování (jiné fondy, jiné politiky), nicméně v některých případech se jejich zaměření blíží zaměření programů ESIF</a:t>
            </a: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Příklady unijních programů: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COSME (konkurenceschopnost podniků)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LIFE (životní prostředí a ochrana klimatu)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ERASMUS+ (mezinárodní mobilita studentů a pracovníků VŠ, spolupráce a partnerství mezi VŠ)</a:t>
            </a:r>
          </a:p>
          <a:p>
            <a:pPr lvl="1"/>
            <a:r>
              <a:rPr lang="cs-CZ" sz="2200" smtClean="0">
                <a:ea typeface="ＭＳ Ｐゴシック" pitchFamily="34" charset="-128"/>
              </a:rPr>
              <a:t>…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875463" y="188913"/>
            <a:ext cx="20462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Fondy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39750" y="171450"/>
            <a:ext cx="8229600" cy="881063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Architektura regionální politiky EU 2014-20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endParaRPr lang="cs-CZ" sz="2400" b="1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</a:pPr>
            <a:r>
              <a:rPr lang="cs-CZ" sz="2400" b="1" smtClean="0">
                <a:ea typeface="ＭＳ Ｐゴシック" pitchFamily="34" charset="-128"/>
              </a:rPr>
              <a:t>Investice pro růst a zaměstnanost </a:t>
            </a:r>
            <a:r>
              <a:rPr lang="cs-CZ" sz="2400" smtClean="0">
                <a:ea typeface="ＭＳ Ｐゴシック" pitchFamily="34" charset="-128"/>
              </a:rPr>
              <a:t>– podpora ze všech fondů</a:t>
            </a:r>
          </a:p>
          <a:p>
            <a:pPr>
              <a:spcAft>
                <a:spcPct val="0"/>
              </a:spcAft>
            </a:pPr>
            <a:r>
              <a:rPr lang="cs-CZ" sz="2400" b="1" smtClean="0">
                <a:ea typeface="ＭＳ Ｐゴシック" pitchFamily="34" charset="-128"/>
              </a:rPr>
              <a:t>Evropská územní spolupráce </a:t>
            </a:r>
            <a:r>
              <a:rPr lang="cs-CZ" sz="2400" smtClean="0">
                <a:ea typeface="ＭＳ Ｐゴシック" pitchFamily="34" charset="-128"/>
              </a:rPr>
              <a:t>– podpora pouze z EFRR (ERDF)</a:t>
            </a:r>
          </a:p>
          <a:p>
            <a:pPr>
              <a:spcAft>
                <a:spcPct val="0"/>
              </a:spcAft>
            </a:pPr>
            <a:endParaRPr lang="cs-CZ" sz="2400" smtClean="0">
              <a:ea typeface="ＭＳ Ｐゴシック" pitchFamily="34" charset="-128"/>
            </a:endParaRPr>
          </a:p>
          <a:p>
            <a:pPr>
              <a:spcAft>
                <a:spcPct val="0"/>
              </a:spcAft>
            </a:pPr>
            <a:r>
              <a:rPr lang="cs-CZ" sz="2400" smtClean="0">
                <a:ea typeface="ＭＳ Ｐゴシック" pitchFamily="34" charset="-128"/>
              </a:rPr>
              <a:t>Spíše jde o „komplexní priority“ než o „cíle“</a:t>
            </a:r>
          </a:p>
          <a:p>
            <a:pPr>
              <a:spcAft>
                <a:spcPct val="0"/>
              </a:spcAft>
            </a:pPr>
            <a:endParaRPr lang="cs-CZ" sz="2400" b="1" smtClean="0">
              <a:ea typeface="ＭＳ Ｐゴシック" pitchFamily="34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804025" y="188913"/>
            <a:ext cx="20462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cs-CZ" sz="2800" b="1" kern="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Cíle</a:t>
            </a:r>
            <a:endParaRPr lang="cs-CZ" sz="2800" b="1" kern="0" dirty="0">
              <a:solidFill>
                <a:srgbClr val="CC0000"/>
              </a:solidFill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</TotalTime>
  <Words>2099</Words>
  <Application>Microsoft Office PowerPoint</Application>
  <PresentationFormat>Předvádění na obrazovce (4:3)</PresentationFormat>
  <Paragraphs>332</Paragraphs>
  <Slides>43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Verdana</vt:lpstr>
      <vt:lpstr>Arial</vt:lpstr>
      <vt:lpstr>Calibri</vt:lpstr>
      <vt:lpstr>ＭＳ Ｐゴシック</vt:lpstr>
      <vt:lpstr>Wingdings</vt:lpstr>
      <vt:lpstr>Vlastní návrh</vt:lpstr>
      <vt:lpstr>Postupy při implementaci ESIF prostřednictvím OP v období 2014-20  listopad – prosinec 2014  Mgr. Josef Miškovský, Ph.D. RNDr. Lucie Jungwiertová, Ph.D.</vt:lpstr>
      <vt:lpstr>Představení SPF Group</vt:lpstr>
      <vt:lpstr>Cíl prezentace</vt:lpstr>
      <vt:lpstr>Program</vt:lpstr>
      <vt:lpstr>Snímek 5</vt:lpstr>
      <vt:lpstr>Architektura OP v období EU 2014-20</vt:lpstr>
      <vt:lpstr>Architektura regionální politiky EU 2014-20        </vt:lpstr>
      <vt:lpstr>Architektura regionální politiky EU 2014-20        </vt:lpstr>
      <vt:lpstr>Architektura regionální politiky EU 2014-20        </vt:lpstr>
      <vt:lpstr>Architektura regionální politiky EU 2014-20        </vt:lpstr>
      <vt:lpstr>Architektura regionální politiky EU 2014-20         </vt:lpstr>
      <vt:lpstr>Snímek 12</vt:lpstr>
      <vt:lpstr>Architektura regionální politiky EU 2014-20 </vt:lpstr>
      <vt:lpstr>Architektura regionální politiky EU 2014-20 </vt:lpstr>
      <vt:lpstr>Architektura regionální politiky EU 2014-20 </vt:lpstr>
      <vt:lpstr>Přehled OP a fondů 2014–20</vt:lpstr>
      <vt:lpstr>Financování regionální politiky EU v Česku</vt:lpstr>
      <vt:lpstr>Financování regionální politiky EU v Česku</vt:lpstr>
      <vt:lpstr>Financování regionální politiky EU v Česku</vt:lpstr>
      <vt:lpstr>Příprava období 2014–20</vt:lpstr>
      <vt:lpstr>Příprava období 2014–20</vt:lpstr>
      <vt:lpstr>Snímek 22</vt:lpstr>
      <vt:lpstr>Implementační schéma v ČR - subjekty</vt:lpstr>
      <vt:lpstr>Implementační schéma v ČR - subjekty</vt:lpstr>
      <vt:lpstr>Implementační schéma v ČR - subjekty</vt:lpstr>
      <vt:lpstr>Způsob poskytování dotace</vt:lpstr>
      <vt:lpstr>Způsob poskytování dotace</vt:lpstr>
      <vt:lpstr>Způsob poskytování dotace</vt:lpstr>
      <vt:lpstr>Cílení výzev</vt:lpstr>
      <vt:lpstr>Druhy výzev</vt:lpstr>
      <vt:lpstr>Snímek 31</vt:lpstr>
      <vt:lpstr>Hlavní implementační nástroje</vt:lpstr>
      <vt:lpstr>Individuální projekty</vt:lpstr>
      <vt:lpstr>Individuální projekty</vt:lpstr>
      <vt:lpstr>Globální grant</vt:lpstr>
      <vt:lpstr>Globální grant</vt:lpstr>
      <vt:lpstr>Integrované nástroje</vt:lpstr>
      <vt:lpstr>Integrované nástroje</vt:lpstr>
      <vt:lpstr>Integrovaná územní investice (ITI)</vt:lpstr>
      <vt:lpstr>ITI ÚCHA – mapa území</vt:lpstr>
      <vt:lpstr>Komunitně vedený místní rozvoj (CLLD)</vt:lpstr>
      <vt:lpstr>CLLD – mapa MAS v Ústeckém kraji</vt:lpstr>
      <vt:lpstr>Snímek 43</vt:lpstr>
    </vt:vector>
  </TitlesOfParts>
  <Company>Jan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financující instituce</dc:title>
  <dc:creator>Jan</dc:creator>
  <cp:lastModifiedBy>svoboda.j</cp:lastModifiedBy>
  <cp:revision>381</cp:revision>
  <dcterms:created xsi:type="dcterms:W3CDTF">2010-10-05T13:10:13Z</dcterms:created>
  <dcterms:modified xsi:type="dcterms:W3CDTF">2014-12-03T15:01:32Z</dcterms:modified>
</cp:coreProperties>
</file>