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313" r:id="rId3"/>
    <p:sldId id="316" r:id="rId4"/>
    <p:sldId id="261" r:id="rId5"/>
    <p:sldId id="264" r:id="rId6"/>
    <p:sldId id="265" r:id="rId7"/>
    <p:sldId id="288" r:id="rId8"/>
    <p:sldId id="314" r:id="rId9"/>
    <p:sldId id="277" r:id="rId10"/>
    <p:sldId id="315" r:id="rId11"/>
    <p:sldId id="294" r:id="rId12"/>
    <p:sldId id="318" r:id="rId13"/>
    <p:sldId id="317" r:id="rId14"/>
    <p:sldId id="300" r:id="rId15"/>
    <p:sldId id="319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ABB2E-F6E6-4A23-AAA0-45DFCEB00836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859EF-3CB0-4EE8-B220-2FFF32AD4A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09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859EF-3CB0-4EE8-B220-2FFF32AD4A4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70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859EF-3CB0-4EE8-B220-2FFF32AD4A4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41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87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47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57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48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80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13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57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3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61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75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06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29FD4-1666-488C-9483-34F3CE815B1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9C35-974A-41A7-BDE7-15029C774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1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Instagram_logo_2016.svg" TargetMode="External"/><Relationship Id="rId13" Type="http://schemas.openxmlformats.org/officeDocument/2006/relationships/image" Target="../media/image20.jpeg"/><Relationship Id="rId3" Type="http://schemas.openxmlformats.org/officeDocument/2006/relationships/hyperlink" Target="http://www.masceskysever.cz/" TargetMode="External"/><Relationship Id="rId7" Type="http://schemas.openxmlformats.org/officeDocument/2006/relationships/image" Target="../media/image17.png"/><Relationship Id="rId12" Type="http://schemas.openxmlformats.org/officeDocument/2006/relationships/hyperlink" Target="../../VIDEA/Region&#225;ln&#237;%20v&#253;robci%20&#268;&#352;&#352;%20pro%20&#218;K.mp4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pl.wikipedia.org/wiki/YouTube" TargetMode="External"/><Relationship Id="rId10" Type="http://schemas.openxmlformats.org/officeDocument/2006/relationships/hyperlink" Target="https://commons.wikimedia.org/wiki/File:Facebook_Shiny_Icon.svg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ckova@masceskysever.cz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svycarsko.cz/" TargetMode="External"/><Relationship Id="rId7" Type="http://schemas.openxmlformats.org/officeDocument/2006/relationships/image" Target="../media/image1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Instagram_logo_2016.svg" TargetMode="Externa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l.wikipedia.org/wiki/YouTu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ni-znacky.cz/" TargetMode="External"/><Relationship Id="rId7" Type="http://schemas.openxmlformats.org/officeDocument/2006/relationships/hyperlink" Target="https://commons.wikimedia.org/wiki/File:Instagram_logo_2016.svg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l.wikipedia.org/wiki/YouTube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4568" y="0"/>
            <a:ext cx="12191999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5" y="0"/>
            <a:ext cx="13293212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E603C4-491F-4908-B4FF-24CA340D0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5" y="0"/>
            <a:ext cx="4688224" cy="27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On-line marketing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3" name="TextovéPole 2"/>
          <p:cNvSpPr txBox="1"/>
          <p:nvPr/>
        </p:nvSpPr>
        <p:spPr>
          <a:xfrm>
            <a:off x="350980" y="1556274"/>
            <a:ext cx="103909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hlinkClick r:id="rId3"/>
              </a:rPr>
              <a:t>www.masceskysever.cz</a:t>
            </a:r>
            <a:endParaRPr lang="cs-CZ" sz="2800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Českosaské Švýcarsko regionální produkt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400" dirty="0"/>
          </a:p>
          <a:p>
            <a:r>
              <a:rPr lang="cs-CZ" sz="1400" dirty="0"/>
              <a:t>  regionalniprodukt.css</a:t>
            </a: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             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Českosaské Švýcarsko regionální produkt</a:t>
            </a:r>
          </a:p>
          <a:p>
            <a:endParaRPr lang="cs-CZ" sz="1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38B778-B74B-44FF-9582-98912DEB3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9206" y="4895447"/>
            <a:ext cx="498388" cy="49838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760AA6C-0424-4AB8-9820-AEEA71E1E617}"/>
              </a:ext>
            </a:extLst>
          </p:cNvPr>
          <p:cNvSpPr txBox="1"/>
          <p:nvPr/>
        </p:nvSpPr>
        <p:spPr>
          <a:xfrm>
            <a:off x="2667000" y="7517756"/>
            <a:ext cx="618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5" tooltip="https://pl.wikipedia.org/wiki/YouTube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sa/3.0/"/>
              </a:rPr>
              <a:t>CC BY-SA</a:t>
            </a:r>
            <a:endParaRPr lang="cs-CZ" sz="90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78E41F9-1DA7-4489-8BC9-5B04AA78C8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37649" y="3658760"/>
            <a:ext cx="498388" cy="49838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6ACB994-12B4-49F7-AC9B-D5DA0E3C5472}"/>
              </a:ext>
            </a:extLst>
          </p:cNvPr>
          <p:cNvSpPr txBox="1"/>
          <p:nvPr/>
        </p:nvSpPr>
        <p:spPr>
          <a:xfrm>
            <a:off x="2667000" y="7043112"/>
            <a:ext cx="751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8" tooltip="https://commons.wikimedia.org/wiki/File:Instagram_logo_2016.sv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sa/3.0/"/>
              </a:rPr>
              <a:t>CC BY-SA</a:t>
            </a:r>
            <a:endParaRPr lang="cs-CZ" sz="90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DEE3D249-CFEF-46C9-A3F9-4AAB082058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37649" y="2260444"/>
            <a:ext cx="552290" cy="5522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BC97201-3726-4FF5-8F5F-250DBD7651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00" y="1616540"/>
            <a:ext cx="4243004" cy="3144858"/>
          </a:xfrm>
          <a:prstGeom prst="rect">
            <a:avLst/>
          </a:prstGeom>
        </p:spPr>
      </p:pic>
      <p:pic>
        <p:nvPicPr>
          <p:cNvPr id="12" name="Obrázek 11">
            <a:hlinkClick r:id="rId12" action="ppaction://hlinkfile"/>
            <a:extLst>
              <a:ext uri="{FF2B5EF4-FFF2-40B4-BE49-F238E27FC236}">
                <a16:creationId xmlns:a16="http://schemas.microsoft.com/office/drawing/2014/main" id="{48D722CD-FBC8-4F66-874F-58F04FDB476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50" y="3864598"/>
            <a:ext cx="3975735" cy="26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TISKOVINY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3" name="TextovéPole 2"/>
          <p:cNvSpPr txBox="1"/>
          <p:nvPr/>
        </p:nvSpPr>
        <p:spPr>
          <a:xfrm>
            <a:off x="323271" y="1579418"/>
            <a:ext cx="10390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 </a:t>
            </a:r>
          </a:p>
          <a:p>
            <a:endParaRPr lang="cs-CZ" sz="2800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C23CB4-DCAC-481D-8BEB-27609C13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1" y="1579418"/>
            <a:ext cx="4049202" cy="52120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DE0BE7-3D3A-4D77-9C57-39B80ED70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14" y="3964024"/>
            <a:ext cx="4411510" cy="28381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31F2C1-5C96-471F-AECC-1ADFE804B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24" y="1826664"/>
            <a:ext cx="2873201" cy="42533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B551201-1345-4437-A905-84315D9A8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4" y="1579418"/>
            <a:ext cx="1611923" cy="22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0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4568" y="0"/>
            <a:ext cx="12191999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5" y="0"/>
            <a:ext cx="13293212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E603C4-491F-4908-B4FF-24CA340D0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5334352"/>
            <a:ext cx="2194779" cy="1269296"/>
          </a:xfrm>
          <a:prstGeom prst="rect">
            <a:avLst/>
          </a:prstGeom>
        </p:spPr>
      </p:pic>
      <p:sp>
        <p:nvSpPr>
          <p:cNvPr id="3" name="Vlna 2">
            <a:extLst>
              <a:ext uri="{FF2B5EF4-FFF2-40B4-BE49-F238E27FC236}">
                <a16:creationId xmlns:a16="http://schemas.microsoft.com/office/drawing/2014/main" id="{5460AFF6-C1EF-4504-AA7E-9430F3F5AE58}"/>
              </a:ext>
            </a:extLst>
          </p:cNvPr>
          <p:cNvSpPr/>
          <p:nvPr/>
        </p:nvSpPr>
        <p:spPr>
          <a:xfrm>
            <a:off x="3589866" y="5080000"/>
            <a:ext cx="6553200" cy="1778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dirty="0">
                <a:solidFill>
                  <a:srgbClr val="FF0000"/>
                </a:solidFill>
              </a:rPr>
              <a:t>NOVINKY</a:t>
            </a:r>
          </a:p>
        </p:txBody>
      </p:sp>
    </p:spTree>
    <p:extLst>
      <p:ext uri="{BB962C8B-B14F-4D97-AF65-F5344CB8AC3E}">
        <p14:creationId xmlns:p14="http://schemas.microsoft.com/office/powerpoint/2010/main" val="113089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NOVÍ VÝROBCI  - od 15. listopadu 2022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3" name="TextovéPole 2"/>
          <p:cNvSpPr txBox="1"/>
          <p:nvPr/>
        </p:nvSpPr>
        <p:spPr>
          <a:xfrm>
            <a:off x="358474" y="1325562"/>
            <a:ext cx="6797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ŠLUKNOV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KOVOVÉ KNOFLÍKY </a:t>
            </a:r>
            <a:r>
              <a:rPr lang="cs-CZ" b="1" dirty="0">
                <a:solidFill>
                  <a:srgbClr val="FF0000"/>
                </a:solidFill>
              </a:rPr>
              <a:t>– módní, uniformní, filigránové</a:t>
            </a:r>
          </a:p>
          <a:p>
            <a:r>
              <a:rPr lang="cs-CZ" b="1" dirty="0"/>
              <a:t>TYSSA METAL a.s</a:t>
            </a:r>
            <a:r>
              <a:rPr lang="cs-CZ" dirty="0"/>
              <a:t>., David Václav </a:t>
            </a:r>
            <a:r>
              <a:rPr lang="cs-CZ" dirty="0" err="1"/>
              <a:t>Pítra</a:t>
            </a:r>
            <a:endParaRPr lang="cs-CZ" b="1" dirty="0"/>
          </a:p>
          <a:p>
            <a:endParaRPr lang="cs-CZ" b="1" dirty="0"/>
          </a:p>
          <a:p>
            <a:endParaRPr lang="cs-CZ" sz="2800" b="1" dirty="0"/>
          </a:p>
          <a:p>
            <a:endParaRPr lang="cs-CZ" sz="2800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5B06070-08D5-46F6-AD0C-3EDFC463BBF3}"/>
              </a:ext>
            </a:extLst>
          </p:cNvPr>
          <p:cNvSpPr txBox="1"/>
          <p:nvPr/>
        </p:nvSpPr>
        <p:spPr>
          <a:xfrm>
            <a:off x="6797196" y="1402437"/>
            <a:ext cx="3630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JETŘICHOVICE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Jablečný mošt  </a:t>
            </a:r>
          </a:p>
          <a:p>
            <a:r>
              <a:rPr lang="cs-CZ" b="1" dirty="0"/>
              <a:t>Marek Kny – Penzion Na Výšinkách</a:t>
            </a:r>
            <a:endParaRPr lang="cs-CZ" sz="2800" b="1" dirty="0"/>
          </a:p>
          <a:p>
            <a:endParaRPr lang="cs-CZ" sz="2800" b="1" dirty="0"/>
          </a:p>
          <a:p>
            <a:endParaRPr lang="cs-CZ" sz="2800" i="1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F711144-6765-419C-AACF-3BF1747BC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96" y="4696412"/>
            <a:ext cx="3781877" cy="212505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17AEFEC-8574-4075-BFF8-6B3E83731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96" y="2571359"/>
            <a:ext cx="3781877" cy="21250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50DBB7-C85D-4F1E-AE5C-71812BEEB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4" y="4865926"/>
            <a:ext cx="4062462" cy="19920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CD25B9-2CEE-473F-B8A5-43658549F4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4" y="2522075"/>
            <a:ext cx="4062462" cy="24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7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dirty="0"/>
              <a:t>Českosaské Švýcarsko </a:t>
            </a:r>
            <a:br>
              <a:rPr lang="cs-CZ" dirty="0"/>
            </a:br>
            <a:r>
              <a:rPr lang="cs-CZ" dirty="0"/>
              <a:t>tradiční recept - FLEKANEC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423BE5-19AC-45C6-8D3F-6927EEA5B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7202" y="2268876"/>
            <a:ext cx="4638238" cy="347867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2AE4C95-E13A-4508-A910-3DD4B4A916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29" y="1716903"/>
            <a:ext cx="2190593" cy="46433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67040B-0A14-4C03-ADBE-B32FA5E139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81" y="0"/>
            <a:ext cx="1988323" cy="132554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9F0900-351E-434A-B70A-EB18AFD62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1" y="1689096"/>
            <a:ext cx="2769834" cy="41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NOVÍ KOMIKS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4752A0-D888-44DF-AF02-FC9C14267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4" y="1529541"/>
            <a:ext cx="3667079" cy="5187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F84FFE-2974-4698-BE51-A72226A62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45" y="1529541"/>
            <a:ext cx="3667079" cy="518714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7F1E7E2-1B43-41CA-8C41-BE3F2A92D0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56" y="1529541"/>
            <a:ext cx="3667079" cy="51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9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Koordinace – MAS ČESKÝ SEVER, </a:t>
            </a:r>
            <a:r>
              <a:rPr lang="cs-CZ" b="1" dirty="0" err="1"/>
              <a:t>z.s</a:t>
            </a:r>
            <a:r>
              <a:rPr lang="cs-CZ" b="1" dirty="0"/>
              <a:t>.</a:t>
            </a:r>
            <a:br>
              <a:rPr lang="cs-CZ" b="1" dirty="0"/>
            </a:br>
            <a:r>
              <a:rPr lang="cs-CZ" b="1" dirty="0"/>
              <a:t>                                Varnsdorf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7" name="TextovéPole 6"/>
          <p:cNvSpPr txBox="1"/>
          <p:nvPr/>
        </p:nvSpPr>
        <p:spPr>
          <a:xfrm>
            <a:off x="6502804" y="4460069"/>
            <a:ext cx="46597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r>
              <a:rPr lang="cs-CZ" sz="2400" b="1" dirty="0"/>
              <a:t>DANA ŠTEFÁČKOVÁ</a:t>
            </a:r>
          </a:p>
          <a:p>
            <a:r>
              <a:rPr lang="cs-CZ" sz="2400" dirty="0">
                <a:hlinkClick r:id="rId3"/>
              </a:rPr>
              <a:t>stefackova@masceskysever.cz</a:t>
            </a:r>
            <a:endParaRPr lang="cs-CZ" sz="2400" dirty="0"/>
          </a:p>
          <a:p>
            <a:r>
              <a:rPr lang="cs-CZ" sz="2400" dirty="0"/>
              <a:t>702 117 891 </a:t>
            </a: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1E3942-C592-4D2C-B8BA-BEEBC4C63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7" y="1656297"/>
            <a:ext cx="4195862" cy="41958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08138D2-A1BC-4E7E-8D29-0BFC7E82A5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1774477"/>
            <a:ext cx="4205459" cy="24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6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Regionální značení produktů a zážitků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3" name="TextovéPole 2"/>
          <p:cNvSpPr txBox="1"/>
          <p:nvPr/>
        </p:nvSpPr>
        <p:spPr>
          <a:xfrm>
            <a:off x="577271" y="1897046"/>
            <a:ext cx="11037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Regionální značka je Českosaském Švýcarsku udělována již od roku </a:t>
            </a:r>
            <a:r>
              <a:rPr lang="cs-CZ" sz="3200" b="1" dirty="0">
                <a:solidFill>
                  <a:srgbClr val="FF0000"/>
                </a:solidFill>
              </a:rPr>
              <a:t>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Iniciátory a zakladateli značky v regionu: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4" y="3640876"/>
            <a:ext cx="3708323" cy="8309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42" y="3449612"/>
            <a:ext cx="3462215" cy="204452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621124" y="5630928"/>
            <a:ext cx="413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KOORDINÁTOR ZNAČKY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B30E61F-7911-4CDC-AB5F-A5EE7AA56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89" y="5384707"/>
            <a:ext cx="3280052" cy="8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Regionální značení produktů a zážitků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446213E-504F-4C61-B1C5-2122C8EE6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6" y="1671173"/>
            <a:ext cx="4734779" cy="466024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92B1AA2-E1B5-4AF6-93B2-2D3E9557F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10" y="1980076"/>
            <a:ext cx="43372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9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PROČ?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3" name="TextovéPole 2"/>
          <p:cNvSpPr txBox="1"/>
          <p:nvPr/>
        </p:nvSpPr>
        <p:spPr>
          <a:xfrm>
            <a:off x="378690" y="1681018"/>
            <a:ext cx="110374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CÍL</a:t>
            </a:r>
            <a:r>
              <a:rPr lang="cs-CZ" sz="2800" dirty="0"/>
              <a:t>:</a:t>
            </a:r>
          </a:p>
          <a:p>
            <a:r>
              <a:rPr lang="cs-CZ" sz="2400" b="1" dirty="0"/>
              <a:t>Zviditelnit region Českosaské Švýcarsko a </a:t>
            </a:r>
            <a:r>
              <a:rPr lang="cs-CZ" sz="2400" b="1" dirty="0" err="1"/>
              <a:t>Šluknovsko</a:t>
            </a:r>
            <a:r>
              <a:rPr lang="cs-CZ" sz="2400" b="1" dirty="0"/>
              <a:t> – jako turistickou atraktivní destinaci ale i jako vhodné místo pro život a přispět tak  k udržitelnému rozvoji regionu:</a:t>
            </a:r>
          </a:p>
          <a:p>
            <a:r>
              <a:rPr lang="cs-CZ" b="1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b="1" i="1" dirty="0"/>
              <a:t>podpořit místní producenty nebo organizátory zážitků </a:t>
            </a:r>
            <a:r>
              <a:rPr lang="cs-CZ" i="1" dirty="0"/>
              <a:t>(zemědělce, živnostníky, řemeslníky, malé a střední firmy, případně i neziskové organizace a obce), kteří v území hospodaří šetrně, tradičně a v souladu se zájmy ochrany přírody. </a:t>
            </a:r>
          </a:p>
          <a:p>
            <a:pPr lvl="0"/>
            <a:endParaRPr lang="cs-CZ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b="1" i="1" dirty="0"/>
              <a:t>Cílí také  na výrobce</a:t>
            </a:r>
            <a:r>
              <a:rPr lang="cs-CZ" i="1" dirty="0"/>
              <a:t>, kteří jsou něčím </a:t>
            </a:r>
            <a:r>
              <a:rPr lang="cs-CZ" b="1" i="1" dirty="0"/>
              <a:t>jedineční</a:t>
            </a:r>
            <a:r>
              <a:rPr lang="cs-CZ" i="1" dirty="0"/>
              <a:t>,  pod  rukami jim  vznikají </a:t>
            </a:r>
            <a:r>
              <a:rPr lang="cs-CZ" b="1" i="1" dirty="0"/>
              <a:t>unikátní produkty </a:t>
            </a:r>
            <a:r>
              <a:rPr lang="cs-CZ" i="1" dirty="0"/>
              <a:t>a jejich výrobní postupy jsou inovativní a přizpůsobeny moderní době  - </a:t>
            </a:r>
            <a:r>
              <a:rPr lang="cs-CZ" b="1" i="1" dirty="0"/>
              <a:t>nemusí být tedy nutně spojeny s tradicí</a:t>
            </a:r>
            <a:r>
              <a:rPr lang="cs-CZ" i="1" dirty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cs-CZ" i="1" dirty="0"/>
          </a:p>
          <a:p>
            <a:pPr lvl="0"/>
            <a:endParaRPr lang="cs-CZ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cs-CZ" i="1" dirty="0"/>
              <a:t> Smyslem je tedy také </a:t>
            </a:r>
            <a:r>
              <a:rPr lang="cs-CZ" b="1" i="1" dirty="0"/>
              <a:t>podpora lokální ekonomiky.</a:t>
            </a:r>
            <a:endParaRPr lang="cs-CZ" b="1" dirty="0"/>
          </a:p>
          <a:p>
            <a:endParaRPr lang="cs-CZ" sz="2800" b="1" dirty="0"/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633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0160482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CELOREPUBLIKOVÁ SÍŤ </a:t>
            </a:r>
            <a:br>
              <a:rPr lang="cs-CZ" b="1" dirty="0"/>
            </a:br>
            <a:r>
              <a:rPr lang="cs-CZ" b="1" dirty="0"/>
              <a:t>                                            </a:t>
            </a:r>
            <a:r>
              <a:rPr lang="cs-CZ" sz="3200" b="1" dirty="0"/>
              <a:t>www.regionalni-znacky.cz</a:t>
            </a:r>
            <a:endParaRPr lang="cs-CZ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846" y="176980"/>
            <a:ext cx="1452466" cy="141152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502404" y="3773055"/>
            <a:ext cx="1431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/>
              <a:t>29</a:t>
            </a:r>
          </a:p>
          <a:p>
            <a:pPr algn="ctr"/>
            <a:r>
              <a:rPr lang="cs-CZ" dirty="0"/>
              <a:t>REGIONŮ</a:t>
            </a:r>
          </a:p>
        </p:txBody>
      </p:sp>
      <p:sp>
        <p:nvSpPr>
          <p:cNvPr id="10" name="Ovál 9"/>
          <p:cNvSpPr/>
          <p:nvPr/>
        </p:nvSpPr>
        <p:spPr>
          <a:xfrm>
            <a:off x="267855" y="2013527"/>
            <a:ext cx="1524000" cy="1154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VÝROBKY</a:t>
            </a:r>
          </a:p>
        </p:txBody>
      </p:sp>
      <p:sp>
        <p:nvSpPr>
          <p:cNvPr id="11" name="Ovál 10"/>
          <p:cNvSpPr/>
          <p:nvPr/>
        </p:nvSpPr>
        <p:spPr>
          <a:xfrm>
            <a:off x="304889" y="3773055"/>
            <a:ext cx="1524000" cy="1154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ZÁŽITKY</a:t>
            </a:r>
          </a:p>
        </p:txBody>
      </p:sp>
      <p:sp>
        <p:nvSpPr>
          <p:cNvPr id="12" name="Ovál 11"/>
          <p:cNvSpPr/>
          <p:nvPr/>
        </p:nvSpPr>
        <p:spPr>
          <a:xfrm>
            <a:off x="267855" y="5454072"/>
            <a:ext cx="1524000" cy="1154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SLUŽBY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336149" y="2337075"/>
            <a:ext cx="143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ARZ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FA3E50-1DBD-4C96-BACD-64DE4E62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61" y="1692071"/>
            <a:ext cx="7122253" cy="503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dirty="0"/>
              <a:t>Českosaské Švýcarsko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3" name="TextovéPole 2"/>
          <p:cNvSpPr txBox="1"/>
          <p:nvPr/>
        </p:nvSpPr>
        <p:spPr>
          <a:xfrm>
            <a:off x="474302" y="2974948"/>
            <a:ext cx="42487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r>
              <a:rPr lang="cs-CZ" sz="2400" b="1" dirty="0"/>
              <a:t>Řemeslné, umělecké výrobky, potraviny a přírodní produkty</a:t>
            </a:r>
          </a:p>
          <a:p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6" name="Ovál 5"/>
          <p:cNvSpPr/>
          <p:nvPr/>
        </p:nvSpPr>
        <p:spPr>
          <a:xfrm>
            <a:off x="341744" y="1529111"/>
            <a:ext cx="1881347" cy="167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VÝROBKY</a:t>
            </a:r>
          </a:p>
        </p:txBody>
      </p:sp>
      <p:sp>
        <p:nvSpPr>
          <p:cNvPr id="7" name="Ovál 6"/>
          <p:cNvSpPr/>
          <p:nvPr/>
        </p:nvSpPr>
        <p:spPr>
          <a:xfrm>
            <a:off x="360218" y="4617284"/>
            <a:ext cx="1881347" cy="167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ZÁŽITKY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4186" y="5946101"/>
            <a:ext cx="5218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r>
              <a:rPr lang="cs-CZ" sz="2400" b="1" dirty="0"/>
              <a:t>AKCE regionálního charakteru</a:t>
            </a:r>
          </a:p>
          <a:p>
            <a:r>
              <a:rPr lang="cs-CZ" sz="2400" dirty="0"/>
              <a:t>     </a:t>
            </a:r>
          </a:p>
        </p:txBody>
      </p:sp>
      <p:sp>
        <p:nvSpPr>
          <p:cNvPr id="10" name="Osmicípá hvězda 9"/>
          <p:cNvSpPr/>
          <p:nvPr/>
        </p:nvSpPr>
        <p:spPr>
          <a:xfrm>
            <a:off x="2863460" y="1938131"/>
            <a:ext cx="1219200" cy="979055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41</a:t>
            </a:r>
          </a:p>
        </p:txBody>
      </p:sp>
      <p:sp>
        <p:nvSpPr>
          <p:cNvPr id="11" name="Osmicípá hvězda 10"/>
          <p:cNvSpPr/>
          <p:nvPr/>
        </p:nvSpPr>
        <p:spPr>
          <a:xfrm>
            <a:off x="2788762" y="5083011"/>
            <a:ext cx="1219200" cy="979055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12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A2ED65F-3074-438F-A3DC-058C66A10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83" y="1903562"/>
            <a:ext cx="6626143" cy="46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3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dirty="0"/>
              <a:t>PROCES CERTIFIKACE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3" name="TextovéPole 2"/>
          <p:cNvSpPr txBox="1"/>
          <p:nvPr/>
        </p:nvSpPr>
        <p:spPr>
          <a:xfrm>
            <a:off x="424874" y="2415802"/>
            <a:ext cx="424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1D4D7E6-97C7-47B8-8C24-699EDF7C9F3D}"/>
              </a:ext>
            </a:extLst>
          </p:cNvPr>
          <p:cNvSpPr txBox="1"/>
          <p:nvPr/>
        </p:nvSpPr>
        <p:spPr>
          <a:xfrm>
            <a:off x="342497" y="1325563"/>
            <a:ext cx="71374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CERTIFIKAČNÍ KOMISE</a:t>
            </a:r>
          </a:p>
          <a:p>
            <a:endParaRPr lang="cs-CZ" sz="2400" dirty="0"/>
          </a:p>
          <a:p>
            <a:r>
              <a:rPr lang="cs-CZ" sz="2400" dirty="0"/>
              <a:t>Zasedá 2 x ročně = jaro  + podzim</a:t>
            </a:r>
          </a:p>
          <a:p>
            <a:endParaRPr lang="cs-CZ" sz="2400" dirty="0"/>
          </a:p>
          <a:p>
            <a:r>
              <a:rPr lang="cs-CZ" sz="2400" dirty="0"/>
              <a:t>Každý výrobce se musí prezentovat osobně před komisí</a:t>
            </a:r>
          </a:p>
          <a:p>
            <a:endParaRPr lang="cs-CZ" sz="2400" dirty="0"/>
          </a:p>
          <a:p>
            <a:r>
              <a:rPr lang="cs-CZ" sz="2400" dirty="0"/>
              <a:t>Komise má minimálně 9 členů: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MAS ČESKÝ SEVER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Správa NPČŠ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České Švýcarsko o.p.s.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Asociace regionální značky ČR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Ústecký kraj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zástupci NNO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zástupci výrobců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8FA611A-E092-45C7-A87E-663134B1B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43" y="3566033"/>
            <a:ext cx="4248728" cy="31865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B39A9B8-4225-41ED-B2F7-5B3DCCC091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43" y="1539018"/>
            <a:ext cx="4248728" cy="28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3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On-line prezentace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3" name="TextovéPole 2"/>
          <p:cNvSpPr txBox="1"/>
          <p:nvPr/>
        </p:nvSpPr>
        <p:spPr>
          <a:xfrm>
            <a:off x="510698" y="1569890"/>
            <a:ext cx="1039091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hlinkClick r:id="rId3"/>
              </a:rPr>
              <a:t>www.ceskesvycarsko.cz</a:t>
            </a:r>
            <a:endParaRPr lang="cs-CZ" sz="2800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ZÁŽITKY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REGIONÁLNÍ PRODUKTY</a:t>
            </a:r>
          </a:p>
          <a:p>
            <a:endParaRPr lang="cs-CZ" dirty="0"/>
          </a:p>
          <a:p>
            <a:endParaRPr lang="cs-CZ" sz="1400" dirty="0"/>
          </a:p>
          <a:p>
            <a:r>
              <a:rPr lang="cs-CZ" sz="1400" dirty="0"/>
              <a:t>           </a:t>
            </a:r>
          </a:p>
          <a:p>
            <a:r>
              <a:rPr lang="cs-CZ" sz="1400" dirty="0"/>
              <a:t>           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60AA6C-0424-4AB8-9820-AEEA71E1E617}"/>
              </a:ext>
            </a:extLst>
          </p:cNvPr>
          <p:cNvSpPr txBox="1"/>
          <p:nvPr/>
        </p:nvSpPr>
        <p:spPr>
          <a:xfrm>
            <a:off x="2667000" y="7517756"/>
            <a:ext cx="618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pl.wikipedia.org/wiki/YouTube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sa/3.0/"/>
              </a:rPr>
              <a:t>CC BY-SA</a:t>
            </a:r>
            <a:endParaRPr lang="cs-CZ" sz="90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6ACB994-12B4-49F7-AC9B-D5DA0E3C5472}"/>
              </a:ext>
            </a:extLst>
          </p:cNvPr>
          <p:cNvSpPr txBox="1"/>
          <p:nvPr/>
        </p:nvSpPr>
        <p:spPr>
          <a:xfrm>
            <a:off x="2667000" y="7043112"/>
            <a:ext cx="751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commons.wikimedia.org/wiki/File:Instagram_logo_2016.sv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sa/3.0/"/>
              </a:rPr>
              <a:t>CC BY-SA</a:t>
            </a:r>
            <a:endParaRPr lang="cs-CZ" sz="90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4722D33-E744-4B8F-AF8C-CE47E8D39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35" y="1788563"/>
            <a:ext cx="5992889" cy="4961372"/>
          </a:xfrm>
          <a:prstGeom prst="rect">
            <a:avLst/>
          </a:prstGeom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0D75396F-5C8C-4AC6-BD82-A55AC5B1A899}"/>
              </a:ext>
            </a:extLst>
          </p:cNvPr>
          <p:cNvSpPr/>
          <p:nvPr/>
        </p:nvSpPr>
        <p:spPr>
          <a:xfrm>
            <a:off x="652676" y="22377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A37C740E-CC2F-4DFD-AFB5-89F2EF8A214A}"/>
              </a:ext>
            </a:extLst>
          </p:cNvPr>
          <p:cNvSpPr/>
          <p:nvPr/>
        </p:nvSpPr>
        <p:spPr>
          <a:xfrm>
            <a:off x="652676" y="42022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14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b="1" dirty="0"/>
              <a:t>On-line prezentace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0"/>
            <a:ext cx="2438399" cy="1325563"/>
          </a:xfrm>
        </p:spPr>
      </p:pic>
      <p:sp>
        <p:nvSpPr>
          <p:cNvPr id="3" name="TextovéPole 2"/>
          <p:cNvSpPr txBox="1"/>
          <p:nvPr/>
        </p:nvSpPr>
        <p:spPr>
          <a:xfrm>
            <a:off x="217976" y="3429000"/>
            <a:ext cx="103909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hlinkClick r:id="rId3"/>
              </a:rPr>
              <a:t>www.regionalni-znacky.cz</a:t>
            </a:r>
            <a:r>
              <a:rPr lang="cs-CZ" sz="2800" i="1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36" y="1556274"/>
            <a:ext cx="7625433" cy="489527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760AA6C-0424-4AB8-9820-AEEA71E1E617}"/>
              </a:ext>
            </a:extLst>
          </p:cNvPr>
          <p:cNvSpPr txBox="1"/>
          <p:nvPr/>
        </p:nvSpPr>
        <p:spPr>
          <a:xfrm>
            <a:off x="2667000" y="7517756"/>
            <a:ext cx="618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5" tooltip="https://pl.wikipedia.org/wiki/YouTube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sa/3.0/"/>
              </a:rPr>
              <a:t>CC BY-SA</a:t>
            </a:r>
            <a:endParaRPr lang="cs-CZ" sz="90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6ACB994-12B4-49F7-AC9B-D5DA0E3C5472}"/>
              </a:ext>
            </a:extLst>
          </p:cNvPr>
          <p:cNvSpPr txBox="1"/>
          <p:nvPr/>
        </p:nvSpPr>
        <p:spPr>
          <a:xfrm>
            <a:off x="2667000" y="7043112"/>
            <a:ext cx="751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7" tooltip="https://commons.wikimedia.org/wiki/File:Instagram_logo_2016.sv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6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74156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404</Words>
  <Application>Microsoft Office PowerPoint</Application>
  <PresentationFormat>Širokoúhlá obrazovka</PresentationFormat>
  <Paragraphs>121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Prezentace aplikace PowerPoint</vt:lpstr>
      <vt:lpstr>Regionální značení produktů a zážitků</vt:lpstr>
      <vt:lpstr>Regionální značení produktů a zážitků</vt:lpstr>
      <vt:lpstr>PROČ?</vt:lpstr>
      <vt:lpstr>CELOREPUBLIKOVÁ SÍŤ                                              www.regionalni-znacky.cz</vt:lpstr>
      <vt:lpstr>Českosaské Švýcarsko</vt:lpstr>
      <vt:lpstr>PROCES CERTIFIKACE</vt:lpstr>
      <vt:lpstr>On-line prezentace</vt:lpstr>
      <vt:lpstr>On-line prezentace</vt:lpstr>
      <vt:lpstr>On-line marketing</vt:lpstr>
      <vt:lpstr>TISKOVINY</vt:lpstr>
      <vt:lpstr>Prezentace aplikace PowerPoint</vt:lpstr>
      <vt:lpstr>NOVÍ VÝROBCI  - od 15. listopadu 2022</vt:lpstr>
      <vt:lpstr>Českosaské Švýcarsko  tradiční recept - FLEKANEC</vt:lpstr>
      <vt:lpstr>NOVÍ KOMIKS</vt:lpstr>
      <vt:lpstr>Koordinace – MAS ČESKÝ SEVER, z.s.                                 Varnsdorf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Kamenice 6. 2. 2020</dc:title>
  <dc:creator>dana.stefackova dana.stefackova</dc:creator>
  <cp:lastModifiedBy>Dana Štefáčková</cp:lastModifiedBy>
  <cp:revision>103</cp:revision>
  <dcterms:created xsi:type="dcterms:W3CDTF">2020-01-31T10:08:34Z</dcterms:created>
  <dcterms:modified xsi:type="dcterms:W3CDTF">2022-11-24T08:51:52Z</dcterms:modified>
</cp:coreProperties>
</file>