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4"/>
  </p:notesMasterIdLst>
  <p:handoutMasterIdLst>
    <p:handoutMasterId r:id="rId25"/>
  </p:handoutMasterIdLst>
  <p:sldIdLst>
    <p:sldId id="277" r:id="rId6"/>
    <p:sldId id="259" r:id="rId7"/>
    <p:sldId id="276" r:id="rId8"/>
    <p:sldId id="278" r:id="rId9"/>
    <p:sldId id="260" r:id="rId10"/>
    <p:sldId id="279" r:id="rId11"/>
    <p:sldId id="281" r:id="rId12"/>
    <p:sldId id="261" r:id="rId13"/>
    <p:sldId id="280" r:id="rId14"/>
    <p:sldId id="262" r:id="rId15"/>
    <p:sldId id="263" r:id="rId16"/>
    <p:sldId id="282" r:id="rId17"/>
    <p:sldId id="264" r:id="rId18"/>
    <p:sldId id="283" r:id="rId19"/>
    <p:sldId id="265" r:id="rId20"/>
    <p:sldId id="284" r:id="rId21"/>
    <p:sldId id="266" r:id="rId22"/>
    <p:sldId id="267" r:id="rId2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A1A7"/>
    <a:srgbClr val="375D6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18" autoAdjust="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94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70C0"/>
              </a:solidFill>
            </a:ln>
          </c:spPr>
          <c:cat>
            <c:strRef>
              <c:f>List1!$A$2:$A$15</c:f>
              <c:strCache>
                <c:ptCount val="13"/>
                <c:pt idx="0">
                  <c:v>Záškoláctví</c:v>
                </c:pt>
                <c:pt idx="1">
                  <c:v>Tabák</c:v>
                </c:pt>
                <c:pt idx="2">
                  <c:v>Školní šikanování</c:v>
                </c:pt>
                <c:pt idx="3">
                  <c:v>Krádeže</c:v>
                </c:pt>
                <c:pt idx="4">
                  <c:v>Návykové látky</c:v>
                </c:pt>
                <c:pt idx="5">
                  <c:v>Vandalismus</c:v>
                </c:pt>
                <c:pt idx="6">
                  <c:v>Kyberšikana</c:v>
                </c:pt>
                <c:pt idx="7">
                  <c:v>Alkohol</c:v>
                </c:pt>
                <c:pt idx="8">
                  <c:v>Syndrom CAN</c:v>
                </c:pt>
                <c:pt idx="9">
                  <c:v>Extremismus, rasismus,xenofobie</c:v>
                </c:pt>
                <c:pt idx="10">
                  <c:v>Rizika v dopravě</c:v>
                </c:pt>
                <c:pt idx="11">
                  <c:v>Homofobie</c:v>
                </c:pt>
                <c:pt idx="12">
                  <c:v>Poruchy příjmu potravy</c:v>
                </c:pt>
              </c:strCache>
            </c:strRef>
          </c:cat>
          <c:val>
            <c:numRef>
              <c:f>List1!$B$2:$B$15</c:f>
              <c:numCache>
                <c:formatCode>General</c:formatCode>
                <c:ptCount val="14"/>
                <c:pt idx="0">
                  <c:v>33</c:v>
                </c:pt>
                <c:pt idx="1">
                  <c:v>29</c:v>
                </c:pt>
                <c:pt idx="2">
                  <c:v>28</c:v>
                </c:pt>
                <c:pt idx="3">
                  <c:v>21</c:v>
                </c:pt>
                <c:pt idx="4">
                  <c:v>17</c:v>
                </c:pt>
                <c:pt idx="5">
                  <c:v>17</c:v>
                </c:pt>
                <c:pt idx="6">
                  <c:v>14</c:v>
                </c:pt>
                <c:pt idx="7">
                  <c:v>10</c:v>
                </c:pt>
                <c:pt idx="8">
                  <c:v>9</c:v>
                </c:pt>
                <c:pt idx="9">
                  <c:v>7</c:v>
                </c:pt>
                <c:pt idx="10">
                  <c:v>5</c:v>
                </c:pt>
                <c:pt idx="11">
                  <c:v>5</c:v>
                </c:pt>
                <c:pt idx="12">
                  <c:v>4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Sloupec1</c:v>
                </c:pt>
              </c:strCache>
            </c:strRef>
          </c:tx>
          <c:cat>
            <c:strRef>
              <c:f>List1!$A$2:$A$15</c:f>
              <c:strCache>
                <c:ptCount val="13"/>
                <c:pt idx="0">
                  <c:v>Záškoláctví</c:v>
                </c:pt>
                <c:pt idx="1">
                  <c:v>Tabák</c:v>
                </c:pt>
                <c:pt idx="2">
                  <c:v>Školní šikanování</c:v>
                </c:pt>
                <c:pt idx="3">
                  <c:v>Krádeže</c:v>
                </c:pt>
                <c:pt idx="4">
                  <c:v>Návykové látky</c:v>
                </c:pt>
                <c:pt idx="5">
                  <c:v>Vandalismus</c:v>
                </c:pt>
                <c:pt idx="6">
                  <c:v>Kyberšikana</c:v>
                </c:pt>
                <c:pt idx="7">
                  <c:v>Alkohol</c:v>
                </c:pt>
                <c:pt idx="8">
                  <c:v>Syndrom CAN</c:v>
                </c:pt>
                <c:pt idx="9">
                  <c:v>Extremismus, rasismus,xenofobie</c:v>
                </c:pt>
                <c:pt idx="10">
                  <c:v>Rizika v dopravě</c:v>
                </c:pt>
                <c:pt idx="11">
                  <c:v>Homofobie</c:v>
                </c:pt>
                <c:pt idx="12">
                  <c:v>Poruchy příjmu potravy</c:v>
                </c:pt>
              </c:strCache>
            </c:strRef>
          </c:cat>
          <c:val>
            <c:numRef>
              <c:f>List1!$C$2:$C$14</c:f>
              <c:numCache>
                <c:formatCode>General</c:formatCode>
                <c:ptCount val="13"/>
              </c:numCache>
            </c:numRef>
          </c:val>
        </c:ser>
        <c:shape val="cone"/>
        <c:axId val="91836800"/>
        <c:axId val="91838336"/>
        <c:axId val="64868800"/>
      </c:bar3DChart>
      <c:catAx>
        <c:axId val="9183680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91838336"/>
        <c:crosses val="autoZero"/>
        <c:auto val="1"/>
        <c:lblAlgn val="ctr"/>
        <c:lblOffset val="100"/>
      </c:catAx>
      <c:valAx>
        <c:axId val="91838336"/>
        <c:scaling>
          <c:orientation val="minMax"/>
        </c:scaling>
        <c:axPos val="l"/>
        <c:majorGridlines/>
        <c:numFmt formatCode="General" sourceLinked="1"/>
        <c:tickLblPos val="nextTo"/>
        <c:crossAx val="91836800"/>
        <c:crosses val="autoZero"/>
        <c:crossBetween val="between"/>
      </c:valAx>
      <c:serAx>
        <c:axId val="64868800"/>
        <c:scaling>
          <c:orientation val="minMax"/>
        </c:scaling>
        <c:delete val="1"/>
        <c:axPos val="b"/>
        <c:tickLblPos val="none"/>
        <c:crossAx val="91838336"/>
        <c:crosses val="autoZero"/>
      </c:ser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C00000"/>
              </a:solidFill>
            </a:ln>
          </c:spPr>
          <c:cat>
            <c:strRef>
              <c:f>List1!$A$2:$A$14</c:f>
              <c:strCache>
                <c:ptCount val="13"/>
                <c:pt idx="0">
                  <c:v>Záškoláctví</c:v>
                </c:pt>
                <c:pt idx="1">
                  <c:v>Návykové látky</c:v>
                </c:pt>
                <c:pt idx="2">
                  <c:v>Tabák</c:v>
                </c:pt>
                <c:pt idx="3">
                  <c:v>Školní šikanování</c:v>
                </c:pt>
                <c:pt idx="4">
                  <c:v>Vandalismus</c:v>
                </c:pt>
                <c:pt idx="5">
                  <c:v>Alkohol</c:v>
                </c:pt>
                <c:pt idx="6">
                  <c:v>Kyberšikana</c:v>
                </c:pt>
                <c:pt idx="7">
                  <c:v>Krádeže</c:v>
                </c:pt>
                <c:pt idx="8">
                  <c:v>Extremismus,rasismus,xenofobie</c:v>
                </c:pt>
                <c:pt idx="9">
                  <c:v>Syndrom CAN</c:v>
                </c:pt>
                <c:pt idx="10">
                  <c:v>Poruchy příjmu potravy</c:v>
                </c:pt>
                <c:pt idx="11">
                  <c:v>Homofobie</c:v>
                </c:pt>
                <c:pt idx="12">
                  <c:v>Rizika v dopravě</c:v>
                </c:pt>
              </c:strCache>
            </c:strRef>
          </c:cat>
          <c:val>
            <c:numRef>
              <c:f>List1!$B$2:$B$14</c:f>
              <c:numCache>
                <c:formatCode>General</c:formatCode>
                <c:ptCount val="13"/>
                <c:pt idx="0">
                  <c:v>45</c:v>
                </c:pt>
                <c:pt idx="1">
                  <c:v>41</c:v>
                </c:pt>
                <c:pt idx="2">
                  <c:v>41</c:v>
                </c:pt>
                <c:pt idx="3">
                  <c:v>39</c:v>
                </c:pt>
                <c:pt idx="4">
                  <c:v>36</c:v>
                </c:pt>
                <c:pt idx="5">
                  <c:v>34</c:v>
                </c:pt>
                <c:pt idx="6">
                  <c:v>34</c:v>
                </c:pt>
                <c:pt idx="7">
                  <c:v>32</c:v>
                </c:pt>
                <c:pt idx="8">
                  <c:v>29</c:v>
                </c:pt>
                <c:pt idx="9">
                  <c:v>24</c:v>
                </c:pt>
                <c:pt idx="10">
                  <c:v>21</c:v>
                </c:pt>
                <c:pt idx="11">
                  <c:v>17</c:v>
                </c:pt>
                <c:pt idx="12">
                  <c:v>12</c:v>
                </c:pt>
              </c:numCache>
            </c:numRef>
          </c:val>
        </c:ser>
        <c:shape val="cone"/>
        <c:axId val="110084096"/>
        <c:axId val="110085632"/>
        <c:axId val="110092288"/>
      </c:bar3DChart>
      <c:catAx>
        <c:axId val="11008409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110085632"/>
        <c:crosses val="autoZero"/>
        <c:auto val="1"/>
        <c:lblAlgn val="ctr"/>
        <c:lblOffset val="100"/>
      </c:catAx>
      <c:valAx>
        <c:axId val="110085632"/>
        <c:scaling>
          <c:orientation val="minMax"/>
        </c:scaling>
        <c:axPos val="l"/>
        <c:majorGridlines/>
        <c:numFmt formatCode="General" sourceLinked="1"/>
        <c:tickLblPos val="nextTo"/>
        <c:crossAx val="110084096"/>
        <c:crosses val="autoZero"/>
        <c:crossBetween val="between"/>
      </c:valAx>
      <c:serAx>
        <c:axId val="110092288"/>
        <c:scaling>
          <c:orientation val="minMax"/>
        </c:scaling>
        <c:delete val="1"/>
        <c:axPos val="b"/>
        <c:tickLblPos val="none"/>
        <c:crossAx val="110085632"/>
        <c:crosses val="autoZero"/>
      </c:ser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70C0"/>
              </a:solidFill>
            </a:ln>
          </c:spPr>
          <c:cat>
            <c:strRef>
              <c:f>List1!$A$2:$A$15</c:f>
              <c:strCache>
                <c:ptCount val="13"/>
                <c:pt idx="0">
                  <c:v>Tabák</c:v>
                </c:pt>
                <c:pt idx="1">
                  <c:v>Záškoláctví</c:v>
                </c:pt>
                <c:pt idx="2">
                  <c:v>Školní šikanování</c:v>
                </c:pt>
                <c:pt idx="3">
                  <c:v>Vandalismus</c:v>
                </c:pt>
                <c:pt idx="4">
                  <c:v>Kyberšikana</c:v>
                </c:pt>
                <c:pt idx="5">
                  <c:v>Alkohol</c:v>
                </c:pt>
                <c:pt idx="6">
                  <c:v>Krádeže</c:v>
                </c:pt>
                <c:pt idx="7">
                  <c:v>Návykové látky</c:v>
                </c:pt>
                <c:pt idx="8">
                  <c:v>Extremismus, rasismus,xenofobie</c:v>
                </c:pt>
                <c:pt idx="9">
                  <c:v>Rizika v dopravě</c:v>
                </c:pt>
                <c:pt idx="10">
                  <c:v>Poruchy příjmu potravy</c:v>
                </c:pt>
                <c:pt idx="11">
                  <c:v>Syndrom CAN</c:v>
                </c:pt>
                <c:pt idx="12">
                  <c:v>Homofobie</c:v>
                </c:pt>
              </c:strCache>
            </c:strRef>
          </c:cat>
          <c:val>
            <c:numRef>
              <c:f>List1!$B$2:$B$15</c:f>
              <c:numCache>
                <c:formatCode>General</c:formatCode>
                <c:ptCount val="14"/>
                <c:pt idx="0">
                  <c:v>30</c:v>
                </c:pt>
                <c:pt idx="1">
                  <c:v>28</c:v>
                </c:pt>
                <c:pt idx="2">
                  <c:v>26</c:v>
                </c:pt>
                <c:pt idx="3">
                  <c:v>23</c:v>
                </c:pt>
                <c:pt idx="4">
                  <c:v>20</c:v>
                </c:pt>
                <c:pt idx="5">
                  <c:v>15</c:v>
                </c:pt>
                <c:pt idx="6">
                  <c:v>14</c:v>
                </c:pt>
                <c:pt idx="7">
                  <c:v>13</c:v>
                </c:pt>
                <c:pt idx="8">
                  <c:v>12</c:v>
                </c:pt>
                <c:pt idx="9">
                  <c:v>8</c:v>
                </c:pt>
                <c:pt idx="10">
                  <c:v>6</c:v>
                </c:pt>
                <c:pt idx="11">
                  <c:v>5</c:v>
                </c:pt>
                <c:pt idx="12">
                  <c:v>1</c:v>
                </c:pt>
              </c:numCache>
            </c:numRef>
          </c:val>
        </c:ser>
        <c:shape val="cone"/>
        <c:axId val="110401792"/>
        <c:axId val="110403584"/>
        <c:axId val="110094976"/>
      </c:bar3DChart>
      <c:catAx>
        <c:axId val="11040179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110403584"/>
        <c:crosses val="autoZero"/>
        <c:auto val="1"/>
        <c:lblAlgn val="ctr"/>
        <c:lblOffset val="100"/>
      </c:catAx>
      <c:valAx>
        <c:axId val="110403584"/>
        <c:scaling>
          <c:orientation val="minMax"/>
        </c:scaling>
        <c:axPos val="l"/>
        <c:majorGridlines/>
        <c:numFmt formatCode="General" sourceLinked="1"/>
        <c:tickLblPos val="nextTo"/>
        <c:crossAx val="110401792"/>
        <c:crosses val="autoZero"/>
        <c:crossBetween val="between"/>
      </c:valAx>
      <c:serAx>
        <c:axId val="110094976"/>
        <c:scaling>
          <c:orientation val="minMax"/>
        </c:scaling>
        <c:delete val="1"/>
        <c:axPos val="b"/>
        <c:tickLblPos val="none"/>
        <c:crossAx val="110403584"/>
        <c:crosses val="autoZero"/>
      </c:ser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C00000"/>
              </a:solidFill>
            </a:ln>
          </c:spPr>
          <c:cat>
            <c:strRef>
              <c:f>List1!$A$2:$A$14</c:f>
              <c:strCache>
                <c:ptCount val="13"/>
                <c:pt idx="0">
                  <c:v>Záškoláctví</c:v>
                </c:pt>
                <c:pt idx="1">
                  <c:v>Tabák</c:v>
                </c:pt>
                <c:pt idx="2">
                  <c:v>Školní šikanování</c:v>
                </c:pt>
                <c:pt idx="3">
                  <c:v>Kyberšikana</c:v>
                </c:pt>
                <c:pt idx="4">
                  <c:v>Vandalismus</c:v>
                </c:pt>
                <c:pt idx="5">
                  <c:v>Syndrom CAN</c:v>
                </c:pt>
                <c:pt idx="6">
                  <c:v>Návykové látky</c:v>
                </c:pt>
                <c:pt idx="7">
                  <c:v>Krádeže</c:v>
                </c:pt>
                <c:pt idx="8">
                  <c:v>Extremismus,rasismus,xenofobie</c:v>
                </c:pt>
                <c:pt idx="9">
                  <c:v>Alkohol</c:v>
                </c:pt>
                <c:pt idx="10">
                  <c:v>Rizika v dopravě</c:v>
                </c:pt>
                <c:pt idx="11">
                  <c:v>Poruchy příjmu potravy</c:v>
                </c:pt>
                <c:pt idx="12">
                  <c:v>Homofobie</c:v>
                </c:pt>
              </c:strCache>
            </c:strRef>
          </c:cat>
          <c:val>
            <c:numRef>
              <c:f>List1!$B$2:$B$14</c:f>
              <c:numCache>
                <c:formatCode>General</c:formatCode>
                <c:ptCount val="13"/>
                <c:pt idx="0">
                  <c:v>28</c:v>
                </c:pt>
                <c:pt idx="1">
                  <c:v>28</c:v>
                </c:pt>
                <c:pt idx="2">
                  <c:v>24</c:v>
                </c:pt>
                <c:pt idx="3">
                  <c:v>17</c:v>
                </c:pt>
                <c:pt idx="4">
                  <c:v>17</c:v>
                </c:pt>
                <c:pt idx="5">
                  <c:v>12</c:v>
                </c:pt>
                <c:pt idx="6">
                  <c:v>11</c:v>
                </c:pt>
                <c:pt idx="7">
                  <c:v>10</c:v>
                </c:pt>
                <c:pt idx="8">
                  <c:v>10</c:v>
                </c:pt>
                <c:pt idx="9">
                  <c:v>9</c:v>
                </c:pt>
                <c:pt idx="10">
                  <c:v>6</c:v>
                </c:pt>
                <c:pt idx="11">
                  <c:v>5</c:v>
                </c:pt>
                <c:pt idx="12">
                  <c:v>4</c:v>
                </c:pt>
              </c:numCache>
            </c:numRef>
          </c:val>
        </c:ser>
        <c:shape val="cone"/>
        <c:axId val="110613248"/>
        <c:axId val="110614784"/>
        <c:axId val="110600640"/>
      </c:bar3DChart>
      <c:catAx>
        <c:axId val="11061324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110614784"/>
        <c:crosses val="autoZero"/>
        <c:auto val="1"/>
        <c:lblAlgn val="ctr"/>
        <c:lblOffset val="100"/>
      </c:catAx>
      <c:valAx>
        <c:axId val="110614784"/>
        <c:scaling>
          <c:orientation val="minMax"/>
        </c:scaling>
        <c:axPos val="l"/>
        <c:majorGridlines/>
        <c:numFmt formatCode="General" sourceLinked="1"/>
        <c:tickLblPos val="nextTo"/>
        <c:crossAx val="110613248"/>
        <c:crosses val="autoZero"/>
        <c:crossBetween val="between"/>
      </c:valAx>
      <c:serAx>
        <c:axId val="110600640"/>
        <c:scaling>
          <c:orientation val="minMax"/>
        </c:scaling>
        <c:delete val="1"/>
        <c:axPos val="b"/>
        <c:tickLblPos val="none"/>
        <c:crossAx val="110614784"/>
        <c:crosses val="autoZero"/>
      </c:ser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70C0"/>
              </a:solidFill>
            </a:ln>
          </c:spPr>
          <c:cat>
            <c:strRef>
              <c:f>List1!$A$2:$A$15</c:f>
              <c:strCache>
                <c:ptCount val="13"/>
                <c:pt idx="0">
                  <c:v>Záškoláctví</c:v>
                </c:pt>
                <c:pt idx="1">
                  <c:v>Tabák</c:v>
                </c:pt>
                <c:pt idx="2">
                  <c:v>Školní šikanování</c:v>
                </c:pt>
                <c:pt idx="3">
                  <c:v>Vandalismus</c:v>
                </c:pt>
                <c:pt idx="4">
                  <c:v>Návykové látky</c:v>
                </c:pt>
                <c:pt idx="5">
                  <c:v>Alkohol</c:v>
                </c:pt>
                <c:pt idx="6">
                  <c:v>Krádeže</c:v>
                </c:pt>
                <c:pt idx="7">
                  <c:v>Kyberšikana</c:v>
                </c:pt>
                <c:pt idx="8">
                  <c:v>Extremismus, rasismus,xenofobie</c:v>
                </c:pt>
                <c:pt idx="9">
                  <c:v>Rizika v dopravě</c:v>
                </c:pt>
                <c:pt idx="10">
                  <c:v>Poruchy příjmu potravy</c:v>
                </c:pt>
                <c:pt idx="11">
                  <c:v>Syndrom CAN</c:v>
                </c:pt>
                <c:pt idx="12">
                  <c:v>Homofobie</c:v>
                </c:pt>
              </c:strCache>
            </c:strRef>
          </c:cat>
          <c:val>
            <c:numRef>
              <c:f>List1!$B$2:$B$15</c:f>
              <c:numCache>
                <c:formatCode>General</c:formatCode>
                <c:ptCount val="14"/>
                <c:pt idx="0">
                  <c:v>55</c:v>
                </c:pt>
                <c:pt idx="1">
                  <c:v>43</c:v>
                </c:pt>
                <c:pt idx="2">
                  <c:v>37</c:v>
                </c:pt>
                <c:pt idx="3">
                  <c:v>35</c:v>
                </c:pt>
                <c:pt idx="4">
                  <c:v>30</c:v>
                </c:pt>
                <c:pt idx="5">
                  <c:v>30</c:v>
                </c:pt>
                <c:pt idx="6">
                  <c:v>28</c:v>
                </c:pt>
                <c:pt idx="7">
                  <c:v>30</c:v>
                </c:pt>
                <c:pt idx="8">
                  <c:v>16</c:v>
                </c:pt>
                <c:pt idx="9">
                  <c:v>14</c:v>
                </c:pt>
                <c:pt idx="10">
                  <c:v>12</c:v>
                </c:pt>
                <c:pt idx="11">
                  <c:v>6</c:v>
                </c:pt>
                <c:pt idx="12">
                  <c:v>3</c:v>
                </c:pt>
              </c:numCache>
            </c:numRef>
          </c:val>
        </c:ser>
        <c:shape val="cone"/>
        <c:axId val="110705664"/>
        <c:axId val="110715648"/>
        <c:axId val="110602880"/>
      </c:bar3DChart>
      <c:catAx>
        <c:axId val="11070566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110715648"/>
        <c:crosses val="autoZero"/>
        <c:auto val="1"/>
        <c:lblAlgn val="ctr"/>
        <c:lblOffset val="100"/>
      </c:catAx>
      <c:valAx>
        <c:axId val="110715648"/>
        <c:scaling>
          <c:orientation val="minMax"/>
        </c:scaling>
        <c:axPos val="l"/>
        <c:majorGridlines/>
        <c:numFmt formatCode="General" sourceLinked="1"/>
        <c:tickLblPos val="nextTo"/>
        <c:crossAx val="110705664"/>
        <c:crosses val="autoZero"/>
        <c:crossBetween val="between"/>
      </c:valAx>
      <c:serAx>
        <c:axId val="110602880"/>
        <c:scaling>
          <c:orientation val="minMax"/>
        </c:scaling>
        <c:delete val="1"/>
        <c:axPos val="b"/>
        <c:tickLblPos val="none"/>
        <c:crossAx val="110715648"/>
        <c:crosses val="autoZero"/>
      </c:ser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C00000"/>
              </a:solidFill>
            </a:ln>
          </c:spPr>
          <c:cat>
            <c:strRef>
              <c:f>List1!$A$2:$A$14</c:f>
              <c:strCache>
                <c:ptCount val="13"/>
                <c:pt idx="0">
                  <c:v>Alkohol</c:v>
                </c:pt>
                <c:pt idx="1">
                  <c:v>Záškoláctví</c:v>
                </c:pt>
                <c:pt idx="2">
                  <c:v>Vandalismus</c:v>
                </c:pt>
                <c:pt idx="3">
                  <c:v>Školní šikanování</c:v>
                </c:pt>
                <c:pt idx="4">
                  <c:v>Tabák</c:v>
                </c:pt>
                <c:pt idx="5">
                  <c:v>Kyberšikana</c:v>
                </c:pt>
                <c:pt idx="6">
                  <c:v>Návykové látky</c:v>
                </c:pt>
                <c:pt idx="7">
                  <c:v>Krádeže</c:v>
                </c:pt>
                <c:pt idx="8">
                  <c:v>Rizika v dopravě</c:v>
                </c:pt>
                <c:pt idx="9">
                  <c:v>Poruchy příjmu potravy</c:v>
                </c:pt>
                <c:pt idx="10">
                  <c:v>Extremismus,rasismus,xenofobie</c:v>
                </c:pt>
                <c:pt idx="11">
                  <c:v>Syndrom CAN</c:v>
                </c:pt>
                <c:pt idx="12">
                  <c:v>Homofobie</c:v>
                </c:pt>
              </c:strCache>
            </c:strRef>
          </c:cat>
          <c:val>
            <c:numRef>
              <c:f>List1!$B$2:$B$14</c:f>
              <c:numCache>
                <c:formatCode>General</c:formatCode>
                <c:ptCount val="13"/>
                <c:pt idx="0">
                  <c:v>35</c:v>
                </c:pt>
                <c:pt idx="1">
                  <c:v>32</c:v>
                </c:pt>
                <c:pt idx="2">
                  <c:v>29</c:v>
                </c:pt>
                <c:pt idx="3">
                  <c:v>28</c:v>
                </c:pt>
                <c:pt idx="4">
                  <c:v>25</c:v>
                </c:pt>
                <c:pt idx="5">
                  <c:v>25</c:v>
                </c:pt>
                <c:pt idx="6">
                  <c:v>25</c:v>
                </c:pt>
                <c:pt idx="7">
                  <c:v>20</c:v>
                </c:pt>
                <c:pt idx="8">
                  <c:v>20</c:v>
                </c:pt>
                <c:pt idx="9">
                  <c:v>18</c:v>
                </c:pt>
                <c:pt idx="10">
                  <c:v>17</c:v>
                </c:pt>
                <c:pt idx="11">
                  <c:v>14</c:v>
                </c:pt>
                <c:pt idx="12">
                  <c:v>9</c:v>
                </c:pt>
              </c:numCache>
            </c:numRef>
          </c:val>
        </c:ser>
        <c:shape val="cone"/>
        <c:axId val="110753280"/>
        <c:axId val="110754816"/>
        <c:axId val="110745344"/>
      </c:bar3DChart>
      <c:catAx>
        <c:axId val="11075328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110754816"/>
        <c:crosses val="autoZero"/>
        <c:auto val="1"/>
        <c:lblAlgn val="ctr"/>
        <c:lblOffset val="100"/>
      </c:catAx>
      <c:valAx>
        <c:axId val="110754816"/>
        <c:scaling>
          <c:orientation val="minMax"/>
        </c:scaling>
        <c:axPos val="l"/>
        <c:majorGridlines/>
        <c:numFmt formatCode="General" sourceLinked="1"/>
        <c:tickLblPos val="nextTo"/>
        <c:crossAx val="110753280"/>
        <c:crosses val="autoZero"/>
        <c:crossBetween val="between"/>
      </c:valAx>
      <c:serAx>
        <c:axId val="110745344"/>
        <c:scaling>
          <c:orientation val="minMax"/>
        </c:scaling>
        <c:delete val="1"/>
        <c:axPos val="b"/>
        <c:tickLblPos val="none"/>
        <c:crossAx val="110754816"/>
        <c:crosses val="autoZero"/>
      </c:ser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70C0"/>
              </a:solidFill>
            </a:ln>
          </c:spPr>
          <c:cat>
            <c:strRef>
              <c:f>List1!$A$2:$A$14</c:f>
              <c:strCache>
                <c:ptCount val="13"/>
                <c:pt idx="0">
                  <c:v>Záškoláctví</c:v>
                </c:pt>
                <c:pt idx="1">
                  <c:v>Tabák</c:v>
                </c:pt>
                <c:pt idx="2">
                  <c:v>Školní šikanování</c:v>
                </c:pt>
                <c:pt idx="3">
                  <c:v>Vandalismus</c:v>
                </c:pt>
                <c:pt idx="4">
                  <c:v>Krádeže</c:v>
                </c:pt>
                <c:pt idx="5">
                  <c:v>Kyberšikana</c:v>
                </c:pt>
                <c:pt idx="6">
                  <c:v>Návykové látky</c:v>
                </c:pt>
                <c:pt idx="7">
                  <c:v>Alkohol</c:v>
                </c:pt>
                <c:pt idx="8">
                  <c:v>Extremismus, rasismus,xenofobie</c:v>
                </c:pt>
                <c:pt idx="9">
                  <c:v>Rizika v dopravě</c:v>
                </c:pt>
                <c:pt idx="10">
                  <c:v>Poruchy příjmu potravy</c:v>
                </c:pt>
                <c:pt idx="11">
                  <c:v>Syndrom CAN</c:v>
                </c:pt>
                <c:pt idx="12">
                  <c:v>Homofobie</c:v>
                </c:pt>
              </c:strCache>
            </c:strRef>
          </c:cat>
          <c:val>
            <c:numRef>
              <c:f>List1!$B$2:$B$14</c:f>
              <c:numCache>
                <c:formatCode>General</c:formatCode>
                <c:ptCount val="13"/>
                <c:pt idx="0">
                  <c:v>308</c:v>
                </c:pt>
                <c:pt idx="1">
                  <c:v>305</c:v>
                </c:pt>
                <c:pt idx="2">
                  <c:v>254</c:v>
                </c:pt>
                <c:pt idx="3">
                  <c:v>227</c:v>
                </c:pt>
                <c:pt idx="4">
                  <c:v>174</c:v>
                </c:pt>
                <c:pt idx="5">
                  <c:v>168</c:v>
                </c:pt>
                <c:pt idx="6">
                  <c:v>154</c:v>
                </c:pt>
                <c:pt idx="7">
                  <c:v>144</c:v>
                </c:pt>
                <c:pt idx="8">
                  <c:v>95</c:v>
                </c:pt>
                <c:pt idx="9">
                  <c:v>84</c:v>
                </c:pt>
                <c:pt idx="10">
                  <c:v>58</c:v>
                </c:pt>
                <c:pt idx="11">
                  <c:v>56</c:v>
                </c:pt>
                <c:pt idx="12">
                  <c:v>24</c:v>
                </c:pt>
              </c:numCache>
            </c:numRef>
          </c:val>
        </c:ser>
        <c:shape val="cone"/>
        <c:axId val="111091712"/>
        <c:axId val="111093248"/>
        <c:axId val="110746688"/>
      </c:bar3DChart>
      <c:catAx>
        <c:axId val="11109171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111093248"/>
        <c:crosses val="autoZero"/>
        <c:auto val="1"/>
        <c:lblAlgn val="ctr"/>
        <c:lblOffset val="100"/>
      </c:catAx>
      <c:valAx>
        <c:axId val="111093248"/>
        <c:scaling>
          <c:orientation val="minMax"/>
        </c:scaling>
        <c:axPos val="l"/>
        <c:majorGridlines/>
        <c:numFmt formatCode="General" sourceLinked="1"/>
        <c:tickLblPos val="nextTo"/>
        <c:crossAx val="111091712"/>
        <c:crosses val="autoZero"/>
        <c:crossBetween val="between"/>
      </c:valAx>
      <c:serAx>
        <c:axId val="110746688"/>
        <c:scaling>
          <c:orientation val="minMax"/>
        </c:scaling>
        <c:delete val="1"/>
        <c:axPos val="b"/>
        <c:tickLblPos val="none"/>
        <c:crossAx val="111093248"/>
        <c:crosses val="autoZero"/>
      </c:ser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C00000"/>
              </a:solidFill>
            </a:ln>
          </c:spPr>
          <c:cat>
            <c:strRef>
              <c:f>List1!$A$2:$A$14</c:f>
              <c:strCache>
                <c:ptCount val="13"/>
                <c:pt idx="0">
                  <c:v>Tabák</c:v>
                </c:pt>
                <c:pt idx="1">
                  <c:v>Záškoláctví</c:v>
                </c:pt>
                <c:pt idx="2">
                  <c:v>Školní šikanování</c:v>
                </c:pt>
                <c:pt idx="3">
                  <c:v>Kyberšikana</c:v>
                </c:pt>
                <c:pt idx="4">
                  <c:v>Vandalismus</c:v>
                </c:pt>
                <c:pt idx="5">
                  <c:v>Alkohol</c:v>
                </c:pt>
                <c:pt idx="6">
                  <c:v>Návykové látky</c:v>
                </c:pt>
                <c:pt idx="7">
                  <c:v>Krádeže</c:v>
                </c:pt>
                <c:pt idx="8">
                  <c:v>Syndrom CAN</c:v>
                </c:pt>
                <c:pt idx="9">
                  <c:v>Extremismus,rasismus,xenofobie</c:v>
                </c:pt>
                <c:pt idx="10">
                  <c:v>Poruchy příjmu potravy</c:v>
                </c:pt>
                <c:pt idx="11">
                  <c:v>Rizika v dopravě</c:v>
                </c:pt>
                <c:pt idx="12">
                  <c:v>Homofobie</c:v>
                </c:pt>
              </c:strCache>
            </c:strRef>
          </c:cat>
          <c:val>
            <c:numRef>
              <c:f>List1!$B$2:$B$14</c:f>
              <c:numCache>
                <c:formatCode>General</c:formatCode>
                <c:ptCount val="13"/>
                <c:pt idx="0">
                  <c:v>242</c:v>
                </c:pt>
                <c:pt idx="1">
                  <c:v>228</c:v>
                </c:pt>
                <c:pt idx="2">
                  <c:v>216</c:v>
                </c:pt>
                <c:pt idx="3">
                  <c:v>188</c:v>
                </c:pt>
                <c:pt idx="4">
                  <c:v>183</c:v>
                </c:pt>
                <c:pt idx="5">
                  <c:v>180</c:v>
                </c:pt>
                <c:pt idx="6">
                  <c:v>178</c:v>
                </c:pt>
                <c:pt idx="7">
                  <c:v>151</c:v>
                </c:pt>
                <c:pt idx="8">
                  <c:v>121</c:v>
                </c:pt>
                <c:pt idx="9">
                  <c:v>113</c:v>
                </c:pt>
                <c:pt idx="10">
                  <c:v>97</c:v>
                </c:pt>
                <c:pt idx="11">
                  <c:v>85</c:v>
                </c:pt>
                <c:pt idx="12">
                  <c:v>54</c:v>
                </c:pt>
              </c:numCache>
            </c:numRef>
          </c:val>
        </c:ser>
        <c:shape val="cone"/>
        <c:axId val="111118976"/>
        <c:axId val="111128960"/>
        <c:axId val="111097152"/>
      </c:bar3DChart>
      <c:catAx>
        <c:axId val="11111897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111128960"/>
        <c:crosses val="autoZero"/>
        <c:auto val="1"/>
        <c:lblAlgn val="ctr"/>
        <c:lblOffset val="100"/>
      </c:catAx>
      <c:valAx>
        <c:axId val="111128960"/>
        <c:scaling>
          <c:orientation val="minMax"/>
        </c:scaling>
        <c:axPos val="l"/>
        <c:majorGridlines/>
        <c:numFmt formatCode="General" sourceLinked="1"/>
        <c:tickLblPos val="nextTo"/>
        <c:crossAx val="111118976"/>
        <c:crosses val="autoZero"/>
        <c:crossBetween val="between"/>
      </c:valAx>
      <c:serAx>
        <c:axId val="111097152"/>
        <c:scaling>
          <c:orientation val="minMax"/>
        </c:scaling>
        <c:delete val="1"/>
        <c:axPos val="b"/>
        <c:tickLblPos val="none"/>
        <c:crossAx val="111128960"/>
        <c:crosses val="autoZero"/>
      </c:ser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C00000"/>
              </a:solidFill>
            </a:ln>
          </c:spPr>
          <c:cat>
            <c:strRef>
              <c:f>List1!$A$2:$A$14</c:f>
              <c:strCache>
                <c:ptCount val="13"/>
                <c:pt idx="0">
                  <c:v>Školní šikanování</c:v>
                </c:pt>
                <c:pt idx="1">
                  <c:v>Tabák</c:v>
                </c:pt>
                <c:pt idx="2">
                  <c:v>Záškoláctví</c:v>
                </c:pt>
                <c:pt idx="3">
                  <c:v>Kyberšikana</c:v>
                </c:pt>
                <c:pt idx="4">
                  <c:v>Návykové látky</c:v>
                </c:pt>
                <c:pt idx="5">
                  <c:v>Alkohol</c:v>
                </c:pt>
                <c:pt idx="6">
                  <c:v>Syndrom CAN</c:v>
                </c:pt>
                <c:pt idx="7">
                  <c:v>Vandalismus</c:v>
                </c:pt>
                <c:pt idx="8">
                  <c:v>Krádeže</c:v>
                </c:pt>
                <c:pt idx="9">
                  <c:v>Poruchy příjmu potravy</c:v>
                </c:pt>
                <c:pt idx="10">
                  <c:v>Extremismus,rasismus,xenofobie</c:v>
                </c:pt>
                <c:pt idx="11">
                  <c:v>Rizika v dopravě</c:v>
                </c:pt>
                <c:pt idx="12">
                  <c:v>Homofobie</c:v>
                </c:pt>
              </c:strCache>
            </c:strRef>
          </c:cat>
          <c:val>
            <c:numRef>
              <c:f>List1!$B$2:$B$14</c:f>
              <c:numCache>
                <c:formatCode>General</c:formatCode>
                <c:ptCount val="13"/>
                <c:pt idx="0">
                  <c:v>20</c:v>
                </c:pt>
                <c:pt idx="1">
                  <c:v>16</c:v>
                </c:pt>
                <c:pt idx="2">
                  <c:v>13</c:v>
                </c:pt>
                <c:pt idx="3">
                  <c:v>13</c:v>
                </c:pt>
                <c:pt idx="4">
                  <c:v>9</c:v>
                </c:pt>
                <c:pt idx="5">
                  <c:v>9</c:v>
                </c:pt>
                <c:pt idx="6">
                  <c:v>9</c:v>
                </c:pt>
                <c:pt idx="7">
                  <c:v>8</c:v>
                </c:pt>
                <c:pt idx="8">
                  <c:v>8</c:v>
                </c:pt>
                <c:pt idx="9">
                  <c:v>6</c:v>
                </c:pt>
                <c:pt idx="10">
                  <c:v>3</c:v>
                </c:pt>
                <c:pt idx="11">
                  <c:v>2</c:v>
                </c:pt>
                <c:pt idx="12">
                  <c:v>2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cat>
            <c:strRef>
              <c:f>List1!$A$2:$A$14</c:f>
              <c:strCache>
                <c:ptCount val="13"/>
                <c:pt idx="0">
                  <c:v>Školní šikanování</c:v>
                </c:pt>
                <c:pt idx="1">
                  <c:v>Tabák</c:v>
                </c:pt>
                <c:pt idx="2">
                  <c:v>Záškoláctví</c:v>
                </c:pt>
                <c:pt idx="3">
                  <c:v>Kyberšikana</c:v>
                </c:pt>
                <c:pt idx="4">
                  <c:v>Návykové látky</c:v>
                </c:pt>
                <c:pt idx="5">
                  <c:v>Alkohol</c:v>
                </c:pt>
                <c:pt idx="6">
                  <c:v>Syndrom CAN</c:v>
                </c:pt>
                <c:pt idx="7">
                  <c:v>Vandalismus</c:v>
                </c:pt>
                <c:pt idx="8">
                  <c:v>Krádeže</c:v>
                </c:pt>
                <c:pt idx="9">
                  <c:v>Poruchy příjmu potravy</c:v>
                </c:pt>
                <c:pt idx="10">
                  <c:v>Extremismus,rasismus,xenofobie</c:v>
                </c:pt>
                <c:pt idx="11">
                  <c:v>Rizika v dopravě</c:v>
                </c:pt>
                <c:pt idx="12">
                  <c:v>Homofobie</c:v>
                </c:pt>
              </c:strCache>
            </c:strRef>
          </c:cat>
          <c:val>
            <c:numRef>
              <c:f>List1!$C$2:$C$14</c:f>
            </c:numRef>
          </c:val>
          <c:shape val="pyramid"/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cat>
            <c:strRef>
              <c:f>List1!$A$2:$A$14</c:f>
              <c:strCache>
                <c:ptCount val="13"/>
                <c:pt idx="0">
                  <c:v>Školní šikanování</c:v>
                </c:pt>
                <c:pt idx="1">
                  <c:v>Tabák</c:v>
                </c:pt>
                <c:pt idx="2">
                  <c:v>Záškoláctví</c:v>
                </c:pt>
                <c:pt idx="3">
                  <c:v>Kyberšikana</c:v>
                </c:pt>
                <c:pt idx="4">
                  <c:v>Návykové látky</c:v>
                </c:pt>
                <c:pt idx="5">
                  <c:v>Alkohol</c:v>
                </c:pt>
                <c:pt idx="6">
                  <c:v>Syndrom CAN</c:v>
                </c:pt>
                <c:pt idx="7">
                  <c:v>Vandalismus</c:v>
                </c:pt>
                <c:pt idx="8">
                  <c:v>Krádeže</c:v>
                </c:pt>
                <c:pt idx="9">
                  <c:v>Poruchy příjmu potravy</c:v>
                </c:pt>
                <c:pt idx="10">
                  <c:v>Extremismus,rasismus,xenofobie</c:v>
                </c:pt>
                <c:pt idx="11">
                  <c:v>Rizika v dopravě</c:v>
                </c:pt>
                <c:pt idx="12">
                  <c:v>Homofobie</c:v>
                </c:pt>
              </c:strCache>
            </c:strRef>
          </c:cat>
          <c:val>
            <c:numRef>
              <c:f>List1!$D$2:$D$14</c:f>
            </c:numRef>
          </c:val>
          <c:shape val="pyramid"/>
        </c:ser>
        <c:shape val="cone"/>
        <c:axId val="60780928"/>
        <c:axId val="60782464"/>
        <c:axId val="64871936"/>
      </c:bar3DChart>
      <c:catAx>
        <c:axId val="6078092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60782464"/>
        <c:crosses val="autoZero"/>
        <c:auto val="1"/>
        <c:lblAlgn val="ctr"/>
        <c:lblOffset val="100"/>
      </c:catAx>
      <c:valAx>
        <c:axId val="60782464"/>
        <c:scaling>
          <c:orientation val="minMax"/>
        </c:scaling>
        <c:axPos val="l"/>
        <c:majorGridlines/>
        <c:numFmt formatCode="General" sourceLinked="1"/>
        <c:tickLblPos val="nextTo"/>
        <c:crossAx val="60780928"/>
        <c:crosses val="autoZero"/>
        <c:crossBetween val="between"/>
      </c:valAx>
      <c:serAx>
        <c:axId val="64871936"/>
        <c:scaling>
          <c:orientation val="minMax"/>
        </c:scaling>
        <c:delete val="1"/>
        <c:axPos val="b"/>
        <c:tickLblPos val="none"/>
        <c:crossAx val="60782464"/>
        <c:crosses val="autoZero"/>
      </c:ser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70C0"/>
              </a:solidFill>
            </a:ln>
          </c:spPr>
          <c:cat>
            <c:strRef>
              <c:f>List1!$A$2:$A$15</c:f>
              <c:strCache>
                <c:ptCount val="13"/>
                <c:pt idx="0">
                  <c:v>Tabák</c:v>
                </c:pt>
                <c:pt idx="1">
                  <c:v>Záškoláctví</c:v>
                </c:pt>
                <c:pt idx="2">
                  <c:v>Školní šikanování</c:v>
                </c:pt>
                <c:pt idx="3">
                  <c:v>Vandalismus</c:v>
                </c:pt>
                <c:pt idx="4">
                  <c:v>Alkohol</c:v>
                </c:pt>
                <c:pt idx="5">
                  <c:v>Návykové látky</c:v>
                </c:pt>
                <c:pt idx="6">
                  <c:v>Krádeže</c:v>
                </c:pt>
                <c:pt idx="7">
                  <c:v>Kyberšikana</c:v>
                </c:pt>
                <c:pt idx="8">
                  <c:v>Extremismus, rasismus,xenofobie</c:v>
                </c:pt>
                <c:pt idx="9">
                  <c:v>Syndrom CAN</c:v>
                </c:pt>
                <c:pt idx="10">
                  <c:v>Rizika v dopravě</c:v>
                </c:pt>
                <c:pt idx="11">
                  <c:v>Poruchy příjmu potravy</c:v>
                </c:pt>
                <c:pt idx="12">
                  <c:v>Homofobie</c:v>
                </c:pt>
              </c:strCache>
            </c:strRef>
          </c:cat>
          <c:val>
            <c:numRef>
              <c:f>List1!$B$2:$B$15</c:f>
              <c:numCache>
                <c:formatCode>General</c:formatCode>
                <c:ptCount val="14"/>
                <c:pt idx="0">
                  <c:v>67</c:v>
                </c:pt>
                <c:pt idx="1">
                  <c:v>54</c:v>
                </c:pt>
                <c:pt idx="2">
                  <c:v>46</c:v>
                </c:pt>
                <c:pt idx="3">
                  <c:v>42</c:v>
                </c:pt>
                <c:pt idx="4">
                  <c:v>32</c:v>
                </c:pt>
                <c:pt idx="5">
                  <c:v>28</c:v>
                </c:pt>
                <c:pt idx="6">
                  <c:v>28</c:v>
                </c:pt>
                <c:pt idx="7">
                  <c:v>26</c:v>
                </c:pt>
                <c:pt idx="8">
                  <c:v>16</c:v>
                </c:pt>
                <c:pt idx="9">
                  <c:v>12</c:v>
                </c:pt>
                <c:pt idx="10">
                  <c:v>11</c:v>
                </c:pt>
                <c:pt idx="11">
                  <c:v>7</c:v>
                </c:pt>
                <c:pt idx="12">
                  <c:v>6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cat>
            <c:strRef>
              <c:f>List1!$A$2:$A$15</c:f>
              <c:strCache>
                <c:ptCount val="13"/>
                <c:pt idx="0">
                  <c:v>Tabák</c:v>
                </c:pt>
                <c:pt idx="1">
                  <c:v>Záškoláctví</c:v>
                </c:pt>
                <c:pt idx="2">
                  <c:v>Školní šikanování</c:v>
                </c:pt>
                <c:pt idx="3">
                  <c:v>Vandalismus</c:v>
                </c:pt>
                <c:pt idx="4">
                  <c:v>Alkohol</c:v>
                </c:pt>
                <c:pt idx="5">
                  <c:v>Návykové látky</c:v>
                </c:pt>
                <c:pt idx="6">
                  <c:v>Krádeže</c:v>
                </c:pt>
                <c:pt idx="7">
                  <c:v>Kyberšikana</c:v>
                </c:pt>
                <c:pt idx="8">
                  <c:v>Extremismus, rasismus,xenofobie</c:v>
                </c:pt>
                <c:pt idx="9">
                  <c:v>Syndrom CAN</c:v>
                </c:pt>
                <c:pt idx="10">
                  <c:v>Rizika v dopravě</c:v>
                </c:pt>
                <c:pt idx="11">
                  <c:v>Poruchy příjmu potravy</c:v>
                </c:pt>
                <c:pt idx="12">
                  <c:v>Homofobie</c:v>
                </c:pt>
              </c:strCache>
            </c:strRef>
          </c:cat>
          <c:val>
            <c:numRef>
              <c:f>List1!$C$2:$C$14</c:f>
            </c:numRef>
          </c:val>
          <c:shape val="pyramid"/>
        </c:ser>
        <c:shape val="cone"/>
        <c:axId val="104271232"/>
        <c:axId val="104277120"/>
        <c:axId val="60786880"/>
      </c:bar3DChart>
      <c:catAx>
        <c:axId val="10427123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104277120"/>
        <c:crosses val="autoZero"/>
        <c:auto val="1"/>
        <c:lblAlgn val="ctr"/>
        <c:lblOffset val="100"/>
      </c:catAx>
      <c:valAx>
        <c:axId val="104277120"/>
        <c:scaling>
          <c:orientation val="minMax"/>
        </c:scaling>
        <c:axPos val="l"/>
        <c:majorGridlines/>
        <c:numFmt formatCode="General" sourceLinked="1"/>
        <c:tickLblPos val="nextTo"/>
        <c:crossAx val="104271232"/>
        <c:crosses val="autoZero"/>
        <c:crossBetween val="between"/>
      </c:valAx>
      <c:serAx>
        <c:axId val="60786880"/>
        <c:scaling>
          <c:orientation val="minMax"/>
        </c:scaling>
        <c:delete val="1"/>
        <c:axPos val="b"/>
        <c:tickLblPos val="none"/>
        <c:crossAx val="104277120"/>
        <c:crosses val="autoZero"/>
      </c:ser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Sloupec1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C00000"/>
              </a:solidFill>
            </a:ln>
          </c:spPr>
          <c:cat>
            <c:strRef>
              <c:f>List1!$A$2:$A$14</c:f>
              <c:strCache>
                <c:ptCount val="13"/>
                <c:pt idx="0">
                  <c:v>Tabák</c:v>
                </c:pt>
                <c:pt idx="1">
                  <c:v>Záškoláctví</c:v>
                </c:pt>
                <c:pt idx="2">
                  <c:v>Školní šikanování</c:v>
                </c:pt>
                <c:pt idx="3">
                  <c:v>Alkohol</c:v>
                </c:pt>
                <c:pt idx="4">
                  <c:v>Vandalismus </c:v>
                </c:pt>
                <c:pt idx="5">
                  <c:v>Kyberšikana</c:v>
                </c:pt>
                <c:pt idx="6">
                  <c:v>Krádeže</c:v>
                </c:pt>
                <c:pt idx="7">
                  <c:v>Návykové látky</c:v>
                </c:pt>
                <c:pt idx="8">
                  <c:v>Rizika v dopravě</c:v>
                </c:pt>
                <c:pt idx="9">
                  <c:v>Extremismus,rasismus,xenofobie</c:v>
                </c:pt>
                <c:pt idx="10">
                  <c:v>Poruchy příjmu potravy</c:v>
                </c:pt>
                <c:pt idx="11">
                  <c:v>Syndrom CAN</c:v>
                </c:pt>
                <c:pt idx="12">
                  <c:v>Homofobie</c:v>
                </c:pt>
              </c:strCache>
            </c:strRef>
          </c:cat>
          <c:val>
            <c:numRef>
              <c:f>List1!$B$2:$B$14</c:f>
              <c:numCache>
                <c:formatCode>General</c:formatCode>
                <c:ptCount val="13"/>
                <c:pt idx="0">
                  <c:v>55</c:v>
                </c:pt>
                <c:pt idx="1">
                  <c:v>46</c:v>
                </c:pt>
                <c:pt idx="2">
                  <c:v>41</c:v>
                </c:pt>
                <c:pt idx="3">
                  <c:v>39</c:v>
                </c:pt>
                <c:pt idx="4">
                  <c:v>37</c:v>
                </c:pt>
                <c:pt idx="5">
                  <c:v>35</c:v>
                </c:pt>
                <c:pt idx="6">
                  <c:v>30</c:v>
                </c:pt>
                <c:pt idx="7">
                  <c:v>28</c:v>
                </c:pt>
                <c:pt idx="8">
                  <c:v>21</c:v>
                </c:pt>
                <c:pt idx="9">
                  <c:v>21</c:v>
                </c:pt>
                <c:pt idx="10">
                  <c:v>19</c:v>
                </c:pt>
                <c:pt idx="11">
                  <c:v>18</c:v>
                </c:pt>
                <c:pt idx="12">
                  <c:v>11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cat>
            <c:strRef>
              <c:f>List1!$A$2:$A$14</c:f>
              <c:strCache>
                <c:ptCount val="13"/>
                <c:pt idx="0">
                  <c:v>Tabák</c:v>
                </c:pt>
                <c:pt idx="1">
                  <c:v>Záškoláctví</c:v>
                </c:pt>
                <c:pt idx="2">
                  <c:v>Školní šikanování</c:v>
                </c:pt>
                <c:pt idx="3">
                  <c:v>Alkohol</c:v>
                </c:pt>
                <c:pt idx="4">
                  <c:v>Vandalismus </c:v>
                </c:pt>
                <c:pt idx="5">
                  <c:v>Kyberšikana</c:v>
                </c:pt>
                <c:pt idx="6">
                  <c:v>Krádeže</c:v>
                </c:pt>
                <c:pt idx="7">
                  <c:v>Návykové látky</c:v>
                </c:pt>
                <c:pt idx="8">
                  <c:v>Rizika v dopravě</c:v>
                </c:pt>
                <c:pt idx="9">
                  <c:v>Extremismus,rasismus,xenofobie</c:v>
                </c:pt>
                <c:pt idx="10">
                  <c:v>Poruchy příjmu potravy</c:v>
                </c:pt>
                <c:pt idx="11">
                  <c:v>Syndrom CAN</c:v>
                </c:pt>
                <c:pt idx="12">
                  <c:v>Homofobie</c:v>
                </c:pt>
              </c:strCache>
            </c:strRef>
          </c:cat>
          <c:val>
            <c:numRef>
              <c:f>List1!$C$2:$C$14</c:f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cat>
            <c:strRef>
              <c:f>List1!$A$2:$A$14</c:f>
              <c:strCache>
                <c:ptCount val="13"/>
                <c:pt idx="0">
                  <c:v>Tabák</c:v>
                </c:pt>
                <c:pt idx="1">
                  <c:v>Záškoláctví</c:v>
                </c:pt>
                <c:pt idx="2">
                  <c:v>Školní šikanování</c:v>
                </c:pt>
                <c:pt idx="3">
                  <c:v>Alkohol</c:v>
                </c:pt>
                <c:pt idx="4">
                  <c:v>Vandalismus </c:v>
                </c:pt>
                <c:pt idx="5">
                  <c:v>Kyberšikana</c:v>
                </c:pt>
                <c:pt idx="6">
                  <c:v>Krádeže</c:v>
                </c:pt>
                <c:pt idx="7">
                  <c:v>Návykové látky</c:v>
                </c:pt>
                <c:pt idx="8">
                  <c:v>Rizika v dopravě</c:v>
                </c:pt>
                <c:pt idx="9">
                  <c:v>Extremismus,rasismus,xenofobie</c:v>
                </c:pt>
                <c:pt idx="10">
                  <c:v>Poruchy příjmu potravy</c:v>
                </c:pt>
                <c:pt idx="11">
                  <c:v>Syndrom CAN</c:v>
                </c:pt>
                <c:pt idx="12">
                  <c:v>Homofobie</c:v>
                </c:pt>
              </c:strCache>
            </c:strRef>
          </c:cat>
          <c:val>
            <c:numRef>
              <c:f>List1!$D$2:$D$14</c:f>
            </c:numRef>
          </c:val>
        </c:ser>
        <c:shape val="cone"/>
        <c:axId val="104480128"/>
        <c:axId val="104481920"/>
        <c:axId val="60785088"/>
      </c:bar3DChart>
      <c:catAx>
        <c:axId val="10448012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104481920"/>
        <c:crosses val="autoZero"/>
        <c:auto val="1"/>
        <c:lblAlgn val="ctr"/>
        <c:lblOffset val="100"/>
      </c:catAx>
      <c:valAx>
        <c:axId val="104481920"/>
        <c:scaling>
          <c:orientation val="minMax"/>
        </c:scaling>
        <c:axPos val="l"/>
        <c:majorGridlines/>
        <c:numFmt formatCode="General" sourceLinked="1"/>
        <c:tickLblPos val="nextTo"/>
        <c:crossAx val="104480128"/>
        <c:crosses val="autoZero"/>
        <c:crossBetween val="between"/>
      </c:valAx>
      <c:serAx>
        <c:axId val="60785088"/>
        <c:scaling>
          <c:orientation val="minMax"/>
        </c:scaling>
        <c:delete val="1"/>
        <c:axPos val="b"/>
        <c:tickLblPos val="none"/>
        <c:crossAx val="104481920"/>
        <c:crosses val="autoZero"/>
      </c:ser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70C0"/>
              </a:solidFill>
            </a:ln>
          </c:spPr>
          <c:cat>
            <c:strRef>
              <c:f>List1!$A$2:$A$14</c:f>
              <c:strCache>
                <c:ptCount val="13"/>
                <c:pt idx="0">
                  <c:v>Školní šikanování</c:v>
                </c:pt>
                <c:pt idx="1">
                  <c:v>Vandalismus</c:v>
                </c:pt>
                <c:pt idx="2">
                  <c:v>Záškoláctví</c:v>
                </c:pt>
                <c:pt idx="3">
                  <c:v>Kyberšikana</c:v>
                </c:pt>
                <c:pt idx="4">
                  <c:v>Tabák</c:v>
                </c:pt>
                <c:pt idx="5">
                  <c:v>Krádeže</c:v>
                </c:pt>
                <c:pt idx="6">
                  <c:v>Návykové látky</c:v>
                </c:pt>
                <c:pt idx="7">
                  <c:v>Alkohol</c:v>
                </c:pt>
                <c:pt idx="8">
                  <c:v>Rizika v dopravě</c:v>
                </c:pt>
                <c:pt idx="9">
                  <c:v>Extremismus,rasismus,xenofobie</c:v>
                </c:pt>
                <c:pt idx="10">
                  <c:v>Poruchy příjmu potravy</c:v>
                </c:pt>
                <c:pt idx="11">
                  <c:v>Syndrom CAN</c:v>
                </c:pt>
                <c:pt idx="12">
                  <c:v>Homofobie</c:v>
                </c:pt>
              </c:strCache>
            </c:strRef>
          </c:cat>
          <c:val>
            <c:numRef>
              <c:f>List1!$B$2:$B$14</c:f>
              <c:numCache>
                <c:formatCode>General</c:formatCode>
                <c:ptCount val="13"/>
                <c:pt idx="0">
                  <c:v>29</c:v>
                </c:pt>
                <c:pt idx="1">
                  <c:v>29</c:v>
                </c:pt>
                <c:pt idx="2">
                  <c:v>26</c:v>
                </c:pt>
                <c:pt idx="3">
                  <c:v>23</c:v>
                </c:pt>
                <c:pt idx="4">
                  <c:v>22</c:v>
                </c:pt>
                <c:pt idx="5">
                  <c:v>19</c:v>
                </c:pt>
                <c:pt idx="6">
                  <c:v>16</c:v>
                </c:pt>
                <c:pt idx="7">
                  <c:v>14</c:v>
                </c:pt>
                <c:pt idx="8">
                  <c:v>13</c:v>
                </c:pt>
                <c:pt idx="9">
                  <c:v>8</c:v>
                </c:pt>
                <c:pt idx="10">
                  <c:v>7</c:v>
                </c:pt>
                <c:pt idx="11">
                  <c:v>7</c:v>
                </c:pt>
                <c:pt idx="12">
                  <c:v>4</c:v>
                </c:pt>
              </c:numCache>
            </c:numRef>
          </c:val>
        </c:ser>
        <c:shape val="cone"/>
        <c:axId val="104507264"/>
        <c:axId val="104508800"/>
        <c:axId val="104501696"/>
      </c:bar3DChart>
      <c:catAx>
        <c:axId val="10450726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104508800"/>
        <c:crosses val="autoZero"/>
        <c:auto val="1"/>
        <c:lblAlgn val="ctr"/>
        <c:lblOffset val="100"/>
      </c:catAx>
      <c:valAx>
        <c:axId val="104508800"/>
        <c:scaling>
          <c:orientation val="minMax"/>
        </c:scaling>
        <c:axPos val="l"/>
        <c:majorGridlines/>
        <c:numFmt formatCode="General" sourceLinked="1"/>
        <c:tickLblPos val="nextTo"/>
        <c:crossAx val="104507264"/>
        <c:crosses val="autoZero"/>
        <c:crossBetween val="between"/>
      </c:valAx>
      <c:serAx>
        <c:axId val="104501696"/>
        <c:scaling>
          <c:orientation val="minMax"/>
        </c:scaling>
        <c:delete val="1"/>
        <c:axPos val="b"/>
        <c:tickLblPos val="none"/>
        <c:crossAx val="104508800"/>
        <c:crosses val="autoZero"/>
      </c:ser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C00000"/>
              </a:solidFill>
            </a:ln>
          </c:spPr>
          <c:cat>
            <c:strRef>
              <c:f>List1!$A$2:$A$15</c:f>
              <c:strCache>
                <c:ptCount val="13"/>
                <c:pt idx="0">
                  <c:v>Tabák</c:v>
                </c:pt>
                <c:pt idx="1">
                  <c:v>Školní šikanování</c:v>
                </c:pt>
                <c:pt idx="2">
                  <c:v>Vandalismus</c:v>
                </c:pt>
                <c:pt idx="3">
                  <c:v>Kyberšikana</c:v>
                </c:pt>
                <c:pt idx="4">
                  <c:v>Návykové látky</c:v>
                </c:pt>
                <c:pt idx="5">
                  <c:v>Krádeže</c:v>
                </c:pt>
                <c:pt idx="6">
                  <c:v>Alkohol</c:v>
                </c:pt>
                <c:pt idx="7">
                  <c:v>Záškoláctví</c:v>
                </c:pt>
                <c:pt idx="8">
                  <c:v>Extremismus, rasismus,xenofobie</c:v>
                </c:pt>
                <c:pt idx="9">
                  <c:v>Poruchy příjmu potravy</c:v>
                </c:pt>
                <c:pt idx="10">
                  <c:v>Rizika v dopravě</c:v>
                </c:pt>
                <c:pt idx="11">
                  <c:v>Syndrom CAN</c:v>
                </c:pt>
                <c:pt idx="12">
                  <c:v>Homofobie</c:v>
                </c:pt>
              </c:strCache>
            </c:strRef>
          </c:cat>
          <c:val>
            <c:numRef>
              <c:f>List1!$B$2:$B$15</c:f>
              <c:numCache>
                <c:formatCode>General</c:formatCode>
                <c:ptCount val="14"/>
                <c:pt idx="0">
                  <c:v>29</c:v>
                </c:pt>
                <c:pt idx="1">
                  <c:v>29</c:v>
                </c:pt>
                <c:pt idx="2">
                  <c:v>28</c:v>
                </c:pt>
                <c:pt idx="3">
                  <c:v>26</c:v>
                </c:pt>
                <c:pt idx="4">
                  <c:v>24</c:v>
                </c:pt>
                <c:pt idx="5">
                  <c:v>24</c:v>
                </c:pt>
                <c:pt idx="6">
                  <c:v>23</c:v>
                </c:pt>
                <c:pt idx="7">
                  <c:v>23</c:v>
                </c:pt>
                <c:pt idx="8">
                  <c:v>16</c:v>
                </c:pt>
                <c:pt idx="9">
                  <c:v>15</c:v>
                </c:pt>
                <c:pt idx="10">
                  <c:v>14</c:v>
                </c:pt>
                <c:pt idx="11">
                  <c:v>13</c:v>
                </c:pt>
                <c:pt idx="12">
                  <c:v>9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cat>
            <c:strRef>
              <c:f>List1!$A$2:$A$15</c:f>
              <c:strCache>
                <c:ptCount val="13"/>
                <c:pt idx="0">
                  <c:v>Tabák</c:v>
                </c:pt>
                <c:pt idx="1">
                  <c:v>Školní šikanování</c:v>
                </c:pt>
                <c:pt idx="2">
                  <c:v>Vandalismus</c:v>
                </c:pt>
                <c:pt idx="3">
                  <c:v>Kyberšikana</c:v>
                </c:pt>
                <c:pt idx="4">
                  <c:v>Návykové látky</c:v>
                </c:pt>
                <c:pt idx="5">
                  <c:v>Krádeže</c:v>
                </c:pt>
                <c:pt idx="6">
                  <c:v>Alkohol</c:v>
                </c:pt>
                <c:pt idx="7">
                  <c:v>Záškoláctví</c:v>
                </c:pt>
                <c:pt idx="8">
                  <c:v>Extremismus, rasismus,xenofobie</c:v>
                </c:pt>
                <c:pt idx="9">
                  <c:v>Poruchy příjmu potravy</c:v>
                </c:pt>
                <c:pt idx="10">
                  <c:v>Rizika v dopravě</c:v>
                </c:pt>
                <c:pt idx="11">
                  <c:v>Syndrom CAN</c:v>
                </c:pt>
                <c:pt idx="12">
                  <c:v>Homofobie</c:v>
                </c:pt>
              </c:strCache>
            </c:strRef>
          </c:cat>
          <c:val>
            <c:numRef>
              <c:f>List1!$C$2:$C$14</c:f>
            </c:numRef>
          </c:val>
          <c:shape val="pyramid"/>
        </c:ser>
        <c:shape val="cone"/>
        <c:axId val="104559744"/>
        <c:axId val="104561280"/>
        <c:axId val="104503488"/>
      </c:bar3DChart>
      <c:catAx>
        <c:axId val="10455974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104561280"/>
        <c:crosses val="autoZero"/>
        <c:auto val="1"/>
        <c:lblAlgn val="ctr"/>
        <c:lblOffset val="100"/>
      </c:catAx>
      <c:valAx>
        <c:axId val="104561280"/>
        <c:scaling>
          <c:orientation val="minMax"/>
        </c:scaling>
        <c:axPos val="l"/>
        <c:majorGridlines/>
        <c:numFmt formatCode="General" sourceLinked="1"/>
        <c:tickLblPos val="nextTo"/>
        <c:crossAx val="104559744"/>
        <c:crosses val="autoZero"/>
        <c:crossBetween val="between"/>
      </c:valAx>
      <c:serAx>
        <c:axId val="104503488"/>
        <c:scaling>
          <c:orientation val="minMax"/>
        </c:scaling>
        <c:delete val="1"/>
        <c:axPos val="b"/>
        <c:tickLblPos val="none"/>
        <c:crossAx val="104561280"/>
        <c:crosses val="autoZero"/>
      </c:ser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70C0"/>
              </a:solidFill>
            </a:ln>
          </c:spPr>
          <c:cat>
            <c:strRef>
              <c:f>List1!$A$2:$A$14</c:f>
              <c:strCache>
                <c:ptCount val="13"/>
                <c:pt idx="0">
                  <c:v>Záškoláctví</c:v>
                </c:pt>
                <c:pt idx="1">
                  <c:v>Tabák</c:v>
                </c:pt>
                <c:pt idx="2">
                  <c:v>Školní šikanování</c:v>
                </c:pt>
                <c:pt idx="3">
                  <c:v>Krádeže</c:v>
                </c:pt>
                <c:pt idx="4">
                  <c:v>Vandalismus</c:v>
                </c:pt>
                <c:pt idx="5">
                  <c:v>Návykové látky</c:v>
                </c:pt>
                <c:pt idx="6">
                  <c:v>Kyberšikana</c:v>
                </c:pt>
                <c:pt idx="7">
                  <c:v>Alkohol</c:v>
                </c:pt>
                <c:pt idx="8">
                  <c:v>Extremismus,rasismus,xenofobie</c:v>
                </c:pt>
                <c:pt idx="9">
                  <c:v>Rizika v dopravě</c:v>
                </c:pt>
                <c:pt idx="10">
                  <c:v>Poruchy příjmu potravy</c:v>
                </c:pt>
                <c:pt idx="11">
                  <c:v>Syndrom CAN</c:v>
                </c:pt>
                <c:pt idx="12">
                  <c:v>Homofobie</c:v>
                </c:pt>
              </c:strCache>
            </c:strRef>
          </c:cat>
          <c:val>
            <c:numRef>
              <c:f>List1!$B$2:$B$14</c:f>
              <c:numCache>
                <c:formatCode>General</c:formatCode>
                <c:ptCount val="13"/>
                <c:pt idx="0">
                  <c:v>28</c:v>
                </c:pt>
                <c:pt idx="1">
                  <c:v>26</c:v>
                </c:pt>
                <c:pt idx="2">
                  <c:v>25</c:v>
                </c:pt>
                <c:pt idx="3">
                  <c:v>22</c:v>
                </c:pt>
                <c:pt idx="4">
                  <c:v>21</c:v>
                </c:pt>
                <c:pt idx="5">
                  <c:v>18</c:v>
                </c:pt>
                <c:pt idx="6">
                  <c:v>14</c:v>
                </c:pt>
                <c:pt idx="7">
                  <c:v>12</c:v>
                </c:pt>
                <c:pt idx="8">
                  <c:v>11</c:v>
                </c:pt>
                <c:pt idx="9">
                  <c:v>7</c:v>
                </c:pt>
                <c:pt idx="10">
                  <c:v>5</c:v>
                </c:pt>
                <c:pt idx="11">
                  <c:v>2</c:v>
                </c:pt>
                <c:pt idx="12">
                  <c:v>0</c:v>
                </c:pt>
              </c:numCache>
            </c:numRef>
          </c:val>
        </c:ser>
        <c:shape val="cone"/>
        <c:axId val="104578432"/>
        <c:axId val="104768640"/>
        <c:axId val="104563136"/>
      </c:bar3DChart>
      <c:catAx>
        <c:axId val="10457843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104768640"/>
        <c:crosses val="autoZero"/>
        <c:auto val="1"/>
        <c:lblAlgn val="ctr"/>
        <c:lblOffset val="100"/>
      </c:catAx>
      <c:valAx>
        <c:axId val="104768640"/>
        <c:scaling>
          <c:orientation val="minMax"/>
        </c:scaling>
        <c:axPos val="l"/>
        <c:majorGridlines/>
        <c:numFmt formatCode="General" sourceLinked="1"/>
        <c:tickLblPos val="nextTo"/>
        <c:crossAx val="104578432"/>
        <c:crosses val="autoZero"/>
        <c:crossBetween val="between"/>
      </c:valAx>
      <c:serAx>
        <c:axId val="104563136"/>
        <c:scaling>
          <c:orientation val="minMax"/>
        </c:scaling>
        <c:delete val="1"/>
        <c:axPos val="b"/>
        <c:tickLblPos val="none"/>
        <c:crossAx val="104768640"/>
        <c:crosses val="autoZero"/>
      </c:ser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C00000"/>
              </a:solidFill>
            </a:ln>
          </c:spPr>
          <c:cat>
            <c:strRef>
              <c:f>List1!$A$2:$A$15</c:f>
              <c:strCache>
                <c:ptCount val="13"/>
                <c:pt idx="0">
                  <c:v>Návykové látky</c:v>
                </c:pt>
                <c:pt idx="1">
                  <c:v>Záškoláctví</c:v>
                </c:pt>
                <c:pt idx="2">
                  <c:v>Kyberšikana</c:v>
                </c:pt>
                <c:pt idx="3">
                  <c:v>Krádeže</c:v>
                </c:pt>
                <c:pt idx="4">
                  <c:v>Školní šikanování</c:v>
                </c:pt>
                <c:pt idx="5">
                  <c:v>Syndrom CAN</c:v>
                </c:pt>
                <c:pt idx="6">
                  <c:v>Tabák</c:v>
                </c:pt>
                <c:pt idx="7">
                  <c:v>Vandalismus</c:v>
                </c:pt>
                <c:pt idx="8">
                  <c:v>Alkohol</c:v>
                </c:pt>
                <c:pt idx="9">
                  <c:v>Extremismus, rasismus,xenofobie</c:v>
                </c:pt>
                <c:pt idx="10">
                  <c:v>Poruchy příjmu potravy</c:v>
                </c:pt>
                <c:pt idx="11">
                  <c:v>Rizika v dopravě</c:v>
                </c:pt>
                <c:pt idx="12">
                  <c:v>Homofobie</c:v>
                </c:pt>
              </c:strCache>
            </c:strRef>
          </c:cat>
          <c:val>
            <c:numRef>
              <c:f>List1!$B$2:$B$15</c:f>
              <c:numCache>
                <c:formatCode>General</c:formatCode>
                <c:ptCount val="14"/>
                <c:pt idx="0">
                  <c:v>20</c:v>
                </c:pt>
                <c:pt idx="1">
                  <c:v>17</c:v>
                </c:pt>
                <c:pt idx="2">
                  <c:v>16</c:v>
                </c:pt>
                <c:pt idx="3">
                  <c:v>16</c:v>
                </c:pt>
                <c:pt idx="4">
                  <c:v>13</c:v>
                </c:pt>
                <c:pt idx="5">
                  <c:v>12</c:v>
                </c:pt>
                <c:pt idx="6">
                  <c:v>12</c:v>
                </c:pt>
                <c:pt idx="7">
                  <c:v>11</c:v>
                </c:pt>
                <c:pt idx="8">
                  <c:v>10</c:v>
                </c:pt>
                <c:pt idx="9">
                  <c:v>7</c:v>
                </c:pt>
                <c:pt idx="10">
                  <c:v>6</c:v>
                </c:pt>
                <c:pt idx="11">
                  <c:v>4</c:v>
                </c:pt>
                <c:pt idx="12">
                  <c:v>0</c:v>
                </c:pt>
              </c:numCache>
            </c:numRef>
          </c:val>
        </c:ser>
        <c:shape val="cone"/>
        <c:axId val="104885248"/>
        <c:axId val="104891136"/>
        <c:axId val="104288256"/>
      </c:bar3DChart>
      <c:catAx>
        <c:axId val="10488524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104891136"/>
        <c:crosses val="autoZero"/>
        <c:auto val="1"/>
        <c:lblAlgn val="ctr"/>
        <c:lblOffset val="100"/>
      </c:catAx>
      <c:valAx>
        <c:axId val="104891136"/>
        <c:scaling>
          <c:orientation val="minMax"/>
        </c:scaling>
        <c:axPos val="l"/>
        <c:majorGridlines/>
        <c:numFmt formatCode="General" sourceLinked="1"/>
        <c:tickLblPos val="nextTo"/>
        <c:crossAx val="104885248"/>
        <c:crosses val="autoZero"/>
        <c:crossBetween val="between"/>
      </c:valAx>
      <c:serAx>
        <c:axId val="104288256"/>
        <c:scaling>
          <c:orientation val="minMax"/>
        </c:scaling>
        <c:delete val="1"/>
        <c:axPos val="b"/>
        <c:tickLblPos val="none"/>
        <c:crossAx val="104891136"/>
        <c:crosses val="autoZero"/>
      </c:ser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70C0"/>
              </a:solidFill>
            </a:ln>
          </c:spPr>
          <c:cat>
            <c:strRef>
              <c:f>List1!$A$2:$A$15</c:f>
              <c:strCache>
                <c:ptCount val="13"/>
                <c:pt idx="0">
                  <c:v>Tabák</c:v>
                </c:pt>
                <c:pt idx="1">
                  <c:v>Záškoláctví</c:v>
                </c:pt>
                <c:pt idx="2">
                  <c:v>Školní šikanování</c:v>
                </c:pt>
                <c:pt idx="3">
                  <c:v>Vandalismus</c:v>
                </c:pt>
                <c:pt idx="4">
                  <c:v>Krádeže</c:v>
                </c:pt>
                <c:pt idx="5">
                  <c:v>Kyberšikana</c:v>
                </c:pt>
                <c:pt idx="6">
                  <c:v>Alkohol</c:v>
                </c:pt>
                <c:pt idx="7">
                  <c:v>Návykové látky</c:v>
                </c:pt>
                <c:pt idx="8">
                  <c:v>Extremismus, rasismus,xenofobie</c:v>
                </c:pt>
                <c:pt idx="9">
                  <c:v>Poruchy příjmu potravy</c:v>
                </c:pt>
                <c:pt idx="10">
                  <c:v>Rizika v dopravě</c:v>
                </c:pt>
                <c:pt idx="11">
                  <c:v>Syndrom CAN</c:v>
                </c:pt>
                <c:pt idx="12">
                  <c:v>Homofobie</c:v>
                </c:pt>
              </c:strCache>
            </c:strRef>
          </c:cat>
          <c:val>
            <c:numRef>
              <c:f>List1!$B$2:$B$15</c:f>
              <c:numCache>
                <c:formatCode>General</c:formatCode>
                <c:ptCount val="14"/>
                <c:pt idx="0">
                  <c:v>49</c:v>
                </c:pt>
                <c:pt idx="1">
                  <c:v>45</c:v>
                </c:pt>
                <c:pt idx="2">
                  <c:v>39</c:v>
                </c:pt>
                <c:pt idx="3">
                  <c:v>32</c:v>
                </c:pt>
                <c:pt idx="4">
                  <c:v>25</c:v>
                </c:pt>
                <c:pt idx="5">
                  <c:v>25</c:v>
                </c:pt>
                <c:pt idx="6">
                  <c:v>22</c:v>
                </c:pt>
                <c:pt idx="7">
                  <c:v>22</c:v>
                </c:pt>
                <c:pt idx="8">
                  <c:v>18</c:v>
                </c:pt>
                <c:pt idx="9">
                  <c:v>11</c:v>
                </c:pt>
                <c:pt idx="10">
                  <c:v>10</c:v>
                </c:pt>
                <c:pt idx="11">
                  <c:v>7</c:v>
                </c:pt>
                <c:pt idx="12">
                  <c:v>5</c:v>
                </c:pt>
              </c:numCache>
            </c:numRef>
          </c:val>
        </c:ser>
        <c:shape val="cone"/>
        <c:axId val="110069248"/>
        <c:axId val="110070784"/>
        <c:axId val="104863488"/>
      </c:bar3DChart>
      <c:catAx>
        <c:axId val="11006924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110070784"/>
        <c:crosses val="autoZero"/>
        <c:auto val="1"/>
        <c:lblAlgn val="ctr"/>
        <c:lblOffset val="100"/>
      </c:catAx>
      <c:valAx>
        <c:axId val="110070784"/>
        <c:scaling>
          <c:orientation val="minMax"/>
        </c:scaling>
        <c:axPos val="l"/>
        <c:majorGridlines/>
        <c:numFmt formatCode="General" sourceLinked="1"/>
        <c:tickLblPos val="nextTo"/>
        <c:crossAx val="110069248"/>
        <c:crosses val="autoZero"/>
        <c:crossBetween val="between"/>
      </c:valAx>
      <c:serAx>
        <c:axId val="104863488"/>
        <c:scaling>
          <c:orientation val="minMax"/>
        </c:scaling>
        <c:delete val="1"/>
        <c:axPos val="b"/>
        <c:tickLblPos val="none"/>
        <c:crossAx val="110070784"/>
        <c:crosses val="autoZero"/>
      </c:ser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50F76C7-9C39-4964-9844-F0E6F12B798B}" type="datetimeFigureOut">
              <a:rPr lang="cs-CZ"/>
              <a:pPr>
                <a:defRPr/>
              </a:pPr>
              <a:t>21.6.2013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6CBCCD3-6CE3-464F-9097-2F70BBDBCD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FDEC242-366E-48F2-8228-D9793CF6165F}" type="datetimeFigureOut">
              <a:rPr lang="cs-CZ"/>
              <a:pPr>
                <a:defRPr/>
              </a:pPr>
              <a:t>21.6.2013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4157789-716D-4CC1-A223-89DE6B7B8A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4348" y="2130425"/>
            <a:ext cx="8001056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14348" y="3886200"/>
            <a:ext cx="800105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55FA3-FAB8-4DD0-902D-A596C00BBC6F}" type="datetime1">
              <a:rPr lang="cs-CZ"/>
              <a:pPr>
                <a:defRPr/>
              </a:pPr>
              <a:t>21.6.2013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D4C55-A57E-4F7A-9D31-F9580D19E5C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3C78E-975A-4540-83C6-1267491A3C67}" type="datetime1">
              <a:rPr lang="cs-CZ"/>
              <a:pPr>
                <a:defRPr/>
              </a:pPr>
              <a:t>21.6.2013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0A054-DF3F-4887-BCFF-1B5AF6DFC5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28802"/>
            <a:ext cx="2057400" cy="4197361"/>
          </a:xfrm>
        </p:spPr>
        <p:txBody>
          <a:bodyPr vert="eaVert"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14348" y="1928802"/>
            <a:ext cx="5762652" cy="4197361"/>
          </a:xfrm>
        </p:spPr>
        <p:txBody>
          <a:bodyPr vert="eaVert"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0EEAA-2A9B-44B4-93B4-A5EBC36B9547}" type="datetime1">
              <a:rPr lang="cs-CZ"/>
              <a:pPr>
                <a:defRPr/>
              </a:pPr>
              <a:t>21.6.2013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F7E73-F83F-458D-8581-22387EB582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32349-742F-471A-ADE2-926947C5C4A7}" type="datetime1">
              <a:rPr lang="cs-CZ"/>
              <a:pPr>
                <a:defRPr/>
              </a:pPr>
              <a:t>21.6.2013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A2852-913C-4D69-B901-43E148E5FC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49" y="4406900"/>
            <a:ext cx="8001056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14349" y="2906713"/>
            <a:ext cx="800105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3E088-14F2-4ADA-9769-DB783CEE40A0}" type="datetime1">
              <a:rPr lang="cs-CZ"/>
              <a:pPr>
                <a:defRPr/>
              </a:pPr>
              <a:t>21.6.2013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F1028-A364-4684-87ED-0170338569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14348" y="3214686"/>
            <a:ext cx="3929090" cy="29114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86314" y="3214686"/>
            <a:ext cx="3900486" cy="29114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F24B0-B0FB-4B47-9119-11900E19735E}" type="datetime1">
              <a:rPr lang="cs-CZ"/>
              <a:pPr>
                <a:defRPr/>
              </a:pPr>
              <a:t>21.6.2013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0CC2B-1D35-4340-A2B8-E8151B6387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14348" y="3214686"/>
            <a:ext cx="392909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714348" y="4000503"/>
            <a:ext cx="3929090" cy="212565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786314" y="3214686"/>
            <a:ext cx="3900486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86314" y="4000503"/>
            <a:ext cx="3900486" cy="212565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409A4-CFC8-487E-99D8-B783D4B4A8C6}" type="datetime1">
              <a:rPr lang="cs-CZ"/>
              <a:pPr>
                <a:defRPr/>
              </a:pPr>
              <a:t>21.6.2013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400AC-D54B-4ADB-A058-2CF8D0D18F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AC98C-7A20-491E-89E1-61C11E34D623}" type="datetime1">
              <a:rPr lang="cs-CZ"/>
              <a:pPr>
                <a:defRPr/>
              </a:pPr>
              <a:t>21.6.2013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9667D-942A-45E3-AAC1-8D185B4B173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C6C82-4FC5-401B-B1B7-FBC2FF742FFD}" type="datetime1">
              <a:rPr lang="cs-CZ"/>
              <a:pPr>
                <a:defRPr/>
              </a:pPr>
              <a:t>21.6.2013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3150B-D8B5-42EA-A926-C5DD837D129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1382" y="1928802"/>
            <a:ext cx="285048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14744" y="1928802"/>
            <a:ext cx="4972056" cy="41973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21382" y="3286124"/>
            <a:ext cx="2850486" cy="28400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B2F16-BBA9-4BCF-B388-44F6D6B41E30}" type="datetime1">
              <a:rPr lang="cs-CZ"/>
              <a:pPr>
                <a:defRPr/>
              </a:pPr>
              <a:t>21.6.2013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48B6A-02B7-48B3-8D68-B7274E8C80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48" y="4800600"/>
            <a:ext cx="8001056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714348" y="1928801"/>
            <a:ext cx="8001056" cy="2798773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14348" y="5367338"/>
            <a:ext cx="800105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625FF-1141-4F78-86CF-DB500C84BD0C}" type="datetime1">
              <a:rPr lang="cs-CZ"/>
              <a:pPr>
                <a:defRPr/>
              </a:pPr>
              <a:t>21.6.2013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E6036-012A-4325-8B99-75ACC24702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714375" y="1928813"/>
            <a:ext cx="7972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714375" y="3214688"/>
            <a:ext cx="7972425" cy="291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714375" y="6356350"/>
            <a:ext cx="3929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940B3FF-8AE8-4DC0-B2C2-20F1EEA3517F}" type="datetime1">
              <a:rPr lang="cs-CZ"/>
              <a:pPr>
                <a:defRPr/>
              </a:pPr>
              <a:t>21.6.2013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5429250" y="1042988"/>
            <a:ext cx="3571875" cy="500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cs-CZ"/>
              <a:t>Téma prezentace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4786313" y="6356350"/>
            <a:ext cx="39004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01F05C5-81E5-4B0B-A26F-798DFEC088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Obrázek 12" descr="kru.wm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1688" y="484188"/>
            <a:ext cx="38036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375D67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683569" y="1916832"/>
            <a:ext cx="8003232" cy="1656184"/>
          </a:xfrm>
          <a:noFill/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cs-CZ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ANALÝZA VÝSKYTU PROJEVŮ </a:t>
            </a:r>
            <a:br>
              <a:rPr lang="cs-CZ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cs-CZ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RIZIKOVÉHO CHOVÁNÍ V ÚSTECKÉM KRAJI</a:t>
            </a:r>
            <a:endParaRPr lang="cs-CZ" dirty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Ústecký kraj</a:t>
            </a:r>
            <a:endParaRPr lang="cs-CZ" dirty="0"/>
          </a:p>
        </p:txBody>
      </p:sp>
      <p:pic>
        <p:nvPicPr>
          <p:cNvPr id="9" name="Zástupný symbol pro obsah 8" descr="symbol_logo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7524328" y="5013176"/>
            <a:ext cx="1139566" cy="1440160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348059"/>
          </a:xfrm>
        </p:spPr>
        <p:txBody>
          <a:bodyPr/>
          <a:lstStyle/>
          <a:p>
            <a:r>
              <a:rPr lang="cs-CZ" sz="1800" dirty="0" smtClean="0"/>
              <a:t>Kterou oblast RCH považujete ve své praxi za nejproblematičtější?</a:t>
            </a:r>
            <a:endParaRPr lang="cs-CZ" sz="18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323528" y="2420888"/>
          <a:ext cx="8280921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800" dirty="0" smtClean="0">
                <a:solidFill>
                  <a:srgbClr val="FFFF00"/>
                </a:solidFill>
              </a:rPr>
              <a:t>LOUNY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420067"/>
          </a:xfrm>
        </p:spPr>
        <p:txBody>
          <a:bodyPr/>
          <a:lstStyle/>
          <a:p>
            <a:r>
              <a:rPr lang="cs-CZ" sz="1800" dirty="0" smtClean="0"/>
              <a:t>Kterou oblast jste řešili u žáků Vaší školy nejčastěji?</a:t>
            </a:r>
            <a:endParaRPr lang="cs-CZ" sz="18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251521" y="2420888"/>
          <a:ext cx="8435280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800" dirty="0" smtClean="0">
                <a:solidFill>
                  <a:srgbClr val="FFFF00"/>
                </a:solidFill>
              </a:rPr>
              <a:t>MOST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348059"/>
          </a:xfrm>
        </p:spPr>
        <p:txBody>
          <a:bodyPr/>
          <a:lstStyle/>
          <a:p>
            <a:r>
              <a:rPr lang="cs-CZ" sz="1800" dirty="0" smtClean="0"/>
              <a:t>Kterou oblast RCH považujete ve své praxi za nejproblematičtější?</a:t>
            </a:r>
            <a:endParaRPr lang="cs-CZ" sz="18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323529" y="2348880"/>
          <a:ext cx="8363272" cy="3777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800" dirty="0" smtClean="0">
                <a:solidFill>
                  <a:srgbClr val="FFFF00"/>
                </a:solidFill>
              </a:rPr>
              <a:t>MOST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348059"/>
          </a:xfrm>
        </p:spPr>
        <p:txBody>
          <a:bodyPr/>
          <a:lstStyle/>
          <a:p>
            <a:r>
              <a:rPr lang="cs-CZ" sz="1800" dirty="0" smtClean="0"/>
              <a:t>Kterou oblast jste řešili u žáků Vaší školy nejčastěji?</a:t>
            </a:r>
            <a:endParaRPr lang="cs-CZ" sz="18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323529" y="2420888"/>
          <a:ext cx="8363272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800" dirty="0" smtClean="0">
                <a:solidFill>
                  <a:srgbClr val="FFFF00"/>
                </a:solidFill>
              </a:rPr>
              <a:t>TEPLICE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348059"/>
          </a:xfrm>
        </p:spPr>
        <p:txBody>
          <a:bodyPr/>
          <a:lstStyle/>
          <a:p>
            <a:r>
              <a:rPr lang="cs-CZ" sz="1800" dirty="0" smtClean="0"/>
              <a:t>Kterou oblast RCH považujete ve své praxi za nejproblematičtější?</a:t>
            </a:r>
            <a:endParaRPr lang="cs-CZ" sz="18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323529" y="2420888"/>
          <a:ext cx="8363272" cy="3705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800" dirty="0" smtClean="0">
                <a:solidFill>
                  <a:srgbClr val="FFFF00"/>
                </a:solidFill>
              </a:rPr>
              <a:t>TEPLICE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348059"/>
          </a:xfrm>
        </p:spPr>
        <p:txBody>
          <a:bodyPr/>
          <a:lstStyle/>
          <a:p>
            <a:r>
              <a:rPr lang="cs-CZ" sz="1800" dirty="0" smtClean="0"/>
              <a:t>Kterou oblast jste řešili u žáků Vaší školy nejčastěji?</a:t>
            </a:r>
            <a:endParaRPr lang="cs-CZ" sz="18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251521" y="2348880"/>
          <a:ext cx="8435280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800" dirty="0" smtClean="0">
                <a:solidFill>
                  <a:srgbClr val="FFFF00"/>
                </a:solidFill>
              </a:rPr>
              <a:t>ÚSTÍ NAD LABEM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420067"/>
          </a:xfrm>
        </p:spPr>
        <p:txBody>
          <a:bodyPr/>
          <a:lstStyle/>
          <a:p>
            <a:r>
              <a:rPr lang="cs-CZ" sz="1800" dirty="0" smtClean="0"/>
              <a:t>Kterou oblast RCH považujete ve své praxi za nejproblematičtější?</a:t>
            </a:r>
            <a:endParaRPr lang="cs-CZ" sz="18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323529" y="2348880"/>
          <a:ext cx="8363272" cy="3777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800" dirty="0" smtClean="0">
                <a:solidFill>
                  <a:srgbClr val="FFFF00"/>
                </a:solidFill>
              </a:rPr>
              <a:t>ÚSTÍ NAD LABEM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276051"/>
          </a:xfrm>
        </p:spPr>
        <p:txBody>
          <a:bodyPr/>
          <a:lstStyle/>
          <a:p>
            <a:r>
              <a:rPr lang="cs-CZ" sz="1800" dirty="0" smtClean="0"/>
              <a:t>Kterou oblast jste řešili u žáků Vaší školy nejčastěji?</a:t>
            </a:r>
            <a:endParaRPr lang="cs-CZ" sz="18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323529" y="2276872"/>
          <a:ext cx="836327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cs-CZ" sz="1800" dirty="0" smtClean="0">
                <a:solidFill>
                  <a:srgbClr val="FFFF00"/>
                </a:solidFill>
              </a:rPr>
              <a:t>ÚSTECKÝ KRAJ – VŠECHNY OKRESY DOHROMADY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276051"/>
          </a:xfrm>
        </p:spPr>
        <p:txBody>
          <a:bodyPr/>
          <a:lstStyle/>
          <a:p>
            <a:r>
              <a:rPr lang="cs-CZ" sz="1800" dirty="0" smtClean="0"/>
              <a:t>Kterou oblast RCH považujete ve své praxi za nejproblematičtější?</a:t>
            </a:r>
            <a:endParaRPr lang="cs-CZ" sz="1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cs-CZ" sz="1800" dirty="0" smtClean="0">
                <a:solidFill>
                  <a:srgbClr val="FFFF00"/>
                </a:solidFill>
              </a:rPr>
              <a:t>ÚSTECKÝ KRAJ – VŠECHNY OKRESY DOHROMADY</a:t>
            </a:r>
            <a:endParaRPr lang="cs-CZ" sz="1800" dirty="0">
              <a:solidFill>
                <a:srgbClr val="FFFF00"/>
              </a:solidFill>
            </a:endParaRP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251521" y="2276872"/>
          <a:ext cx="8435280" cy="3849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>Vyhodnocení dotazníků v grafech, rozdělení na jednotlivé okresy Ústeckého kraje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    Kterou oblast jste řešili u žáků Vaší školy nejčastěji? 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   Kterou rizikovou oblast považujete ve své praxi za nejproblematičtější?     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Ústecký kraj</a:t>
            </a:r>
            <a:endParaRPr lang="cs-CZ" dirty="0"/>
          </a:p>
        </p:txBody>
      </p:sp>
      <p:sp>
        <p:nvSpPr>
          <p:cNvPr id="6" name="Krychle 5"/>
          <p:cNvSpPr/>
          <p:nvPr/>
        </p:nvSpPr>
        <p:spPr>
          <a:xfrm>
            <a:off x="683568" y="4941168"/>
            <a:ext cx="288032" cy="288032"/>
          </a:xfrm>
          <a:prstGeom prst="cub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7" name="Krychle 6"/>
          <p:cNvSpPr/>
          <p:nvPr/>
        </p:nvSpPr>
        <p:spPr>
          <a:xfrm>
            <a:off x="683568" y="3501008"/>
            <a:ext cx="288032" cy="288032"/>
          </a:xfrm>
          <a:prstGeom prst="cub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348059"/>
          </a:xfrm>
        </p:spPr>
        <p:txBody>
          <a:bodyPr/>
          <a:lstStyle/>
          <a:p>
            <a:r>
              <a:rPr lang="cs-CZ" sz="1800" dirty="0" smtClean="0"/>
              <a:t>Kterou oblast jste řešili u žáků Vaší školy nejčastěji?</a:t>
            </a:r>
            <a:endParaRPr lang="cs-CZ" sz="18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395537" y="2348880"/>
          <a:ext cx="8352927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429250" y="1042988"/>
            <a:ext cx="3571875" cy="585812"/>
          </a:xfrm>
          <a:noFill/>
        </p:spPr>
        <p:txBody>
          <a:bodyPr/>
          <a:lstStyle/>
          <a:p>
            <a:pPr>
              <a:defRPr/>
            </a:pPr>
            <a:r>
              <a:rPr lang="cs-CZ" sz="1800" dirty="0" smtClean="0">
                <a:solidFill>
                  <a:srgbClr val="FFFF00"/>
                </a:solidFill>
              </a:rPr>
              <a:t>CHOMUTOV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420067"/>
          </a:xfrm>
        </p:spPr>
        <p:txBody>
          <a:bodyPr/>
          <a:lstStyle/>
          <a:p>
            <a:r>
              <a:rPr lang="cs-CZ" sz="1800" dirty="0" smtClean="0"/>
              <a:t>Kterou oblast RCH považujete ve své praxi za nejproblematičtější?</a:t>
            </a:r>
            <a:endParaRPr lang="cs-CZ" sz="18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714375" y="2348880"/>
          <a:ext cx="7972425" cy="3777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800" dirty="0" smtClean="0">
                <a:solidFill>
                  <a:srgbClr val="FFFF00"/>
                </a:solidFill>
              </a:rPr>
              <a:t>CHOMUTOV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420067"/>
          </a:xfrm>
        </p:spPr>
        <p:txBody>
          <a:bodyPr/>
          <a:lstStyle/>
          <a:p>
            <a:r>
              <a:rPr lang="cs-CZ" sz="1800" dirty="0" smtClean="0"/>
              <a:t>Kterou oblast jste řešili u žáků Vaší školy nejčastěji?</a:t>
            </a:r>
            <a:endParaRPr lang="cs-CZ" sz="18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323529" y="2348880"/>
          <a:ext cx="836327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800" dirty="0" smtClean="0">
                <a:solidFill>
                  <a:srgbClr val="FFFF00"/>
                </a:solidFill>
              </a:rPr>
              <a:t>DĚČÍN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420067"/>
          </a:xfrm>
        </p:spPr>
        <p:txBody>
          <a:bodyPr/>
          <a:lstStyle/>
          <a:p>
            <a:r>
              <a:rPr lang="cs-CZ" sz="1800" dirty="0" smtClean="0"/>
              <a:t>Kterou oblast RCH považujete ve své praxi za nejproblematičtější?</a:t>
            </a:r>
            <a:endParaRPr lang="cs-CZ" sz="18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714375" y="2492896"/>
          <a:ext cx="7972425" cy="3633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800" dirty="0" smtClean="0">
                <a:solidFill>
                  <a:srgbClr val="FFFF00"/>
                </a:solidFill>
              </a:rPr>
              <a:t>DĚČÍN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420067"/>
          </a:xfrm>
        </p:spPr>
        <p:txBody>
          <a:bodyPr/>
          <a:lstStyle/>
          <a:p>
            <a:r>
              <a:rPr lang="cs-CZ" sz="1800" dirty="0" smtClean="0"/>
              <a:t>Kterou oblast jste řešili u žáků Vaší školy nejčastěji?</a:t>
            </a:r>
            <a:endParaRPr lang="cs-CZ" sz="18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467545" y="2420888"/>
          <a:ext cx="8219256" cy="3705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800" dirty="0" smtClean="0">
                <a:solidFill>
                  <a:srgbClr val="FFFF00"/>
                </a:solidFill>
              </a:rPr>
              <a:t>LITOMĚŘICE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348059"/>
          </a:xfrm>
        </p:spPr>
        <p:txBody>
          <a:bodyPr/>
          <a:lstStyle/>
          <a:p>
            <a:r>
              <a:rPr lang="cs-CZ" sz="1800" dirty="0" smtClean="0"/>
              <a:t>Kterou oblast RCH považujete ve své praxi za nejproblematičtější?</a:t>
            </a:r>
            <a:endParaRPr lang="cs-CZ" sz="18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323529" y="2348880"/>
          <a:ext cx="8363272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800" dirty="0" smtClean="0">
                <a:solidFill>
                  <a:srgbClr val="FFFF00"/>
                </a:solidFill>
              </a:rPr>
              <a:t>LITOMĚŘICE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348059"/>
          </a:xfrm>
        </p:spPr>
        <p:txBody>
          <a:bodyPr/>
          <a:lstStyle/>
          <a:p>
            <a:r>
              <a:rPr lang="cs-CZ" sz="1800" dirty="0" smtClean="0"/>
              <a:t>Kterou oblast jste řešili u žáků Vaší školy nejčastěji?</a:t>
            </a:r>
            <a:endParaRPr lang="cs-CZ" sz="18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323529" y="2420888"/>
          <a:ext cx="8363272" cy="3705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800" dirty="0" smtClean="0">
                <a:solidFill>
                  <a:srgbClr val="FFFF00"/>
                </a:solidFill>
              </a:rPr>
              <a:t>LOUNY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58700B285B6F409AABEA8CC2B20A32" ma:contentTypeVersion="7" ma:contentTypeDescription="Vytvořit nový dokument" ma:contentTypeScope="" ma:versionID="7b81da94a6b3f3680f9e9acbde6b88e5">
  <xsd:schema xmlns:xsd="http://www.w3.org/2001/XMLSchema" xmlns:p="http://schemas.microsoft.com/office/2006/metadata/properties" xmlns:ns2="2e9c731b-0e97-4fd7-94a1-d56b3e8bb644" targetNamespace="http://schemas.microsoft.com/office/2006/metadata/properties" ma:root="true" ma:fieldsID="caf2085a861d2f6fee635ab2a8a942f9" ns2:_="">
    <xsd:import namespace="2e9c731b-0e97-4fd7-94a1-d56b3e8bb644"/>
    <xsd:element name="properties">
      <xsd:complexType>
        <xsd:sequence>
          <xsd:element name="documentManagement">
            <xsd:complexType>
              <xsd:all>
                <xsd:element ref="ns2:Typ_x0020_formul_x00e1__x0159_e" minOccurs="0"/>
                <xsd:element ref="ns2:Vnit_x0159_n_x00ed__x0020_p_x0159_edpis0" minOccurs="0"/>
                <xsd:element ref="ns2:Pozn_x00e1_mka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2e9c731b-0e97-4fd7-94a1-d56b3e8bb644" elementFormDefault="qualified">
    <xsd:import namespace="http://schemas.microsoft.com/office/2006/documentManagement/types"/>
    <xsd:element name="Typ_x0020_formul_x00e1__x0159_e" ma:index="2" nillable="true" ma:displayName="Typ formuláře" ma:format="Dropdown" ma:internalName="Typ_x0020_formul_x00e1__x0159_e">
      <xsd:simpleType>
        <xsd:union memberTypes="dms:Text">
          <xsd:simpleType>
            <xsd:restriction base="dms:Choice">
              <xsd:enumeration value="Hlavičkový papír"/>
              <xsd:enumeration value="Loga"/>
              <xsd:enumeration value="Personální formuláře"/>
              <xsd:enumeration value="Veřejné zakázky nedosahující 250 tis. ‎Kč bez DPH"/>
              <xsd:enumeration value="Veřejné zakázky od 250 tis. Kč nedosahující 1 mil. ‎Kč bez DPH"/>
              <xsd:enumeration value="Veřejné zakázky od 1 mil. Kč nedosahující 3 mil. Kč bez DPH stavební práce"/>
              <xsd:enumeration value="Vzory smluv"/>
              <xsd:enumeration value="Evidence majetku"/>
              <xsd:enumeration value="Personální"/>
              <xsd:enumeration value="Kontrolní činnost"/>
              <xsd:enumeration value="Hlavičkové papíry"/>
              <xsd:enumeration value="Rada a zastupitelstvo"/>
              <xsd:enumeration value="Samospráva"/>
              <xsd:enumeration value="Symboly Ústeckého kraje"/>
              <xsd:enumeration value="Ostatní - nezařazené"/>
              <xsd:enumeration value="Archivace a skartace"/>
              <xsd:enumeration value="Jmenovky a vizitky"/>
              <xsd:enumeration value="Nákup"/>
              <xsd:enumeration value="Služební cesty"/>
              <xsd:enumeration value="Zřizovací listiny"/>
              <xsd:enumeration value="Šablony logomanuálu - pro Office 2003"/>
              <xsd:enumeration value="Šablony logomanuálu - pro Office 2007 - ZATÍM NEPOUŽÍVAT"/>
              <xsd:enumeration value="Powerpoint prezentace - pro Office 2003"/>
              <xsd:enumeration value="Powerpoint prezentace - pro Office 2007"/>
              <xsd:enumeration value="Veřejné zakázky – Zjednodušené podlimitní řízení"/>
            </xsd:restriction>
          </xsd:simpleType>
        </xsd:union>
      </xsd:simpleType>
    </xsd:element>
    <xsd:element name="Vnit_x0159_n_x00ed__x0020_p_x0159_edpis0" ma:index="3" nillable="true" ma:displayName="Vnitřní předpis" ma:list="{e86e94d8-b977-4b02-a1d7-a37ef24fb5c7}" ma:internalName="Vnit_x0159_n_x00ed__x0020_p_x0159_edpis0" ma:showField="_x010c__x00ed_slo_x0020_p_x0159_">
      <xsd:simpleType>
        <xsd:restriction base="dms:Lookup"/>
      </xsd:simpleType>
    </xsd:element>
    <xsd:element name="Pozn_x00e1_mka" ma:index="4" nillable="true" ma:displayName="Poznámka" ma:internalName="Pozn_x00e1_mka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Typ obsahu" ma:readOnly="true"/>
        <xsd:element ref="dc:title" minOccurs="0" maxOccurs="1" ma:index="1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p:properties xmlns:p="http://schemas.microsoft.com/office/2006/metadata/properties" xmlns:xsi="http://www.w3.org/2001/XMLSchema-instance">
  <documentManagement>
    <Typ_x0020_formul_x00e1__x0159_e xmlns="2e9c731b-0e97-4fd7-94a1-d56b3e8bb644">Powerpoint prezentace</Typ_x0020_formul_x00e1__x0159_e>
    <Vnit_x0159_n_x00ed__x0020_p_x0159_edpis0 xmlns="2e9c731b-0e97-4fd7-94a1-d56b3e8bb644" xsi:nil="true"/>
    <Pozn_x00e1_mka xmlns="2e9c731b-0e97-4fd7-94a1-d56b3e8bb644" xsi:nil="true"/>
  </documentManagement>
</p:properties>
</file>

<file path=customXml/itemProps1.xml><?xml version="1.0" encoding="utf-8"?>
<ds:datastoreItem xmlns:ds="http://schemas.openxmlformats.org/officeDocument/2006/customXml" ds:itemID="{5E652C64-885D-4B62-BA84-73EC8DA6420E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56A20180-5FF1-4931-A4E3-CA2AF42992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E9C2B6-D645-4A86-B67C-42C439451E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9c731b-0e97-4fd7-94a1-d56b3e8bb644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FE8AB3DD-5A14-4ADE-BD8E-14A9DA4C6B15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2e9c731b-0e97-4fd7-94a1-d56b3e8bb644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</TotalTime>
  <Words>230</Words>
  <Application>Microsoft Office PowerPoint</Application>
  <PresentationFormat>Předvádění na obrazovce (4:3)</PresentationFormat>
  <Paragraphs>39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Motiv sady Office</vt:lpstr>
      <vt:lpstr>ANALÝZA VÝSKYTU PROJEVŮ  RIZIKOVÉHO CHOVÁNÍ V ÚSTECKÉM KRAJI</vt:lpstr>
      <vt:lpstr>Vyhodnocení dotazníků v grafech, rozdělení na jednotlivé okresy Ústeckého kraje</vt:lpstr>
      <vt:lpstr>Kterou oblast jste řešili u žáků Vaší školy nejčastěji?</vt:lpstr>
      <vt:lpstr>Kterou oblast RCH považujete ve své praxi za nejproblematičtější?</vt:lpstr>
      <vt:lpstr>Kterou oblast jste řešili u žáků Vaší školy nejčastěji?</vt:lpstr>
      <vt:lpstr>Kterou oblast RCH považujete ve své praxi za nejproblematičtější?</vt:lpstr>
      <vt:lpstr>Kterou oblast jste řešili u žáků Vaší školy nejčastěji?</vt:lpstr>
      <vt:lpstr>Kterou oblast RCH považujete ve své praxi za nejproblematičtější?</vt:lpstr>
      <vt:lpstr>Kterou oblast jste řešili u žáků Vaší školy nejčastěji?</vt:lpstr>
      <vt:lpstr>Kterou oblast RCH považujete ve své praxi za nejproblematičtější?</vt:lpstr>
      <vt:lpstr>Kterou oblast jste řešili u žáků Vaší školy nejčastěji?</vt:lpstr>
      <vt:lpstr>Kterou oblast RCH považujete ve své praxi za nejproblematičtější?</vt:lpstr>
      <vt:lpstr>Kterou oblast jste řešili u žáků Vaší školy nejčastěji?</vt:lpstr>
      <vt:lpstr>Kterou oblast RCH považujete ve své praxi za nejproblematičtější?</vt:lpstr>
      <vt:lpstr>Kterou oblast jste řešili u žáků Vaší školy nejčastěji?</vt:lpstr>
      <vt:lpstr>Kterou oblast RCH považujete ve své praxi za nejproblematičtější?</vt:lpstr>
      <vt:lpstr>Kterou oblast jste řešili u žáků Vaší školy nejčastěji?</vt:lpstr>
      <vt:lpstr>Kterou oblast RCH považujete ve své praxi za nejproblematičtější?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Jakub Žídek</dc:creator>
  <cp:lastModifiedBy>vaverkova.p</cp:lastModifiedBy>
  <cp:revision>63</cp:revision>
  <dcterms:created xsi:type="dcterms:W3CDTF">2009-03-16T23:21:44Z</dcterms:created>
  <dcterms:modified xsi:type="dcterms:W3CDTF">2013-06-21T12:15:44Z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64200.0000000000</vt:lpwstr>
  </property>
</Properties>
</file>