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6"/>
  </p:notesMasterIdLst>
  <p:handoutMasterIdLst>
    <p:handoutMasterId r:id="rId17"/>
  </p:handoutMasterIdLst>
  <p:sldIdLst>
    <p:sldId id="256" r:id="rId2"/>
    <p:sldId id="257" r:id="rId3"/>
    <p:sldId id="258" r:id="rId4"/>
    <p:sldId id="262" r:id="rId5"/>
    <p:sldId id="263" r:id="rId6"/>
    <p:sldId id="283" r:id="rId7"/>
    <p:sldId id="279" r:id="rId8"/>
    <p:sldId id="272" r:id="rId9"/>
    <p:sldId id="269" r:id="rId10"/>
    <p:sldId id="270" r:id="rId11"/>
    <p:sldId id="267" r:id="rId12"/>
    <p:sldId id="268" r:id="rId13"/>
    <p:sldId id="261" r:id="rId14"/>
    <p:sldId id="266" r:id="rId1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25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74675" autoAdjust="0"/>
  </p:normalViewPr>
  <p:slideViewPr>
    <p:cSldViewPr>
      <p:cViewPr varScale="1">
        <p:scale>
          <a:sx n="84" d="100"/>
          <a:sy n="84" d="100"/>
        </p:scale>
        <p:origin x="178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2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B4DD31-AC1D-4C74-ABD7-AAE60740521E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FF3B5F-1A18-4C9F-921E-77FC368D07B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9599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80D69C-470A-4B5A-A93C-A66E6520291D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45A17-A1D9-4E94-9FAB-9431F0DB157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8779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29016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1200" dirty="0" smtClean="0">
                <a:solidFill>
                  <a:schemeClr val="tx2">
                    <a:lumMod val="50000"/>
                  </a:schemeClr>
                </a:solidFill>
              </a:rPr>
              <a:t>podle zákona č. 320/2001 Sb., o finanční kontrole ve veřejné správě a o změně některých zákonů, ve znění pozdějších předpisů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272331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131440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0122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Vzhledem k tomu, že se jedná o projekt z prostředků Evropské</a:t>
            </a:r>
            <a:r>
              <a:rPr lang="cs-CZ" baseline="0" dirty="0" smtClean="0"/>
              <a:t> unie, je potřeba dodržovat pravidla pro poskytnutí finančních prostředků. Zejména se jedná o pravidla o informování a komunikaci a vizuální identitu OPZ. </a:t>
            </a:r>
          </a:p>
          <a:p>
            <a:endParaRPr lang="cs-CZ" baseline="0" dirty="0" smtClean="0"/>
          </a:p>
          <a:p>
            <a:r>
              <a:rPr lang="cs-CZ" dirty="0" smtClean="0"/>
              <a:t>Během realizace projektu je příjemce povinen informovat</a:t>
            </a:r>
            <a:r>
              <a:rPr lang="cs-CZ" baseline="0" dirty="0" smtClean="0"/>
              <a:t> veřejnost o podpoře získané z ESI fontů tím, že:</a:t>
            </a:r>
          </a:p>
          <a:p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zveřejní na své internetové stránce, pokud taková stránka existuje, stručný popis projektu úměrný míře podpory včetně jeho cílů a výsledků a zdůrazní, že je na daný projekt poskytována finanční podpora EU; popis je doporučeno vložit při zahájení realizace projektu a následně jej dle potřeby aktualizovat; </a:t>
            </a:r>
          </a:p>
          <a:p>
            <a:endParaRPr lang="cs-CZ" baseline="0" dirty="0" smtClean="0"/>
          </a:p>
          <a:p>
            <a:endParaRPr lang="cs-CZ" sz="1200" b="0" i="0" u="none" strike="noStrike" kern="1200" baseline="0" dirty="0" smtClean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- umístí alespoň 1 povinný plakát velikosti minimálně A3 s informacemi o projektu v místě realizace projektu snadno viditelném pro veřejnost, jako jsou vstupní prostory budovy; umístění zajistí v návaznosti na zahájení realizace projektu a bude jej udržovat do termínu dokončení realizace projektu uvedeného v právním aktu; </a:t>
            </a:r>
          </a:p>
          <a:p>
            <a:endParaRPr lang="cs-CZ" baseline="0" dirty="0" smtClean="0"/>
          </a:p>
          <a:p>
            <a:endParaRPr lang="cs-CZ" baseline="0" dirty="0" smtClean="0"/>
          </a:p>
          <a:p>
            <a:r>
              <a:rPr lang="cs-CZ" baseline="0" dirty="0" smtClean="0"/>
              <a:t> 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Vizuální identitu OPZ (viz kap. 19.3) je nutné dodržovat u následujících případů: 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povinný plakát, dočasná deska, stálá deska nebo billboard (viz kap. 19.1, bod 1c) a 1d); 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webové stránky, 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microsity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sociální média informující o projektu; 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propagační tiskoviny (brožury, letáky, plakáty, publikace, školicí materiály) a propagační předměty;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propagační audiovizuální materiály (reklamní spoty, 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product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placement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sponzorské vzkazy, reportáže, pořady); 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inzerce (internet, tisk, </a:t>
            </a:r>
            <a:r>
              <a:rPr lang="cs-CZ" sz="1200" b="0" i="0" u="none" strike="noStrike" kern="1200" baseline="0" dirty="0" err="1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outdoor</a:t>
            </a:r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); </a:t>
            </a:r>
          </a:p>
          <a:p>
            <a:r>
              <a:rPr lang="pt-BR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soutěže (s výjimkou cen do soutěží); 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komunikační akce (semináře, workshopy, konference, tiskové konference, výstavy, veletrhy);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PR výstupy při jejich distribuci (tiskové zprávy, informace pro média); 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 dokumenty určené pro veřejnost či cílové skupiny projektu (vstupní, výstupní/závěrečné zprávy, analýzy, certifikáty,98 prezenční listiny apod.). </a:t>
            </a:r>
          </a:p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641835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088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8778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Cílem projektu je podpora vybraných cílových skupin: bezdomovci a osoby žijící v nevyhovujícím nebo nejistém </a:t>
            </a:r>
            <a:r>
              <a:rPr lang="cs-CZ" dirty="0" smtClean="0"/>
              <a:t>ubytování (azylové domy), </a:t>
            </a:r>
            <a:r>
              <a:rPr lang="cs-CZ" dirty="0" smtClean="0"/>
              <a:t>osoby se zdravotním </a:t>
            </a:r>
            <a:r>
              <a:rPr lang="cs-CZ" dirty="0" smtClean="0"/>
              <a:t>postižením (osobní asistence, podpora samostatného bydlení)</a:t>
            </a:r>
            <a:r>
              <a:rPr lang="cs-CZ" baseline="0" dirty="0" smtClean="0"/>
              <a:t>, </a:t>
            </a:r>
            <a:r>
              <a:rPr lang="cs-CZ" baseline="0" dirty="0" smtClean="0"/>
              <a:t>osoby ohrožené domácím násilím a </a:t>
            </a:r>
            <a:r>
              <a:rPr lang="cs-CZ" baseline="0" dirty="0" smtClean="0"/>
              <a:t>závislostmi (intervenční centrum), </a:t>
            </a:r>
            <a:r>
              <a:rPr lang="cs-CZ" baseline="0" dirty="0" smtClean="0"/>
              <a:t>jejich zapojení do společnosti (do sociálního, kulturního a ekonomického života), jejich podpora při uplatnění se na trhu práce, pomoc při předcházení a snižování nežádoucích společenských jevů.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47602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Obdrží tedy pověření ústeckého kraje na celou dobu projektu. 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3069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Finanční prostředky</a:t>
            </a:r>
            <a:r>
              <a:rPr lang="cs-CZ" baseline="0" dirty="0" smtClean="0"/>
              <a:t> jsou určeny na částečné krytí vyrovnávací platby. Lze financovat základní činnosti dle zákona, nelze tedy financovat fakultativní činnost.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7574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1. Zajištění financování sociálních služeb na dobu 3 let</a:t>
            </a:r>
          </a:p>
          <a:p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2. Zvýšená metodická podpora poskytovatelům zapojených do projektu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Poskytovatelům sociálních služeb zapojených do projektu bude ze strany Ústeckého kraje zajištěna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zvýšená metodická podpora. </a:t>
            </a:r>
            <a:r>
              <a:rPr lang="cs-CZ" sz="1200" b="0" i="0" u="none" strike="noStrike" kern="1200" baseline="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Poskytovatelé se v rámci vybraných druhů sociálních služeb budou</a:t>
            </a:r>
          </a:p>
          <a:p>
            <a:r>
              <a:rPr lang="cs-CZ" sz="1200" b="0" i="0" u="none" strike="noStrike" kern="1200" baseline="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pravidelně dle předem stanoveného harmonogramu setkávat, předávat si příklady dobré praxe a</a:t>
            </a:r>
          </a:p>
          <a:p>
            <a:r>
              <a:rPr lang="cs-CZ" sz="1200" b="0" i="0" u="none" strike="noStrike" kern="1200" baseline="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zkušenosti.</a:t>
            </a:r>
          </a:p>
          <a:p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3. Zajištění potřebné kapacity sociálních služeb na celém území Ústeckého kraje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Možnost podání žádosti služeb působících na celém území kraje zařazených v základní síti kraje.</a:t>
            </a:r>
          </a:p>
          <a:p>
            <a:r>
              <a:rPr lang="cs-CZ" sz="1200" b="1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4. Sociální pracovník na hlavní pracovní poměr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Sociální služby zařazené do projektu musí mít sociálního pracovníka na</a:t>
            </a:r>
          </a:p>
          <a:p>
            <a:r>
              <a:rPr lang="cs-CZ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hlavní pracovní poměr, nikoliv pouze na dohodu o pracovní činnosti nebo dohodu o provedení práce,</a:t>
            </a:r>
          </a:p>
          <a:p>
            <a:r>
              <a:rPr lang="pl-PL" sz="1200" b="0" i="0" u="none" strike="noStrike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 to v návaznosti na okamžitou kapacitu.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7010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190611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845A17-A1D9-4E94-9FAB-9431F0DB157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65827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98687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6810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728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53248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14873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392847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825699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540689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32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3565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830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100000">
              <a:srgbClr val="F9FAFD"/>
            </a:gs>
            <a:gs pos="12913">
              <a:srgbClr val="FEFEFF"/>
            </a:gs>
            <a:gs pos="9000">
              <a:schemeClr val="bg1"/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16.9.2019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5687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kosinova.k@kr-ustecky.cz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macakova.m@kr-ustecky.cz" TargetMode="External"/><Relationship Id="rId4" Type="http://schemas.openxmlformats.org/officeDocument/2006/relationships/hyperlink" Target="mailto:cermakova.j@kr-ustecky.cz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kubecova.j@kr-ustecky.cz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eg"/><Relationship Id="rId4" Type="http://schemas.openxmlformats.org/officeDocument/2006/relationships/hyperlink" Target="mailto:houdova.e@kr-ustecky.cz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mailto:sihelnikova.m@kr-ustecky.cz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fcr.cz/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chytra.k@kr-ustecky.cz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W:\PUBLICITA\VIZUÁLNÍ_IDENTITA\loga\OPZ\logo_OPZ_barevne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64436" y="473243"/>
            <a:ext cx="5191125" cy="1076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73798" y="249289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PODPORA SOCIÁLNÍCH SLUŽEB V ÚSTECKÉM KRAJI 3</a:t>
            </a:r>
            <a:b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- POSOSUK 3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cs-CZ" sz="20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cs-CZ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3767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Projektový tým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Finanční manažer: 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Bc. Kateřina Kosinová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		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hlinkClick r:id="rId3"/>
              </a:rPr>
              <a:t>kosinova.k@kr-ustecky.cz</a:t>
            </a: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		475 657 423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Kdy voláme: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  finanční stránka zpráv o realizaci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6471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Projektový tým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Koordinátoři kvality:   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   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Bc</a:t>
            </a:r>
            <a:r>
              <a:rPr lang="cs-CZ" sz="2200" dirty="0">
                <a:solidFill>
                  <a:schemeClr val="tx2">
                    <a:lumMod val="50000"/>
                  </a:schemeClr>
                </a:solidFill>
              </a:rPr>
              <a:t>. Jana 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Čermáková		   Bc. Martina Macáková</a:t>
            </a:r>
          </a:p>
          <a:p>
            <a:pPr marL="0" indent="0">
              <a:spcBef>
                <a:spcPts val="0"/>
              </a:spcBef>
              <a:buNone/>
            </a:pPr>
            <a:r>
              <a:rPr lang="cs-CZ" sz="22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      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  <a:hlinkClick r:id="rId4"/>
              </a:rPr>
              <a:t>cermakova.j@kr-ustecky.cz</a:t>
            </a:r>
            <a:r>
              <a:rPr lang="cs-CZ" sz="22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   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  <a:hlinkClick r:id="rId5"/>
              </a:rPr>
              <a:t>macakova.m@kr-ustecky.cz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cs-CZ" sz="22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      475 657 283			   475 657 350</a:t>
            </a:r>
          </a:p>
          <a:p>
            <a:pPr marL="0" indent="0" algn="just">
              <a:spcBef>
                <a:spcPts val="0"/>
              </a:spcBef>
              <a:buNone/>
            </a:pPr>
            <a:endParaRPr lang="cs-CZ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Kdy voláme: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   výpočet výše vyrovnávací platby sociálních služeb</a:t>
            </a:r>
          </a:p>
          <a:p>
            <a:pPr>
              <a:buFontTx/>
              <a:buChar char="-"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k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ontrola čerpání vyrovnávací platby</a:t>
            </a:r>
          </a:p>
          <a:p>
            <a:pPr>
              <a:buFontTx/>
              <a:buChar char="-"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k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ontrola nadměrného vyrovnání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   veřejnosprávní kontrola sociálních služeb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1649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Projektový tým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Odborný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pracovník - garant kvality poskytovaní sociálních služeb: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</a:t>
            </a: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Mgr</a:t>
            </a:r>
            <a:r>
              <a:rPr lang="cs-CZ" sz="2200" dirty="0">
                <a:solidFill>
                  <a:schemeClr val="tx2">
                    <a:lumMod val="50000"/>
                  </a:schemeClr>
                </a:solidFill>
              </a:rPr>
              <a:t>. Jana 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Kubecová		Mgr. Eva Houdová</a:t>
            </a:r>
          </a:p>
          <a:p>
            <a:pPr marL="0" indent="0">
              <a:buNone/>
            </a:pPr>
            <a:r>
              <a:rPr lang="cs-CZ" sz="22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  <a:hlinkClick r:id="rId3"/>
              </a:rPr>
              <a:t>kubecova.j@kr-ustecky.cz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  <a:hlinkClick r:id="rId4"/>
              </a:rPr>
              <a:t>houdova.e@kr-ustecky.cz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cs-CZ" sz="22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200" dirty="0" smtClean="0">
                <a:solidFill>
                  <a:schemeClr val="tx2">
                    <a:lumMod val="50000"/>
                  </a:schemeClr>
                </a:solidFill>
              </a:rPr>
              <a:t>475 657 497			475 657 444</a:t>
            </a:r>
            <a:endParaRPr lang="cs-CZ" sz="22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4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Kdy voláme:</a:t>
            </a:r>
          </a:p>
          <a:p>
            <a:pPr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metodická podpora sociálních služeb zapojených do projektu</a:t>
            </a:r>
          </a:p>
          <a:p>
            <a:pPr>
              <a:buFontTx/>
              <a:buChar char="-"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k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ontrola plnění podmínek Smlouvy, Pověření a indikátorů</a:t>
            </a:r>
          </a:p>
          <a:p>
            <a:pPr marL="0" indent="0">
              <a:buNone/>
            </a:pP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824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Projektový tým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60253" y="1872942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Metodik: 		Mgr. Milena Sihelníková</a:t>
            </a: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	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hlinkClick r:id="rId3"/>
              </a:rPr>
              <a:t>sihelnikova.m@kr-ustecky.cz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			475 657 908</a:t>
            </a:r>
          </a:p>
          <a:p>
            <a:pPr marL="0" indent="0">
              <a:buNone/>
            </a:pP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b="1" dirty="0" smtClean="0">
                <a:solidFill>
                  <a:schemeClr val="tx2">
                    <a:lumMod val="50000"/>
                  </a:schemeClr>
                </a:solidFill>
              </a:rPr>
              <a:t>Kdy voláme:</a:t>
            </a:r>
          </a:p>
          <a:p>
            <a:pPr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Pověření</a:t>
            </a:r>
          </a:p>
          <a:p>
            <a:pPr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Vzdělávání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7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Pravidla pro informování a komunikaci a vizuální identita OPZ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nformace na internetové stránce</a:t>
            </a: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povinný plakát 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ropagační tiskoviny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ropagační audiovizuální materiály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nzerce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s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outěže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k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omunikační akce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t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iskové zprávy, informace pro média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d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okumenty určené pro veřejnost či cílové skupiny projektu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v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še na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hlinkClick r:id="rId3"/>
              </a:rPr>
              <a:t>www.esfcr.cz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7054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PODPORA SOCIÁLNÍCH SLUŽEB V ÚSTECKÉM KRAJI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cs-CZ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cs-CZ" sz="23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3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Registrační číslo projektu: CZ.03.2.60/0.0/0.0/15_005/0014509</a:t>
            </a:r>
          </a:p>
          <a:p>
            <a:pPr marL="0" indent="0">
              <a:buNone/>
            </a:pPr>
            <a:endParaRPr lang="cs-CZ" sz="2300" dirty="0" smtClean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3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Termín realizace: 1.10.2019 – 30.6.2022</a:t>
            </a:r>
          </a:p>
          <a:p>
            <a:pPr marL="0" indent="0">
              <a:buNone/>
            </a:pPr>
            <a:endParaRPr lang="cs-CZ" sz="23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2300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Finanční podpora služeb: 1.1.2020 – 31.12.2021</a:t>
            </a:r>
          </a:p>
          <a:p>
            <a:pPr marL="0" indent="0">
              <a:buNone/>
            </a:pPr>
            <a:endParaRPr lang="cs-CZ" sz="23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cs-CZ" sz="2300" dirty="0">
              <a:solidFill>
                <a:schemeClr val="tx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60002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PODPORA SOCIÁLNÍCH SLUŽEB V ÚSTECKÉM KRAJI </a:t>
            </a:r>
            <a:r>
              <a:rPr lang="cs-CZ" dirty="0" smtClean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525963"/>
          </a:xfrm>
        </p:spPr>
        <p:txBody>
          <a:bodyPr>
            <a:normAutofit/>
          </a:bodyPr>
          <a:lstStyle/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Celkový objem finančních prostředků: 499.036.468,- Kč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z toho: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85% - 424.180.998,- Kč z EU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10% - 49.903.647,- Kč ze státního rozpočtu ČR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5% - 24.951.823,- Kč Ústeckého kraje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Finanční prostředky určené na podporu sociálních služeb: 483.000.000,- Kč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Financování sociálních služeb je vícezdrojové a maximální možný podíl dotace z tohoto programu tvoří 92 %/95 % z celkových nákladů sociální služby.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263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podpora vybraných cílových skupin:</a:t>
            </a:r>
          </a:p>
          <a:p>
            <a:pPr marL="1371600" lvl="3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bezdomovci a osoby žijící v nevyhovujícím nebo 	nejistém ubytování</a:t>
            </a:r>
          </a:p>
          <a:p>
            <a:pPr lvl="3"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osoby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se zdravotním postižením</a:t>
            </a:r>
          </a:p>
          <a:p>
            <a:pPr marL="1371600" lvl="3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 osoby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ohrožené domácím násilím a závislostmi</a:t>
            </a: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snížení sociálního vyloučení cílových skupin</a:t>
            </a: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zajištění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dostupnosti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a kvality poskytování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a rozvoje vybraných druhů sociálních služeb sociální prevence na území ÚK</a:t>
            </a:r>
          </a:p>
          <a:p>
            <a:endParaRPr lang="cs-CZ" sz="2400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cs-CZ" dirty="0"/>
          </a:p>
        </p:txBody>
      </p:sp>
      <p:sp>
        <p:nvSpPr>
          <p:cNvPr id="5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Hlavní cíle projektu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9442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lvl="1" algn="l" rtl="0">
              <a:spcBef>
                <a:spcPct val="20000"/>
              </a:spcBef>
            </a:pPr>
            <a:r>
              <a:rPr lang="cs-CZ" sz="4400" kern="1200" dirty="0">
                <a:solidFill>
                  <a:schemeClr val="tx2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Služby podporované z projektu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rojekt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podporuje služby,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které mají registraci a jsou součástí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Základní sítě sociálních služeb Ústeckého kraje na období 2016-2018</a:t>
            </a:r>
          </a:p>
          <a:p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tyto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sociální služby budou pověřeny k poskytování služeb obecného hospodářského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zájmu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s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lužby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podporované z projektu:</a:t>
            </a:r>
          </a:p>
          <a:p>
            <a:pPr lvl="1"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azylové domy</a:t>
            </a:r>
          </a:p>
          <a:p>
            <a:pPr lvl="1"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osobní asistence</a:t>
            </a:r>
          </a:p>
          <a:p>
            <a:pPr lvl="1">
              <a:buFontTx/>
              <a:buChar char="-"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podpora samostatného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bydlení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lvl="1">
              <a:buFontTx/>
              <a:buChar char="-"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i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ntervenční centra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7048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Klíčové aktivity projektu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400" u="sng" dirty="0">
                <a:solidFill>
                  <a:schemeClr val="tx2">
                    <a:lumMod val="50000"/>
                  </a:schemeClr>
                </a:solidFill>
              </a:rPr>
              <a:t>Poskytování sociálních služeb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 –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proběhne prostřednictvím  	dotačního řízení</a:t>
            </a:r>
          </a:p>
          <a:p>
            <a:pPr marL="0" indent="0">
              <a:buNone/>
            </a:pP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cs-CZ" sz="2400" u="sng" dirty="0">
                <a:solidFill>
                  <a:schemeClr val="tx2">
                    <a:lumMod val="50000"/>
                  </a:schemeClr>
                </a:solidFill>
              </a:rPr>
              <a:t>Evaluace </a:t>
            </a:r>
            <a:r>
              <a:rPr lang="cs-CZ" sz="2400" u="sng" dirty="0" smtClean="0">
                <a:solidFill>
                  <a:schemeClr val="tx2">
                    <a:lumMod val="50000"/>
                  </a:schemeClr>
                </a:solidFill>
              </a:rPr>
              <a:t>projektu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 – formou veřejné zakázky bude vybrán externí zpracovatel</a:t>
            </a:r>
          </a:p>
          <a:p>
            <a:pPr marL="0" indent="0">
              <a:buNone/>
            </a:pP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cs-CZ" sz="2400" u="sng" dirty="0">
                <a:solidFill>
                  <a:schemeClr val="tx2">
                    <a:lumMod val="50000"/>
                  </a:schemeClr>
                </a:solidFill>
              </a:rPr>
              <a:t>Vzdělávání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 – pro pracovníky v přímé péči poskytovatelů sociálních služeb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4969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Účel finanční podpory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f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inanční prostředky jsou určené na částečné krytí vyrovnávací platby, která se týká financování běžných výdajů souvisejících poskytování základních druhů a forem sociálních služeb           v rozsahu stanoveném základními činnostmi dle zákona            č. 108/2006 Sb., o sociálních službách, ve znění pozdějších předpisů</a:t>
            </a:r>
          </a:p>
          <a:p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n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elze financovat fakultativní činnosti</a:t>
            </a: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6206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tx2">
                    <a:lumMod val="50000"/>
                  </a:schemeClr>
                </a:solidFill>
              </a:rPr>
              <a:t>Inovace</a:t>
            </a:r>
            <a:endParaRPr lang="cs-CZ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>
                <a:solidFill>
                  <a:schemeClr val="tx2">
                    <a:lumMod val="50000"/>
                  </a:schemeClr>
                </a:solidFill>
              </a:rPr>
              <a:t>z</a:t>
            </a:r>
            <a:r>
              <a:rPr lang="cs-CZ" sz="2800" dirty="0" smtClean="0">
                <a:solidFill>
                  <a:schemeClr val="tx2">
                    <a:lumMod val="50000"/>
                  </a:schemeClr>
                </a:solidFill>
              </a:rPr>
              <a:t>ajištění financování sociálních služeb na dobu 2 let</a:t>
            </a:r>
          </a:p>
          <a:p>
            <a:r>
              <a:rPr lang="cs-CZ" sz="2800" dirty="0" smtClean="0">
                <a:solidFill>
                  <a:schemeClr val="tx2">
                    <a:lumMod val="50000"/>
                  </a:schemeClr>
                </a:solidFill>
              </a:rPr>
              <a:t>zvýšená metodická podpora poskytovatelům zapojených do projektu</a:t>
            </a:r>
          </a:p>
          <a:p>
            <a:r>
              <a:rPr lang="cs-CZ" sz="2800" dirty="0">
                <a:solidFill>
                  <a:schemeClr val="tx2">
                    <a:lumMod val="50000"/>
                  </a:schemeClr>
                </a:solidFill>
              </a:rPr>
              <a:t>z</a:t>
            </a:r>
            <a:r>
              <a:rPr lang="cs-CZ" sz="2800" dirty="0" smtClean="0">
                <a:solidFill>
                  <a:schemeClr val="tx2">
                    <a:lumMod val="50000"/>
                  </a:schemeClr>
                </a:solidFill>
              </a:rPr>
              <a:t>ajištění potřebné kapacity sociálních služeb na celém území ÚK</a:t>
            </a:r>
          </a:p>
          <a:p>
            <a:r>
              <a:rPr lang="cs-CZ" sz="2800" dirty="0">
                <a:solidFill>
                  <a:schemeClr val="tx2">
                    <a:lumMod val="50000"/>
                  </a:schemeClr>
                </a:solidFill>
              </a:rPr>
              <a:t>s</a:t>
            </a:r>
            <a:r>
              <a:rPr lang="cs-CZ" sz="2800" dirty="0" smtClean="0">
                <a:solidFill>
                  <a:schemeClr val="tx2">
                    <a:lumMod val="50000"/>
                  </a:schemeClr>
                </a:solidFill>
              </a:rPr>
              <a:t>ociální pracovník na hlavní pracovní poměr</a:t>
            </a:r>
            <a:endParaRPr lang="cs-CZ" sz="28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830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solidFill>
                  <a:schemeClr val="tx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Projektový tým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Projektový manažer: 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Bc. Klára Chytrá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	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	</a:t>
            </a:r>
            <a:r>
              <a:rPr lang="cs-CZ" sz="2400" dirty="0" smtClean="0">
                <a:solidFill>
                  <a:srgbClr val="10253F"/>
                </a:solidFill>
                <a:hlinkClick r:id="rId3"/>
              </a:rPr>
              <a:t>chytra.k@kr-ustec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  <a:hlinkClick r:id="rId3"/>
              </a:rPr>
              <a:t>ky.cz</a:t>
            </a:r>
            <a:endParaRPr lang="cs-CZ" sz="2400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			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475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657 342</a:t>
            </a:r>
          </a:p>
          <a:p>
            <a:pPr marL="0" indent="0">
              <a:buNone/>
            </a:pPr>
            <a:r>
              <a:rPr lang="cs-CZ" sz="2400" b="1" dirty="0">
                <a:solidFill>
                  <a:schemeClr val="tx2">
                    <a:lumMod val="50000"/>
                  </a:schemeClr>
                </a:solidFill>
              </a:rPr>
              <a:t>Kdy voláme:</a:t>
            </a: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  dotazy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ohledně administrativního zajištění (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smlouvy)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-   věcná stránka zpráv o realizaci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pravidla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pro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informování,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komunikaci a vizuální identita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OPZ</a:t>
            </a:r>
          </a:p>
          <a:p>
            <a:pPr>
              <a:buFontTx/>
              <a:buChar char="-"/>
            </a:pP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kontrola </a:t>
            </a:r>
            <a:r>
              <a:rPr lang="cs-CZ" sz="2400" dirty="0">
                <a:solidFill>
                  <a:schemeClr val="tx2">
                    <a:lumMod val="50000"/>
                  </a:schemeClr>
                </a:solidFill>
              </a:rPr>
              <a:t>plnění podmínek Smlouvy, Pověření a </a:t>
            </a:r>
            <a:r>
              <a:rPr lang="cs-CZ" sz="2400" dirty="0" smtClean="0">
                <a:solidFill>
                  <a:schemeClr val="tx2">
                    <a:lumMod val="50000"/>
                  </a:schemeClr>
                </a:solidFill>
              </a:rPr>
              <a:t>indikátorů</a:t>
            </a: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cs-CZ" sz="2400" dirty="0">
              <a:solidFill>
                <a:schemeClr val="tx2">
                  <a:lumMod val="50000"/>
                </a:schemeClr>
              </a:solidFill>
            </a:endParaRPr>
          </a:p>
          <a:p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5606817"/>
            <a:ext cx="3821320" cy="7920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0956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1300</TotalTime>
  <Words>925</Words>
  <Application>Microsoft Office PowerPoint</Application>
  <PresentationFormat>Předvádění na obrazovce (4:3)</PresentationFormat>
  <Paragraphs>153</Paragraphs>
  <Slides>14</Slides>
  <Notes>13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7" baseType="lpstr">
      <vt:lpstr>Arial</vt:lpstr>
      <vt:lpstr>Calibri</vt:lpstr>
      <vt:lpstr>Motiv systému Office</vt:lpstr>
      <vt:lpstr>PODPORA SOCIÁLNÍCH SLUŽEB V ÚSTECKÉM KRAJI 3 - POSOSUK 3</vt:lpstr>
      <vt:lpstr>PODPORA SOCIÁLNÍCH SLUŽEB V ÚSTECKÉM KRAJI 3</vt:lpstr>
      <vt:lpstr>PODPORA SOCIÁLNÍCH SLUŽEB V ÚSTECKÉM KRAJI 3</vt:lpstr>
      <vt:lpstr>Hlavní cíle projektu</vt:lpstr>
      <vt:lpstr>Služby podporované z projektu</vt:lpstr>
      <vt:lpstr>Klíčové aktivity projektu</vt:lpstr>
      <vt:lpstr>Účel finanční podpory</vt:lpstr>
      <vt:lpstr>Inovace</vt:lpstr>
      <vt:lpstr>Projektový tým</vt:lpstr>
      <vt:lpstr>Projektový tým</vt:lpstr>
      <vt:lpstr>Projektový tým</vt:lpstr>
      <vt:lpstr>Projektový tým</vt:lpstr>
      <vt:lpstr>Projektový tým</vt:lpstr>
      <vt:lpstr>Pravidla pro informování a komunikaci a vizuální identita OPZ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Trličíková Michala (MPSV)</dc:creator>
  <cp:lastModifiedBy>Chytrá Klára</cp:lastModifiedBy>
  <cp:revision>71</cp:revision>
  <cp:lastPrinted>2017-03-08T11:46:10Z</cp:lastPrinted>
  <dcterms:created xsi:type="dcterms:W3CDTF">2015-05-26T11:30:55Z</dcterms:created>
  <dcterms:modified xsi:type="dcterms:W3CDTF">2019-09-16T13:44:13Z</dcterms:modified>
</cp:coreProperties>
</file>