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</p:sldMasterIdLst>
  <p:notesMasterIdLst>
    <p:notesMasterId r:id="rId51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81" r:id="rId10"/>
    <p:sldId id="266" r:id="rId11"/>
    <p:sldId id="268" r:id="rId12"/>
    <p:sldId id="269" r:id="rId13"/>
    <p:sldId id="270" r:id="rId14"/>
    <p:sldId id="271" r:id="rId15"/>
    <p:sldId id="284" r:id="rId16"/>
    <p:sldId id="272" r:id="rId17"/>
    <p:sldId id="273" r:id="rId18"/>
    <p:sldId id="274" r:id="rId19"/>
    <p:sldId id="282" r:id="rId20"/>
    <p:sldId id="285" r:id="rId21"/>
    <p:sldId id="286" r:id="rId22"/>
    <p:sldId id="304" r:id="rId23"/>
    <p:sldId id="298" r:id="rId24"/>
    <p:sldId id="289" r:id="rId25"/>
    <p:sldId id="297" r:id="rId26"/>
    <p:sldId id="293" r:id="rId27"/>
    <p:sldId id="292" r:id="rId28"/>
    <p:sldId id="296" r:id="rId29"/>
    <p:sldId id="306" r:id="rId30"/>
    <p:sldId id="307" r:id="rId31"/>
    <p:sldId id="305" r:id="rId32"/>
    <p:sldId id="308" r:id="rId33"/>
    <p:sldId id="295" r:id="rId34"/>
    <p:sldId id="294" r:id="rId35"/>
    <p:sldId id="299" r:id="rId36"/>
    <p:sldId id="288" r:id="rId37"/>
    <p:sldId id="300" r:id="rId38"/>
    <p:sldId id="290" r:id="rId39"/>
    <p:sldId id="301" r:id="rId40"/>
    <p:sldId id="291" r:id="rId41"/>
    <p:sldId id="302" r:id="rId42"/>
    <p:sldId id="275" r:id="rId43"/>
    <p:sldId id="303" r:id="rId44"/>
    <p:sldId id="276" r:id="rId45"/>
    <p:sldId id="277" r:id="rId46"/>
    <p:sldId id="278" r:id="rId47"/>
    <p:sldId id="279" r:id="rId48"/>
    <p:sldId id="283" r:id="rId49"/>
    <p:sldId id="280" r:id="rId5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FF3300"/>
    <a:srgbClr val="211005"/>
    <a:srgbClr val="000D26"/>
    <a:srgbClr val="DDDDDD"/>
    <a:srgbClr val="75FF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71" autoAdjust="0"/>
  </p:normalViewPr>
  <p:slideViewPr>
    <p:cSldViewPr>
      <p:cViewPr>
        <p:scale>
          <a:sx n="75" d="100"/>
          <a:sy n="75" d="100"/>
        </p:scale>
        <p:origin x="-92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zekas%20Bal&#225;zs\Desktop\diagrammok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[diagrammok.xlsx]Incidencia!$C$2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multiLvlStrRef>
              <c:f>[diagrammok.xlsx]Incidencia!$A$8:$B$22</c:f>
              <c:multiLvlStrCache>
                <c:ptCount val="15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2006</c:v>
                  </c:pt>
                  <c:pt idx="6">
                    <c:v>2007</c:v>
                  </c:pt>
                  <c:pt idx="7">
                    <c:v>2008</c:v>
                  </c:pt>
                  <c:pt idx="8">
                    <c:v>2009</c:v>
                  </c:pt>
                  <c:pt idx="9">
                    <c:v>2010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</c:lvl>
                <c:lvl>
                  <c:pt idx="0">
                    <c:v>Total Mortality Baseline Incidence</c:v>
                  </c:pt>
                  <c:pt idx="5">
                    <c:v>Cardiovascular Baseline Incidence</c:v>
                  </c:pt>
                  <c:pt idx="10">
                    <c:v>Respiratory Baseline Incidence</c:v>
                  </c:pt>
                </c:lvl>
              </c:multiLvlStrCache>
            </c:multiLvlStrRef>
          </c:cat>
          <c:val>
            <c:numRef>
              <c:f>[diagrammok.xlsx]Incidencia!$C$8:$C$22</c:f>
              <c:numCache>
                <c:formatCode>0</c:formatCode>
                <c:ptCount val="15"/>
                <c:pt idx="0">
                  <c:v>1069.309048136729</c:v>
                </c:pt>
                <c:pt idx="1">
                  <c:v>1043.6415587682961</c:v>
                </c:pt>
                <c:pt idx="2">
                  <c:v>1085.1535982717078</c:v>
                </c:pt>
                <c:pt idx="3">
                  <c:v>1101.6871865025078</c:v>
                </c:pt>
                <c:pt idx="4">
                  <c:v>1106.0157700295917</c:v>
                </c:pt>
                <c:pt idx="5">
                  <c:v>504.35743437115718</c:v>
                </c:pt>
                <c:pt idx="6">
                  <c:v>498.23439030307389</c:v>
                </c:pt>
                <c:pt idx="7">
                  <c:v>523.82049995706382</c:v>
                </c:pt>
                <c:pt idx="8">
                  <c:v>529.86776105791148</c:v>
                </c:pt>
                <c:pt idx="9">
                  <c:v>528.88415093646051</c:v>
                </c:pt>
                <c:pt idx="10">
                  <c:v>57.029815900625593</c:v>
                </c:pt>
                <c:pt idx="11">
                  <c:v>56.158069240653056</c:v>
                </c:pt>
                <c:pt idx="12">
                  <c:v>64.178180322608128</c:v>
                </c:pt>
                <c:pt idx="13">
                  <c:v>51.071591427268487</c:v>
                </c:pt>
                <c:pt idx="14">
                  <c:v>42.733471795908606</c:v>
                </c:pt>
              </c:numCache>
            </c:numRef>
          </c:val>
        </c:ser>
        <c:ser>
          <c:idx val="1"/>
          <c:order val="1"/>
          <c:tx>
            <c:strRef>
              <c:f>[diagrammok.xlsx]Incidencia!$D$2</c:f>
              <c:strCache>
                <c:ptCount val="1"/>
                <c:pt idx="0">
                  <c:v>Slovenia</c:v>
                </c:pt>
              </c:strCache>
            </c:strRef>
          </c:tx>
          <c:cat>
            <c:multiLvlStrRef>
              <c:f>[diagrammok.xlsx]Incidencia!$A$8:$B$22</c:f>
              <c:multiLvlStrCache>
                <c:ptCount val="15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2006</c:v>
                  </c:pt>
                  <c:pt idx="6">
                    <c:v>2007</c:v>
                  </c:pt>
                  <c:pt idx="7">
                    <c:v>2008</c:v>
                  </c:pt>
                  <c:pt idx="8">
                    <c:v>2009</c:v>
                  </c:pt>
                  <c:pt idx="9">
                    <c:v>2010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</c:lvl>
                <c:lvl>
                  <c:pt idx="0">
                    <c:v>Total Mortality Baseline Incidence</c:v>
                  </c:pt>
                  <c:pt idx="5">
                    <c:v>Cardiovascular Baseline Incidence</c:v>
                  </c:pt>
                  <c:pt idx="10">
                    <c:v>Respiratory Baseline Incidence</c:v>
                  </c:pt>
                </c:lvl>
              </c:multiLvlStrCache>
            </c:multiLvlStrRef>
          </c:cat>
          <c:val>
            <c:numRef>
              <c:f>[diagrammok.xlsx]Incidencia!$D$8:$D$22</c:f>
              <c:numCache>
                <c:formatCode>0</c:formatCode>
                <c:ptCount val="15"/>
                <c:pt idx="0">
                  <c:v>581.07542975370291</c:v>
                </c:pt>
                <c:pt idx="1">
                  <c:v>644.99201959026607</c:v>
                </c:pt>
                <c:pt idx="2">
                  <c:v>656.48445873526259</c:v>
                </c:pt>
                <c:pt idx="3">
                  <c:v>656.37237451050294</c:v>
                </c:pt>
                <c:pt idx="4">
                  <c:v>727.87979966611181</c:v>
                </c:pt>
                <c:pt idx="5">
                  <c:v>253.11997886998438</c:v>
                </c:pt>
                <c:pt idx="6">
                  <c:v>290.79301222205174</c:v>
                </c:pt>
                <c:pt idx="7">
                  <c:v>272.4187209717752</c:v>
                </c:pt>
                <c:pt idx="8">
                  <c:v>293.69882520469895</c:v>
                </c:pt>
                <c:pt idx="9">
                  <c:v>311.63049526989425</c:v>
                </c:pt>
                <c:pt idx="10">
                  <c:v>44.020865890432056</c:v>
                </c:pt>
                <c:pt idx="11">
                  <c:v>45.914686140323994</c:v>
                </c:pt>
                <c:pt idx="12">
                  <c:v>29.028224365844942</c:v>
                </c:pt>
                <c:pt idx="13">
                  <c:v>53.399786400854396</c:v>
                </c:pt>
                <c:pt idx="14">
                  <c:v>42.292710072342842</c:v>
                </c:pt>
              </c:numCache>
            </c:numRef>
          </c:val>
        </c:ser>
        <c:ser>
          <c:idx val="2"/>
          <c:order val="2"/>
          <c:tx>
            <c:strRef>
              <c:f>[diagrammok.xlsx]Incidencia!$E$2</c:f>
              <c:strCache>
                <c:ptCount val="1"/>
                <c:pt idx="0">
                  <c:v>Czech Rep.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multiLvlStrRef>
              <c:f>[diagrammok.xlsx]Incidencia!$A$8:$B$22</c:f>
              <c:multiLvlStrCache>
                <c:ptCount val="15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2006</c:v>
                  </c:pt>
                  <c:pt idx="6">
                    <c:v>2007</c:v>
                  </c:pt>
                  <c:pt idx="7">
                    <c:v>2008</c:v>
                  </c:pt>
                  <c:pt idx="8">
                    <c:v>2009</c:v>
                  </c:pt>
                  <c:pt idx="9">
                    <c:v>2010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</c:lvl>
                <c:lvl>
                  <c:pt idx="0">
                    <c:v>Total Mortality Baseline Incidence</c:v>
                  </c:pt>
                  <c:pt idx="5">
                    <c:v>Cardiovascular Baseline Incidence</c:v>
                  </c:pt>
                  <c:pt idx="10">
                    <c:v>Respiratory Baseline Incidence</c:v>
                  </c:pt>
                </c:lvl>
              </c:multiLvlStrCache>
            </c:multiLvlStrRef>
          </c:cat>
          <c:val>
            <c:numRef>
              <c:f>[diagrammok.xlsx]Incidencia!$E$8:$E$22</c:f>
              <c:numCache>
                <c:formatCode>0</c:formatCode>
                <c:ptCount val="15"/>
                <c:pt idx="0">
                  <c:v>966.53095754243111</c:v>
                </c:pt>
                <c:pt idx="1">
                  <c:v>981.46588037068329</c:v>
                </c:pt>
                <c:pt idx="2">
                  <c:v>979.12665680193788</c:v>
                </c:pt>
                <c:pt idx="3">
                  <c:v>956.25124375504038</c:v>
                </c:pt>
                <c:pt idx="4">
                  <c:v>1067.418084304031</c:v>
                </c:pt>
                <c:pt idx="5">
                  <c:v>448.36884682493576</c:v>
                </c:pt>
                <c:pt idx="6">
                  <c:v>404.38079191238393</c:v>
                </c:pt>
                <c:pt idx="7">
                  <c:v>412.42955640210215</c:v>
                </c:pt>
                <c:pt idx="8">
                  <c:v>437.80177424929514</c:v>
                </c:pt>
                <c:pt idx="9">
                  <c:v>480.80951981898886</c:v>
                </c:pt>
                <c:pt idx="10">
                  <c:v>52.873684767091291</c:v>
                </c:pt>
                <c:pt idx="11">
                  <c:v>44.229149115417016</c:v>
                </c:pt>
                <c:pt idx="12">
                  <c:v>47.224758366653063</c:v>
                </c:pt>
                <c:pt idx="13">
                  <c:v>56.558123946081317</c:v>
                </c:pt>
                <c:pt idx="14">
                  <c:v>69.136009385737097</c:v>
                </c:pt>
              </c:numCache>
            </c:numRef>
          </c:val>
        </c:ser>
        <c:ser>
          <c:idx val="3"/>
          <c:order val="3"/>
          <c:tx>
            <c:strRef>
              <c:f>[diagrammok.xlsx]Incidencia!$F$2</c:f>
              <c:strCache>
                <c:ptCount val="1"/>
                <c:pt idx="0">
                  <c:v>Hungary</c:v>
                </c:pt>
              </c:strCache>
            </c:strRef>
          </c:tx>
          <c:cat>
            <c:multiLvlStrRef>
              <c:f>[diagrammok.xlsx]Incidencia!$A$8:$B$22</c:f>
              <c:multiLvlStrCache>
                <c:ptCount val="15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2006</c:v>
                  </c:pt>
                  <c:pt idx="6">
                    <c:v>2007</c:v>
                  </c:pt>
                  <c:pt idx="7">
                    <c:v>2008</c:v>
                  </c:pt>
                  <c:pt idx="8">
                    <c:v>2009</c:v>
                  </c:pt>
                  <c:pt idx="9">
                    <c:v>2010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</c:lvl>
                <c:lvl>
                  <c:pt idx="0">
                    <c:v>Total Mortality Baseline Incidence</c:v>
                  </c:pt>
                  <c:pt idx="5">
                    <c:v>Cardiovascular Baseline Incidence</c:v>
                  </c:pt>
                  <c:pt idx="10">
                    <c:v>Respiratory Baseline Incidence</c:v>
                  </c:pt>
                </c:lvl>
              </c:multiLvlStrCache>
            </c:multiLvlStrRef>
          </c:cat>
          <c:val>
            <c:numRef>
              <c:f>[diagrammok.xlsx]Incidencia!$F$8:$F$22</c:f>
              <c:numCache>
                <c:formatCode>0</c:formatCode>
                <c:ptCount val="15"/>
                <c:pt idx="0">
                  <c:v>1123.1319336206107</c:v>
                </c:pt>
                <c:pt idx="1">
                  <c:v>1038.3017997231211</c:v>
                </c:pt>
                <c:pt idx="2">
                  <c:v>1122.2407716564651</c:v>
                </c:pt>
                <c:pt idx="3">
                  <c:v>993.22380024134532</c:v>
                </c:pt>
                <c:pt idx="4">
                  <c:v>1177.4050366771014</c:v>
                </c:pt>
                <c:pt idx="5">
                  <c:v>527.18437700559355</c:v>
                </c:pt>
                <c:pt idx="6">
                  <c:v>558.37563451776737</c:v>
                </c:pt>
                <c:pt idx="7">
                  <c:v>528.65887590428554</c:v>
                </c:pt>
                <c:pt idx="8">
                  <c:v>482.68820198644755</c:v>
                </c:pt>
                <c:pt idx="9">
                  <c:v>570.01354950240625</c:v>
                </c:pt>
                <c:pt idx="10">
                  <c:v>45.842119739616756</c:v>
                </c:pt>
                <c:pt idx="11">
                  <c:v>41.532071988924869</c:v>
                </c:pt>
                <c:pt idx="12">
                  <c:v>51.010944166202854</c:v>
                </c:pt>
                <c:pt idx="13">
                  <c:v>27.847396268448897</c:v>
                </c:pt>
                <c:pt idx="14">
                  <c:v>51.394664299397164</c:v>
                </c:pt>
              </c:numCache>
            </c:numRef>
          </c:val>
        </c:ser>
        <c:axId val="86689280"/>
        <c:axId val="86690816"/>
      </c:barChart>
      <c:catAx>
        <c:axId val="86689280"/>
        <c:scaling>
          <c:orientation val="minMax"/>
        </c:scaling>
        <c:axPos val="b"/>
        <c:numFmt formatCode="0" sourceLinked="1"/>
        <c:tickLblPos val="nextTo"/>
        <c:spPr>
          <a:ln w="25400"/>
        </c:spPr>
        <c:crossAx val="86690816"/>
        <c:crosses val="autoZero"/>
        <c:auto val="1"/>
        <c:lblAlgn val="ctr"/>
        <c:lblOffset val="100"/>
      </c:catAx>
      <c:valAx>
        <c:axId val="86690816"/>
        <c:scaling>
          <c:orientation val="minMax"/>
        </c:scaling>
        <c:axPos val="l"/>
        <c:majorGridlines/>
        <c:numFmt formatCode="0" sourceLinked="1"/>
        <c:tickLblPos val="nextTo"/>
        <c:crossAx val="8668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17058116668399"/>
          <c:y val="7.5500032283007029E-2"/>
          <c:w val="0.10122333498619986"/>
          <c:h val="0.27300778414164251"/>
        </c:manualLayout>
      </c:layout>
      <c:overlay val="1"/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'[diagrammok.xlsx]Ozone Várpalota'!$L$2</c:f>
              <c:strCache>
                <c:ptCount val="1"/>
                <c:pt idx="0">
                  <c:v>Total mortality impact over 100 µg/m3 concentration.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'[diagrammok.xlsx]Ozone Várpalota'!$K$3:$K$7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'[diagrammok.xlsx]Ozone Várpalota'!$L$3:$L$7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'[diagrammok.xlsx]Ozone Várpalota'!$M$2</c:f>
              <c:strCache>
                <c:ptCount val="1"/>
                <c:pt idx="0">
                  <c:v>Lives saved by decreasing every higher than 100 µg/m3 ozone concentration to 100 µg/m3</c:v>
                </c:pt>
              </c:strCache>
            </c:strRef>
          </c:tx>
          <c:cat>
            <c:numRef>
              <c:f>'[diagrammok.xlsx]Ozone Várpalota'!$K$3:$K$7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'[diagrammok.xlsx]Ozone Várpalota'!$M$3:$M$7</c:f>
              <c:numCache>
                <c:formatCode>0.0</c:formatCode>
                <c:ptCount val="5"/>
                <c:pt idx="0">
                  <c:v>0.60329428356650772</c:v>
                </c:pt>
                <c:pt idx="1">
                  <c:v>0.49537586215043428</c:v>
                </c:pt>
                <c:pt idx="2">
                  <c:v>0.45398046906576678</c:v>
                </c:pt>
                <c:pt idx="3">
                  <c:v>0</c:v>
                </c:pt>
                <c:pt idx="4">
                  <c:v>0.19598629565908671</c:v>
                </c:pt>
              </c:numCache>
            </c:numRef>
          </c:val>
        </c:ser>
        <c:ser>
          <c:idx val="2"/>
          <c:order val="2"/>
          <c:tx>
            <c:strRef>
              <c:f>'[diagrammok.xlsx]Ozone Várpalota'!$N$2</c:f>
              <c:strCache>
                <c:ptCount val="1"/>
                <c:pt idx="0">
                  <c:v>Lives saved by decreasing every measured ozone level by 5 µg/m3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'[diagrammok.xlsx]Ozone Várpalota'!$K$3:$K$7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'[diagrammok.xlsx]Ozone Várpalota'!$N$3:$N$7</c:f>
              <c:numCache>
                <c:formatCode>0.0</c:formatCode>
                <c:ptCount val="5"/>
                <c:pt idx="0">
                  <c:v>1.8827646042539934</c:v>
                </c:pt>
                <c:pt idx="1">
                  <c:v>1.7368174381304913</c:v>
                </c:pt>
                <c:pt idx="2">
                  <c:v>1.735439340336993</c:v>
                </c:pt>
                <c:pt idx="3">
                  <c:v>1.7368174381304913</c:v>
                </c:pt>
                <c:pt idx="4">
                  <c:v>1.8207456650718221</c:v>
                </c:pt>
              </c:numCache>
            </c:numRef>
          </c:val>
        </c:ser>
        <c:axId val="88976384"/>
        <c:axId val="88982272"/>
      </c:barChart>
      <c:catAx>
        <c:axId val="88976384"/>
        <c:scaling>
          <c:orientation val="minMax"/>
        </c:scaling>
        <c:axPos val="b"/>
        <c:numFmt formatCode="General" sourceLinked="1"/>
        <c:tickLblPos val="nextTo"/>
        <c:crossAx val="88982272"/>
        <c:crosses val="autoZero"/>
        <c:auto val="1"/>
        <c:lblAlgn val="ctr"/>
        <c:lblOffset val="100"/>
      </c:catAx>
      <c:valAx>
        <c:axId val="88982272"/>
        <c:scaling>
          <c:orientation val="minMax"/>
        </c:scaling>
        <c:axPos val="l"/>
        <c:majorGridlines/>
        <c:numFmt formatCode="General" sourceLinked="1"/>
        <c:tickLblPos val="nextTo"/>
        <c:crossAx val="889763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/>
          </a:pPr>
          <a:endParaRPr lang="cs-CZ"/>
        </a:p>
      </c:txPr>
    </c:legend>
    <c:plotVisOnly val="1"/>
    <c:dispBlanksAs val="gap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'[diagrammok.xlsx]PM10 LongTerm Várpalota'!$Q$2:$Q$3</c:f>
              <c:strCache>
                <c:ptCount val="1"/>
                <c:pt idx="0">
                  <c:v>Annual number of deaths avoided ( TM 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multiLvlStrRef>
              <c:f>'[diagrammok.xlsx]PM10 LongTerm Várpalota'!$O$4:$P$13</c:f>
              <c:multiLvlStrCache>
                <c:ptCount val="10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2006</c:v>
                  </c:pt>
                  <c:pt idx="6">
                    <c:v>2007</c:v>
                  </c:pt>
                  <c:pt idx="7">
                    <c:v>2008</c:v>
                  </c:pt>
                  <c:pt idx="8">
                    <c:v>2009</c:v>
                  </c:pt>
                  <c:pt idx="9">
                    <c:v>2010</c:v>
                  </c:pt>
                </c:lvl>
                <c:lvl>
                  <c:pt idx="0">
                    <c:v>Decrease by 5 μg/m3</c:v>
                  </c:pt>
                  <c:pt idx="5">
                    <c:v>Decrease to 10 μg/m3 </c:v>
                  </c:pt>
                </c:lvl>
              </c:multiLvlStrCache>
            </c:multiLvlStrRef>
          </c:cat>
          <c:val>
            <c:numRef>
              <c:f>'[diagrammok.xlsx]PM10 LongTerm Várpalota'!$Q$4:$Q$13</c:f>
              <c:numCache>
                <c:formatCode>0</c:formatCode>
                <c:ptCount val="10"/>
                <c:pt idx="0">
                  <c:v>7.0349637224702803</c:v>
                </c:pt>
                <c:pt idx="1">
                  <c:v>6.4032526943301367</c:v>
                </c:pt>
                <c:pt idx="2">
                  <c:v>6.8913930342565974</c:v>
                </c:pt>
                <c:pt idx="3">
                  <c:v>6.1161113179027717</c:v>
                </c:pt>
                <c:pt idx="4">
                  <c:v>7.2072485483266995</c:v>
                </c:pt>
                <c:pt idx="5">
                  <c:v>25.531384795773846</c:v>
                </c:pt>
                <c:pt idx="6">
                  <c:v>15.066323261831556</c:v>
                </c:pt>
                <c:pt idx="7">
                  <c:v>16.414103486456955</c:v>
                </c:pt>
                <c:pt idx="8">
                  <c:v>11.145224000389703</c:v>
                </c:pt>
                <c:pt idx="9">
                  <c:v>16.845398053109449</c:v>
                </c:pt>
              </c:numCache>
            </c:numRef>
          </c:val>
        </c:ser>
        <c:ser>
          <c:idx val="1"/>
          <c:order val="1"/>
          <c:tx>
            <c:strRef>
              <c:f>'[diagrammok.xlsx]PM10 LongTerm Várpalota'!$R$2:$R$3</c:f>
              <c:strCache>
                <c:ptCount val="1"/>
                <c:pt idx="0">
                  <c:v>Annual number of deaths avoided ( CV )</c:v>
                </c:pt>
              </c:strCache>
            </c:strRef>
          </c:tx>
          <c:cat>
            <c:multiLvlStrRef>
              <c:f>'[diagrammok.xlsx]PM10 LongTerm Várpalota'!$O$4:$P$13</c:f>
              <c:multiLvlStrCache>
                <c:ptCount val="10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2006</c:v>
                  </c:pt>
                  <c:pt idx="6">
                    <c:v>2007</c:v>
                  </c:pt>
                  <c:pt idx="7">
                    <c:v>2008</c:v>
                  </c:pt>
                  <c:pt idx="8">
                    <c:v>2009</c:v>
                  </c:pt>
                  <c:pt idx="9">
                    <c:v>2010</c:v>
                  </c:pt>
                </c:lvl>
                <c:lvl>
                  <c:pt idx="0">
                    <c:v>Decrease by 5 μg/m3</c:v>
                  </c:pt>
                  <c:pt idx="5">
                    <c:v>Decrease to 10 μg/m3 </c:v>
                  </c:pt>
                </c:lvl>
              </c:multiLvlStrCache>
            </c:multiLvlStrRef>
          </c:cat>
          <c:val>
            <c:numRef>
              <c:f>'[diagrammok.xlsx]PM10 LongTerm Várpalota'!$R$4:$R$13</c:f>
              <c:numCache>
                <c:formatCode>0</c:formatCode>
                <c:ptCount val="10"/>
                <c:pt idx="0">
                  <c:v>7.9878785341551009</c:v>
                </c:pt>
                <c:pt idx="1">
                  <c:v>6.6657469147087465</c:v>
                </c:pt>
                <c:pt idx="2">
                  <c:v>6.2801251923702504</c:v>
                </c:pt>
                <c:pt idx="3">
                  <c:v>5.7292370176009371</c:v>
                </c:pt>
                <c:pt idx="4">
                  <c:v>6.6657469147087465</c:v>
                </c:pt>
                <c:pt idx="5">
                  <c:v>27.938821457011954</c:v>
                </c:pt>
                <c:pt idx="6">
                  <c:v>15.391597062403379</c:v>
                </c:pt>
                <c:pt idx="7">
                  <c:v>14.673382345873009</c:v>
                </c:pt>
                <c:pt idx="8">
                  <c:v>10.3219888270237</c:v>
                </c:pt>
                <c:pt idx="9">
                  <c:v>15.292700864660773</c:v>
                </c:pt>
              </c:numCache>
            </c:numRef>
          </c:val>
        </c:ser>
        <c:axId val="89113344"/>
        <c:axId val="89114880"/>
      </c:barChart>
      <c:catAx>
        <c:axId val="89113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89114880"/>
        <c:crosses val="autoZero"/>
        <c:auto val="1"/>
        <c:lblAlgn val="ctr"/>
        <c:lblOffset val="100"/>
      </c:catAx>
      <c:valAx>
        <c:axId val="89114880"/>
        <c:scaling>
          <c:orientation val="minMax"/>
        </c:scaling>
        <c:axPos val="l"/>
        <c:majorGridlines/>
        <c:numFmt formatCode="0" sourceLinked="1"/>
        <c:tickLblPos val="nextTo"/>
        <c:crossAx val="89113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'[diagrammok.xlsx]Poland 2006-2007'!$F$1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'[diagrammok.xlsx]Poland 2006-2007'!$E$2:$E$14</c:f>
              <c:strCache>
                <c:ptCount val="12"/>
                <c:pt idx="0">
                  <c:v>&lt;10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100-199</c:v>
                </c:pt>
                <c:pt idx="11">
                  <c:v>200&lt;</c:v>
                </c:pt>
              </c:strCache>
            </c:strRef>
          </c:cat>
          <c:val>
            <c:numRef>
              <c:f>'[diagrammok.xlsx]Poland 2006-2007'!$F$2:$F$14</c:f>
              <c:numCache>
                <c:formatCode>0</c:formatCode>
                <c:ptCount val="13"/>
                <c:pt idx="0">
                  <c:v>1</c:v>
                </c:pt>
                <c:pt idx="1">
                  <c:v>18</c:v>
                </c:pt>
                <c:pt idx="2">
                  <c:v>53</c:v>
                </c:pt>
                <c:pt idx="3">
                  <c:v>58</c:v>
                </c:pt>
                <c:pt idx="4">
                  <c:v>66</c:v>
                </c:pt>
                <c:pt idx="5">
                  <c:v>51</c:v>
                </c:pt>
                <c:pt idx="6">
                  <c:v>36</c:v>
                </c:pt>
                <c:pt idx="7">
                  <c:v>24</c:v>
                </c:pt>
                <c:pt idx="8">
                  <c:v>6</c:v>
                </c:pt>
                <c:pt idx="9">
                  <c:v>6</c:v>
                </c:pt>
                <c:pt idx="10">
                  <c:v>18</c:v>
                </c:pt>
                <c:pt idx="11">
                  <c:v>11</c:v>
                </c:pt>
              </c:numCache>
            </c:numRef>
          </c:val>
        </c:ser>
        <c:ser>
          <c:idx val="1"/>
          <c:order val="1"/>
          <c:tx>
            <c:strRef>
              <c:f>'[diagrammok.xlsx]Poland 2006-2007'!$G$1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'[diagrammok.xlsx]Poland 2006-2007'!$E$2:$E$14</c:f>
              <c:strCache>
                <c:ptCount val="12"/>
                <c:pt idx="0">
                  <c:v>&lt;10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100-199</c:v>
                </c:pt>
                <c:pt idx="11">
                  <c:v>200&lt;</c:v>
                </c:pt>
              </c:strCache>
            </c:strRef>
          </c:cat>
          <c:val>
            <c:numRef>
              <c:f>'[diagrammok.xlsx]Poland 2006-2007'!$G$2:$G$14</c:f>
              <c:numCache>
                <c:formatCode>0</c:formatCode>
                <c:ptCount val="13"/>
                <c:pt idx="0">
                  <c:v>4</c:v>
                </c:pt>
                <c:pt idx="1">
                  <c:v>53</c:v>
                </c:pt>
                <c:pt idx="2">
                  <c:v>100</c:v>
                </c:pt>
                <c:pt idx="3">
                  <c:v>75</c:v>
                </c:pt>
                <c:pt idx="4">
                  <c:v>37</c:v>
                </c:pt>
                <c:pt idx="5">
                  <c:v>32</c:v>
                </c:pt>
                <c:pt idx="6">
                  <c:v>19</c:v>
                </c:pt>
                <c:pt idx="7">
                  <c:v>17</c:v>
                </c:pt>
                <c:pt idx="8">
                  <c:v>7</c:v>
                </c:pt>
                <c:pt idx="9">
                  <c:v>2</c:v>
                </c:pt>
                <c:pt idx="10">
                  <c:v>17</c:v>
                </c:pt>
                <c:pt idx="11">
                  <c:v>2</c:v>
                </c:pt>
              </c:numCache>
            </c:numRef>
          </c:val>
        </c:ser>
        <c:axId val="88852736"/>
        <c:axId val="88862720"/>
      </c:barChart>
      <c:catAx>
        <c:axId val="88852736"/>
        <c:scaling>
          <c:orientation val="minMax"/>
        </c:scaling>
        <c:axPos val="b"/>
        <c:tickLblPos val="nextTo"/>
        <c:crossAx val="88862720"/>
        <c:crosses val="autoZero"/>
        <c:auto val="1"/>
        <c:lblAlgn val="ctr"/>
        <c:lblOffset val="100"/>
      </c:catAx>
      <c:valAx>
        <c:axId val="88862720"/>
        <c:scaling>
          <c:orientation val="minMax"/>
        </c:scaling>
        <c:axPos val="l"/>
        <c:majorGridlines/>
        <c:numFmt formatCode="0" sourceLinked="1"/>
        <c:tickLblPos val="nextTo"/>
        <c:crossAx val="888527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cs-CZ"/>
          </a:p>
        </c:txPr>
      </c:dTable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hu-HU" sz="1600" b="1" i="0" baseline="0">
                <a:effectLst/>
              </a:rPr>
              <a:t>PM10 impact on Total Mortality</a:t>
            </a:r>
            <a:endParaRPr lang="hu-HU" sz="1600">
              <a:effectLst/>
            </a:endParaRPr>
          </a:p>
          <a:p>
            <a:pPr algn="ctr">
              <a:defRPr/>
            </a:pPr>
            <a:r>
              <a:rPr lang="hu-HU" sz="1600" b="1" i="0" baseline="0">
                <a:effectLst/>
              </a:rPr>
              <a:t>(50 µg/m</a:t>
            </a:r>
            <a:r>
              <a:rPr lang="hu-HU" sz="1600" b="1" i="0" baseline="30000">
                <a:effectLst/>
              </a:rPr>
              <a:t>3</a:t>
            </a:r>
            <a:r>
              <a:rPr lang="hu-HU" sz="1600" b="1" i="0" baseline="0">
                <a:effectLst/>
              </a:rPr>
              <a:t>)</a:t>
            </a:r>
            <a:endParaRPr lang="hu-HU" sz="1600">
              <a:effectLst/>
            </a:endParaRP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'[diagrammok.xlsx]50 micro'!$C$1:$C$2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micro'!$C$3:$C$7</c:f>
              <c:numCache>
                <c:formatCode>General</c:formatCode>
                <c:ptCount val="5"/>
                <c:pt idx="0">
                  <c:v>27.3</c:v>
                </c:pt>
                <c:pt idx="1">
                  <c:v>11.2</c:v>
                </c:pt>
                <c:pt idx="2">
                  <c:v>32.800000000000004</c:v>
                </c:pt>
                <c:pt idx="3">
                  <c:v>18.8</c:v>
                </c:pt>
                <c:pt idx="4">
                  <c:v>19.8</c:v>
                </c:pt>
              </c:numCache>
            </c:numRef>
          </c:val>
        </c:ser>
        <c:ser>
          <c:idx val="1"/>
          <c:order val="1"/>
          <c:tx>
            <c:strRef>
              <c:f>'[diagrammok.xlsx]50 micro'!$D$1:$D$2</c:f>
              <c:strCache>
                <c:ptCount val="1"/>
                <c:pt idx="0">
                  <c:v>Czech Rep.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micro'!$D$3:$D$7</c:f>
              <c:numCache>
                <c:formatCode>General</c:formatCode>
                <c:ptCount val="5"/>
                <c:pt idx="0">
                  <c:v>5.3</c:v>
                </c:pt>
                <c:pt idx="1">
                  <c:v>1.7</c:v>
                </c:pt>
                <c:pt idx="2">
                  <c:v>2</c:v>
                </c:pt>
                <c:pt idx="3">
                  <c:v>1.9000000000000001</c:v>
                </c:pt>
                <c:pt idx="4">
                  <c:v>3.3</c:v>
                </c:pt>
              </c:numCache>
            </c:numRef>
          </c:val>
        </c:ser>
        <c:ser>
          <c:idx val="2"/>
          <c:order val="2"/>
          <c:tx>
            <c:strRef>
              <c:f>'[diagrammok.xlsx]50 micro'!$E$1:$E$2</c:f>
              <c:strCache>
                <c:ptCount val="1"/>
                <c:pt idx="0">
                  <c:v>Slovenia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micro'!$E$3:$E$7</c:f>
              <c:numCache>
                <c:formatCode>General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ser>
          <c:idx val="3"/>
          <c:order val="3"/>
          <c:tx>
            <c:strRef>
              <c:f>'[diagrammok.xlsx]50 micro'!$F$1:$F$2</c:f>
              <c:strCache>
                <c:ptCount val="1"/>
                <c:pt idx="0">
                  <c:v>Hungary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micro'!$F$3:$F$7</c:f>
              <c:numCache>
                <c:formatCode>General</c:formatCode>
                <c:ptCount val="5"/>
                <c:pt idx="0">
                  <c:v>1.8</c:v>
                </c:pt>
                <c:pt idx="1">
                  <c:v>0.70000000000000062</c:v>
                </c:pt>
                <c:pt idx="2">
                  <c:v>0.8</c:v>
                </c:pt>
                <c:pt idx="3">
                  <c:v>0.4</c:v>
                </c:pt>
                <c:pt idx="4">
                  <c:v>0.9</c:v>
                </c:pt>
              </c:numCache>
            </c:numRef>
          </c:val>
        </c:ser>
        <c:axId val="4408832"/>
        <c:axId val="4410368"/>
      </c:barChart>
      <c:catAx>
        <c:axId val="4408832"/>
        <c:scaling>
          <c:orientation val="minMax"/>
        </c:scaling>
        <c:axPos val="b"/>
        <c:numFmt formatCode="General" sourceLinked="1"/>
        <c:tickLblPos val="nextTo"/>
        <c:crossAx val="4410368"/>
        <c:crosses val="autoZero"/>
        <c:auto val="1"/>
        <c:lblAlgn val="ctr"/>
        <c:lblOffset val="100"/>
      </c:catAx>
      <c:valAx>
        <c:axId val="4410368"/>
        <c:scaling>
          <c:orientation val="minMax"/>
        </c:scaling>
        <c:axPos val="l"/>
        <c:majorGridlines/>
        <c:numFmt formatCode="General" sourceLinked="1"/>
        <c:tickLblPos val="nextTo"/>
        <c:crossAx val="440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022934233361047"/>
          <c:y val="0.23075065905044059"/>
          <c:w val="0.20768238394967611"/>
          <c:h val="0.34591149289789896"/>
        </c:manualLayout>
      </c:layout>
      <c:overlay val="1"/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hu-HU" sz="1600" b="1" i="0" baseline="0">
                <a:effectLst/>
              </a:rPr>
              <a:t>PM10 impact on Cardiovascular Mortality</a:t>
            </a:r>
            <a:endParaRPr lang="hu-HU" sz="1600">
              <a:effectLst/>
            </a:endParaRPr>
          </a:p>
          <a:p>
            <a:pPr algn="ctr">
              <a:defRPr/>
            </a:pPr>
            <a:r>
              <a:rPr lang="hu-HU" sz="1600" b="1" i="0" baseline="0">
                <a:effectLst/>
              </a:rPr>
              <a:t>(50 µg/m</a:t>
            </a:r>
            <a:r>
              <a:rPr lang="hu-HU" sz="1600" b="1" i="0" baseline="30000">
                <a:effectLst/>
              </a:rPr>
              <a:t>3</a:t>
            </a:r>
            <a:r>
              <a:rPr lang="hu-HU" sz="1600" b="1" i="0" baseline="0">
                <a:effectLst/>
              </a:rPr>
              <a:t>)</a:t>
            </a:r>
            <a:endParaRPr lang="hu-HU" sz="1600">
              <a:effectLst/>
            </a:endParaRP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'[diagrammok.xlsx]50 micro'!$G$1:$G$2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micro'!$G$3:$G$7</c:f>
              <c:numCache>
                <c:formatCode>General</c:formatCode>
                <c:ptCount val="5"/>
                <c:pt idx="0">
                  <c:v>17.100000000000001</c:v>
                </c:pt>
                <c:pt idx="1">
                  <c:v>7.1</c:v>
                </c:pt>
                <c:pt idx="2">
                  <c:v>21</c:v>
                </c:pt>
                <c:pt idx="3">
                  <c:v>12</c:v>
                </c:pt>
                <c:pt idx="4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'[diagrammok.xlsx]50 micro'!$H$1:$H$2</c:f>
              <c:strCache>
                <c:ptCount val="1"/>
                <c:pt idx="0">
                  <c:v>Czech Rep.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micro'!$H$3:$H$7</c:f>
              <c:numCache>
                <c:formatCode>General</c:formatCode>
                <c:ptCount val="5"/>
                <c:pt idx="0">
                  <c:v>3.3</c:v>
                </c:pt>
                <c:pt idx="1">
                  <c:v>0.9</c:v>
                </c:pt>
                <c:pt idx="2">
                  <c:v>1.1000000000000001</c:v>
                </c:pt>
                <c:pt idx="3">
                  <c:v>1.2</c:v>
                </c:pt>
                <c:pt idx="4">
                  <c:v>2.9</c:v>
                </c:pt>
              </c:numCache>
            </c:numRef>
          </c:val>
        </c:ser>
        <c:ser>
          <c:idx val="2"/>
          <c:order val="2"/>
          <c:tx>
            <c:strRef>
              <c:f>'[diagrammok.xlsx]50 micro'!$I$1:$I$2</c:f>
              <c:strCache>
                <c:ptCount val="1"/>
                <c:pt idx="0">
                  <c:v>Slovenia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micro'!$I$3:$I$7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3"/>
          <c:order val="3"/>
          <c:tx>
            <c:strRef>
              <c:f>'[diagrammok.xlsx]50 micro'!$J$1:$J$2</c:f>
              <c:strCache>
                <c:ptCount val="1"/>
                <c:pt idx="0">
                  <c:v>Hungary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micro'!$J$3:$J$7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0.5</c:v>
                </c:pt>
                <c:pt idx="2">
                  <c:v>0.5</c:v>
                </c:pt>
                <c:pt idx="3">
                  <c:v>0.2</c:v>
                </c:pt>
                <c:pt idx="4">
                  <c:v>0.60000000000000064</c:v>
                </c:pt>
              </c:numCache>
            </c:numRef>
          </c:val>
        </c:ser>
        <c:axId val="4433024"/>
        <c:axId val="4434560"/>
      </c:barChart>
      <c:catAx>
        <c:axId val="4433024"/>
        <c:scaling>
          <c:orientation val="minMax"/>
        </c:scaling>
        <c:axPos val="b"/>
        <c:numFmt formatCode="General" sourceLinked="1"/>
        <c:tickLblPos val="nextTo"/>
        <c:crossAx val="4434560"/>
        <c:crosses val="autoZero"/>
        <c:auto val="1"/>
        <c:lblAlgn val="ctr"/>
        <c:lblOffset val="100"/>
      </c:catAx>
      <c:valAx>
        <c:axId val="4434560"/>
        <c:scaling>
          <c:orientation val="minMax"/>
        </c:scaling>
        <c:axPos val="l"/>
        <c:majorGridlines/>
        <c:numFmt formatCode="General" sourceLinked="1"/>
        <c:tickLblPos val="nextTo"/>
        <c:crossAx val="443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854628266221493"/>
          <c:y val="0.23348863573689099"/>
          <c:w val="0.20951402335099559"/>
          <c:h val="0.34896220608050582"/>
        </c:manualLayout>
      </c:layout>
      <c:overlay val="1"/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hu-HU" sz="1600" b="1" i="0" baseline="0">
                <a:effectLst/>
              </a:rPr>
              <a:t>PM10 impact on Respiratoric Mortality</a:t>
            </a:r>
            <a:endParaRPr lang="hu-HU" sz="1600">
              <a:effectLst/>
            </a:endParaRPr>
          </a:p>
          <a:p>
            <a:pPr algn="ctr">
              <a:defRPr/>
            </a:pPr>
            <a:r>
              <a:rPr lang="hu-HU" sz="1600" b="1" i="0" baseline="0">
                <a:effectLst/>
              </a:rPr>
              <a:t>(50 µg/m</a:t>
            </a:r>
            <a:r>
              <a:rPr lang="hu-HU" sz="1600" b="1" i="0" baseline="30000">
                <a:effectLst/>
              </a:rPr>
              <a:t>3</a:t>
            </a:r>
            <a:r>
              <a:rPr lang="hu-HU" sz="1600" b="1" i="0" baseline="0">
                <a:effectLst/>
              </a:rPr>
              <a:t>)</a:t>
            </a:r>
            <a:endParaRPr lang="hu-HU" sz="1600">
              <a:effectLst/>
            </a:endParaRP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'[diagrammok.xlsx]50 micro'!$K$1:$K$2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micro'!$K$3:$K$7</c:f>
              <c:numCache>
                <c:formatCode>General</c:formatCode>
                <c:ptCount val="5"/>
                <c:pt idx="0">
                  <c:v>2.9</c:v>
                </c:pt>
                <c:pt idx="1">
                  <c:v>1.2</c:v>
                </c:pt>
                <c:pt idx="2">
                  <c:v>3.8</c:v>
                </c:pt>
                <c:pt idx="3">
                  <c:v>1.7</c:v>
                </c:pt>
                <c:pt idx="4">
                  <c:v>1.5</c:v>
                </c:pt>
              </c:numCache>
            </c:numRef>
          </c:val>
        </c:ser>
        <c:ser>
          <c:idx val="1"/>
          <c:order val="1"/>
          <c:tx>
            <c:strRef>
              <c:f>'[diagrammok.xlsx]50 micro'!$L$1:$L$2</c:f>
              <c:strCache>
                <c:ptCount val="1"/>
                <c:pt idx="0">
                  <c:v>Czech Rep.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micro'!$L$3:$L$7</c:f>
              <c:numCache>
                <c:formatCode>General</c:formatCode>
                <c:ptCount val="5"/>
                <c:pt idx="0">
                  <c:v>0.60000000000000064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'[diagrammok.xlsx]50 micro'!$M$1:$M$2</c:f>
              <c:strCache>
                <c:ptCount val="1"/>
                <c:pt idx="0">
                  <c:v>Slovenia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micro'!$M$3:$M$7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'[diagrammok.xlsx]50 micro'!$N$1:$N$2</c:f>
              <c:strCache>
                <c:ptCount val="1"/>
                <c:pt idx="0">
                  <c:v>Hungary</c:v>
                </c:pt>
              </c:strCache>
            </c:strRef>
          </c:tx>
          <c:cat>
            <c:numRef>
              <c:f>'[diagrammok.xlsx]50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'[diagrammok.xlsx]50 micro'!$N$3:$N$7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axId val="4453120"/>
        <c:axId val="4454656"/>
      </c:barChart>
      <c:catAx>
        <c:axId val="4453120"/>
        <c:scaling>
          <c:orientation val="minMax"/>
        </c:scaling>
        <c:axPos val="b"/>
        <c:numFmt formatCode="General" sourceLinked="1"/>
        <c:tickLblPos val="nextTo"/>
        <c:crossAx val="4454656"/>
        <c:crosses val="autoZero"/>
        <c:auto val="1"/>
        <c:lblAlgn val="ctr"/>
        <c:lblOffset val="100"/>
      </c:catAx>
      <c:valAx>
        <c:axId val="4454656"/>
        <c:scaling>
          <c:orientation val="minMax"/>
        </c:scaling>
        <c:axPos val="l"/>
        <c:majorGridlines/>
        <c:numFmt formatCode="General" sourceLinked="1"/>
        <c:tickLblPos val="nextTo"/>
        <c:crossAx val="445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07185830576269"/>
          <c:y val="0.23033184874717691"/>
          <c:w val="0.2041623435437494"/>
          <c:h val="0.34004855863853745"/>
        </c:manualLayout>
      </c:layout>
      <c:overlay val="1"/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sz="1600" dirty="0" smtClean="0"/>
              <a:t>PM10 </a:t>
            </a:r>
            <a:r>
              <a:rPr lang="hu-HU" sz="1600" dirty="0" err="1" smtClean="0"/>
              <a:t>impact</a:t>
            </a:r>
            <a:r>
              <a:rPr lang="hu-HU" sz="1600" dirty="0" smtClean="0"/>
              <a:t> </a:t>
            </a:r>
            <a:r>
              <a:rPr lang="hu-HU" sz="1600" dirty="0" err="1" smtClean="0"/>
              <a:t>on</a:t>
            </a:r>
            <a:r>
              <a:rPr lang="hu-HU" sz="1600" dirty="0" smtClean="0"/>
              <a:t> Total </a:t>
            </a:r>
            <a:r>
              <a:rPr lang="hu-HU" sz="1600" dirty="0" err="1" smtClean="0"/>
              <a:t>Mortality</a:t>
            </a:r>
            <a:endParaRPr lang="hu-HU" sz="1600" dirty="0" smtClean="0"/>
          </a:p>
          <a:p>
            <a:pPr>
              <a:defRPr/>
            </a:pPr>
            <a:r>
              <a:rPr lang="hu-HU" sz="1600" dirty="0" smtClean="0"/>
              <a:t>(40 </a:t>
            </a:r>
            <a:r>
              <a:rPr lang="hu-HU" sz="1600" dirty="0" err="1" smtClean="0">
                <a:latin typeface="Calibri"/>
                <a:cs typeface="Calibri"/>
              </a:rPr>
              <a:t>µg</a:t>
            </a:r>
            <a:r>
              <a:rPr lang="hu-HU" sz="1600" dirty="0" smtClean="0">
                <a:latin typeface="Calibri"/>
                <a:cs typeface="Calibri"/>
              </a:rPr>
              <a:t>/m</a:t>
            </a:r>
            <a:r>
              <a:rPr lang="hu-HU" sz="1600" baseline="30000" dirty="0" smtClean="0">
                <a:latin typeface="Calibri"/>
                <a:cs typeface="Calibri"/>
              </a:rPr>
              <a:t>3</a:t>
            </a:r>
            <a:r>
              <a:rPr lang="hu-HU" sz="1600" baseline="0" dirty="0" smtClean="0">
                <a:latin typeface="Calibri"/>
                <a:cs typeface="Calibri"/>
              </a:rPr>
              <a:t>)</a:t>
            </a:r>
            <a:endParaRPr lang="hu-HU" sz="1600" baseline="0" dirty="0"/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'[diagrammok.xlsx]40 micro'!$C$1:$C$2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micro'!$C$3:$C$7</c:f>
              <c:numCache>
                <c:formatCode>General</c:formatCode>
                <c:ptCount val="5"/>
                <c:pt idx="0">
                  <c:v>34.800000000000004</c:v>
                </c:pt>
                <c:pt idx="1">
                  <c:v>15.5</c:v>
                </c:pt>
                <c:pt idx="2">
                  <c:v>0</c:v>
                </c:pt>
                <c:pt idx="3">
                  <c:v>24.7</c:v>
                </c:pt>
                <c:pt idx="4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'[diagrammok.xlsx]40 micro'!$D$1:$D$2</c:f>
              <c:strCache>
                <c:ptCount val="1"/>
                <c:pt idx="0">
                  <c:v>Czech Rep.</c:v>
                </c:pt>
              </c:strCache>
            </c:strRef>
          </c:tx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micro'!$D$3:$D$7</c:f>
              <c:numCache>
                <c:formatCode>General</c:formatCode>
                <c:ptCount val="5"/>
                <c:pt idx="0">
                  <c:v>7.2</c:v>
                </c:pt>
                <c:pt idx="1">
                  <c:v>2.8</c:v>
                </c:pt>
                <c:pt idx="2">
                  <c:v>3.1</c:v>
                </c:pt>
                <c:pt idx="3">
                  <c:v>2.9</c:v>
                </c:pt>
                <c:pt idx="4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'[diagrammok.xlsx]40 micro'!$E$1:$E$2</c:f>
              <c:strCache>
                <c:ptCount val="1"/>
                <c:pt idx="0">
                  <c:v>Slovenia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micro'!$E$3:$E$7</c:f>
              <c:numCache>
                <c:formatCode>General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0.30000000000000032</c:v>
                </c:pt>
                <c:pt idx="4">
                  <c:v>0.30000000000000032</c:v>
                </c:pt>
              </c:numCache>
            </c:numRef>
          </c:val>
        </c:ser>
        <c:ser>
          <c:idx val="3"/>
          <c:order val="3"/>
          <c:tx>
            <c:strRef>
              <c:f>'[diagrammok.xlsx]40 micro'!$F$1:$F$2</c:f>
              <c:strCache>
                <c:ptCount val="1"/>
                <c:pt idx="0">
                  <c:v>Hungary</c:v>
                </c:pt>
              </c:strCache>
            </c:strRef>
          </c:tx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micro'!$F$3:$F$7</c:f>
              <c:numCache>
                <c:formatCode>General</c:formatCode>
                <c:ptCount val="5"/>
                <c:pt idx="0">
                  <c:v>2.5</c:v>
                </c:pt>
                <c:pt idx="1">
                  <c:v>1.1000000000000001</c:v>
                </c:pt>
                <c:pt idx="2">
                  <c:v>1.2</c:v>
                </c:pt>
                <c:pt idx="3">
                  <c:v>0.70000000000000062</c:v>
                </c:pt>
                <c:pt idx="4">
                  <c:v>1.3</c:v>
                </c:pt>
              </c:numCache>
            </c:numRef>
          </c:val>
        </c:ser>
        <c:axId val="4489600"/>
        <c:axId val="4491136"/>
      </c:barChart>
      <c:catAx>
        <c:axId val="4489600"/>
        <c:scaling>
          <c:orientation val="minMax"/>
        </c:scaling>
        <c:axPos val="b"/>
        <c:numFmt formatCode="General" sourceLinked="1"/>
        <c:tickLblPos val="nextTo"/>
        <c:crossAx val="4491136"/>
        <c:crosses val="autoZero"/>
        <c:auto val="1"/>
        <c:lblAlgn val="ctr"/>
        <c:lblOffset val="100"/>
      </c:catAx>
      <c:valAx>
        <c:axId val="4491136"/>
        <c:scaling>
          <c:orientation val="minMax"/>
        </c:scaling>
        <c:axPos val="l"/>
        <c:majorGridlines/>
        <c:numFmt formatCode="General" sourceLinked="1"/>
        <c:tickLblPos val="nextTo"/>
        <c:crossAx val="44896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9166666666666744"/>
          <c:y val="0.31885899679206858"/>
          <c:w val="0.21132593454528473"/>
          <c:h val="0.35198000222522396"/>
        </c:manualLayout>
      </c:layout>
      <c:overlay val="1"/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hu-HU" sz="1600" b="1" i="0" baseline="0">
                <a:effectLst/>
              </a:rPr>
              <a:t>PM10 impact on Cardiovascular Mortality</a:t>
            </a:r>
            <a:endParaRPr lang="hu-HU" sz="1600">
              <a:effectLst/>
            </a:endParaRPr>
          </a:p>
          <a:p>
            <a:pPr algn="ctr">
              <a:defRPr/>
            </a:pPr>
            <a:r>
              <a:rPr lang="hu-HU" sz="1600" b="1" i="0" baseline="0">
                <a:effectLst/>
              </a:rPr>
              <a:t>(40 µg/m</a:t>
            </a:r>
            <a:r>
              <a:rPr lang="hu-HU" sz="1600" b="1" i="0" baseline="30000">
                <a:effectLst/>
              </a:rPr>
              <a:t>3</a:t>
            </a:r>
            <a:r>
              <a:rPr lang="hu-HU" sz="1600" b="1" i="0" baseline="0">
                <a:effectLst/>
              </a:rPr>
              <a:t>)</a:t>
            </a:r>
            <a:endParaRPr lang="hu-HU" sz="1600">
              <a:effectLst/>
            </a:endParaRP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'[diagrammok.xlsx]40 micro'!$G$1:$G$2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micro'!$G$3:$G$7</c:f>
              <c:numCache>
                <c:formatCode>General</c:formatCode>
                <c:ptCount val="5"/>
                <c:pt idx="0">
                  <c:v>21.8</c:v>
                </c:pt>
                <c:pt idx="1">
                  <c:v>9.9</c:v>
                </c:pt>
                <c:pt idx="2">
                  <c:v>0</c:v>
                </c:pt>
                <c:pt idx="3">
                  <c:v>15.8</c:v>
                </c:pt>
                <c:pt idx="4">
                  <c:v>16.2</c:v>
                </c:pt>
              </c:numCache>
            </c:numRef>
          </c:val>
        </c:ser>
        <c:ser>
          <c:idx val="1"/>
          <c:order val="1"/>
          <c:tx>
            <c:strRef>
              <c:f>'[diagrammok.xlsx]40 micro'!$H$1:$H$2</c:f>
              <c:strCache>
                <c:ptCount val="1"/>
                <c:pt idx="0">
                  <c:v>Czech Rep.</c:v>
                </c:pt>
              </c:strCache>
            </c:strRef>
          </c:tx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micro'!$H$3:$H$7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1.5</c:v>
                </c:pt>
                <c:pt idx="2">
                  <c:v>1.7</c:v>
                </c:pt>
                <c:pt idx="3">
                  <c:v>1.7</c:v>
                </c:pt>
                <c:pt idx="4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'[diagrammok.xlsx]40 micro'!$I$1:$I$2</c:f>
              <c:strCache>
                <c:ptCount val="1"/>
                <c:pt idx="0">
                  <c:v>Slovenia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micro'!$I$3:$I$7</c:f>
              <c:numCache>
                <c:formatCode>General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ser>
          <c:idx val="3"/>
          <c:order val="3"/>
          <c:tx>
            <c:strRef>
              <c:f>'[diagrammok.xlsx]40 micro'!$J$1:$J$2</c:f>
              <c:strCache>
                <c:ptCount val="1"/>
                <c:pt idx="0">
                  <c:v>Hungary</c:v>
                </c:pt>
              </c:strCache>
            </c:strRef>
          </c:tx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micro'!$J$3:$J$7</c:f>
              <c:numCache>
                <c:formatCode>General</c:formatCode>
                <c:ptCount val="5"/>
                <c:pt idx="0">
                  <c:v>1.5</c:v>
                </c:pt>
                <c:pt idx="1">
                  <c:v>0.8</c:v>
                </c:pt>
                <c:pt idx="2">
                  <c:v>0.8</c:v>
                </c:pt>
                <c:pt idx="3">
                  <c:v>0.4</c:v>
                </c:pt>
                <c:pt idx="4">
                  <c:v>0.8</c:v>
                </c:pt>
              </c:numCache>
            </c:numRef>
          </c:val>
        </c:ser>
        <c:axId val="4513792"/>
        <c:axId val="4515328"/>
      </c:barChart>
      <c:catAx>
        <c:axId val="4513792"/>
        <c:scaling>
          <c:orientation val="minMax"/>
        </c:scaling>
        <c:axPos val="b"/>
        <c:numFmt formatCode="General" sourceLinked="1"/>
        <c:tickLblPos val="nextTo"/>
        <c:crossAx val="4515328"/>
        <c:crosses val="autoZero"/>
        <c:auto val="1"/>
        <c:lblAlgn val="ctr"/>
        <c:lblOffset val="100"/>
      </c:catAx>
      <c:valAx>
        <c:axId val="4515328"/>
        <c:scaling>
          <c:orientation val="minMax"/>
        </c:scaling>
        <c:axPos val="l"/>
        <c:majorGridlines/>
        <c:numFmt formatCode="General" sourceLinked="1"/>
        <c:tickLblPos val="nextTo"/>
        <c:crossAx val="45137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6933518444886992"/>
          <c:y val="0.38037234111881646"/>
          <c:w val="0.21197195369343741"/>
          <c:h val="0.35305608414576967"/>
        </c:manualLayout>
      </c:layout>
      <c:overlay val="1"/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hu-HU" sz="1600" b="1" i="0" baseline="0">
                <a:effectLst/>
              </a:rPr>
              <a:t>PM10 impact on Respiratoric Mortality</a:t>
            </a:r>
            <a:endParaRPr lang="hu-HU" sz="1600">
              <a:effectLst/>
            </a:endParaRPr>
          </a:p>
          <a:p>
            <a:pPr algn="ctr">
              <a:defRPr/>
            </a:pPr>
            <a:r>
              <a:rPr lang="hu-HU" sz="1600" b="1" i="0" baseline="0">
                <a:effectLst/>
              </a:rPr>
              <a:t>(40 µg/m</a:t>
            </a:r>
            <a:r>
              <a:rPr lang="hu-HU" sz="1600" b="1" i="0" baseline="30000">
                <a:effectLst/>
              </a:rPr>
              <a:t>3</a:t>
            </a:r>
            <a:r>
              <a:rPr lang="hu-HU" sz="1600" b="1" i="0" baseline="0">
                <a:effectLst/>
              </a:rPr>
              <a:t>)</a:t>
            </a:r>
            <a:endParaRPr lang="hu-HU" sz="1600">
              <a:effectLst/>
            </a:endParaRP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'[diagrammok.xlsx]40 micro'!$K$1:$K$2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micro'!$K$3:$K$7</c:f>
              <c:numCache>
                <c:formatCode>General</c:formatCode>
                <c:ptCount val="5"/>
                <c:pt idx="0">
                  <c:v>3.6</c:v>
                </c:pt>
                <c:pt idx="1">
                  <c:v>1.6</c:v>
                </c:pt>
                <c:pt idx="2">
                  <c:v>0</c:v>
                </c:pt>
                <c:pt idx="3">
                  <c:v>2.2999999999999998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'[diagrammok.xlsx]40 micro'!$L$1:$L$2</c:f>
              <c:strCache>
                <c:ptCount val="1"/>
                <c:pt idx="0">
                  <c:v>Czech Rep.</c:v>
                </c:pt>
              </c:strCache>
            </c:strRef>
          </c:tx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micro'!$L$3:$L$7</c:f>
              <c:numCache>
                <c:formatCode>General</c:formatCode>
                <c:ptCount val="5"/>
                <c:pt idx="0">
                  <c:v>0.8</c:v>
                </c:pt>
                <c:pt idx="1">
                  <c:v>0.30000000000000032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0.60000000000000064</c:v>
                </c:pt>
              </c:numCache>
            </c:numRef>
          </c:val>
        </c:ser>
        <c:ser>
          <c:idx val="2"/>
          <c:order val="2"/>
          <c:tx>
            <c:strRef>
              <c:f>'[diagrammok.xlsx]40 micro'!$M$1:$M$2</c:f>
              <c:strCache>
                <c:ptCount val="1"/>
                <c:pt idx="0">
                  <c:v>Slovenia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micro'!$M$3:$M$7</c:f>
              <c:numCache>
                <c:formatCode>General</c:formatCode>
                <c:ptCount val="5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'[diagrammok.xlsx]40 micro'!$N$1:$N$2</c:f>
              <c:strCache>
                <c:ptCount val="1"/>
                <c:pt idx="0">
                  <c:v>Hungary</c:v>
                </c:pt>
              </c:strCache>
            </c:strRef>
          </c:tx>
          <c:cat>
            <c:numRef>
              <c:f>'[diagrammok.xlsx]40 micro'!$B$3:$B$7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'[diagrammok.xlsx]40 micro'!$N$3:$N$7</c:f>
              <c:numCache>
                <c:formatCode>General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axId val="88841600"/>
        <c:axId val="88896640"/>
      </c:barChart>
      <c:catAx>
        <c:axId val="88841600"/>
        <c:scaling>
          <c:orientation val="minMax"/>
        </c:scaling>
        <c:axPos val="b"/>
        <c:numFmt formatCode="General" sourceLinked="1"/>
        <c:tickLblPos val="nextTo"/>
        <c:crossAx val="88896640"/>
        <c:crosses val="autoZero"/>
        <c:auto val="1"/>
        <c:lblAlgn val="ctr"/>
        <c:lblOffset val="100"/>
      </c:catAx>
      <c:valAx>
        <c:axId val="88896640"/>
        <c:scaling>
          <c:orientation val="minMax"/>
        </c:scaling>
        <c:axPos val="l"/>
        <c:majorGridlines/>
        <c:numFmt formatCode="General" sourceLinked="1"/>
        <c:tickLblPos val="nextTo"/>
        <c:crossAx val="8884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332724679336732"/>
          <c:y val="0.39274492690377488"/>
          <c:w val="0.19428352046905167"/>
          <c:h val="0.36372379529700138"/>
        </c:manualLayout>
      </c:layout>
      <c:overlay val="1"/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'[diagrammok.xlsx]HIA PM'!$A$3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multiLvlStrRef>
              <c:f>'[diagrammok.xlsx]HIA PM'!$B$1:$I$2</c:f>
              <c:multiLvlStrCache>
                <c:ptCount val="8"/>
                <c:lvl>
                  <c:pt idx="0">
                    <c:v>Decrease PM10 by 5</c:v>
                  </c:pt>
                  <c:pt idx="1">
                    <c:v>Decrease PM10 to 20</c:v>
                  </c:pt>
                  <c:pt idx="2">
                    <c:v>Decrease PM10 by 5</c:v>
                  </c:pt>
                  <c:pt idx="3">
                    <c:v>Decrease PM10 to 20</c:v>
                  </c:pt>
                  <c:pt idx="4">
                    <c:v>Decrease PM10 by 5</c:v>
                  </c:pt>
                  <c:pt idx="5">
                    <c:v>Decrease PM10 to 20</c:v>
                  </c:pt>
                  <c:pt idx="6">
                    <c:v>Decrease PM10 by 5</c:v>
                  </c:pt>
                  <c:pt idx="7">
                    <c:v>Decrease PM10 to 20</c:v>
                  </c:pt>
                </c:lvl>
                <c:lvl>
                  <c:pt idx="0">
                    <c:v>Poland</c:v>
                  </c:pt>
                  <c:pt idx="2">
                    <c:v>Czech</c:v>
                  </c:pt>
                  <c:pt idx="4">
                    <c:v>Slovenia</c:v>
                  </c:pt>
                  <c:pt idx="6">
                    <c:v>Hungary</c:v>
                  </c:pt>
                </c:lvl>
              </c:multiLvlStrCache>
            </c:multiLvlStrRef>
          </c:cat>
          <c:val>
            <c:numRef>
              <c:f>'[diagrammok.xlsx]HIA PM'!$B$3:$I$3</c:f>
              <c:numCache>
                <c:formatCode>0.0</c:formatCode>
                <c:ptCount val="8"/>
                <c:pt idx="0">
                  <c:v>3.2031296354583345</c:v>
                </c:pt>
                <c:pt idx="1">
                  <c:v>25.37163965496141</c:v>
                </c:pt>
                <c:pt idx="2">
                  <c:v>2.895256482760264</c:v>
                </c:pt>
                <c:pt idx="3">
                  <c:v>13.901352902711913</c:v>
                </c:pt>
                <c:pt idx="4">
                  <c:v>1.7406192650515935</c:v>
                </c:pt>
                <c:pt idx="5">
                  <c:v>1.8959621850580959</c:v>
                </c:pt>
                <c:pt idx="6">
                  <c:v>3.6470683585939412</c:v>
                </c:pt>
                <c:pt idx="7">
                  <c:v>21.924310157890968</c:v>
                </c:pt>
              </c:numCache>
            </c:numRef>
          </c:val>
        </c:ser>
        <c:ser>
          <c:idx val="1"/>
          <c:order val="1"/>
          <c:tx>
            <c:strRef>
              <c:f>'[diagrammok.xlsx]HIA PM'!$A$4</c:f>
              <c:strCache>
                <c:ptCount val="1"/>
                <c:pt idx="0">
                  <c:v>2007</c:v>
                </c:pt>
              </c:strCache>
            </c:strRef>
          </c:tx>
          <c:cat>
            <c:multiLvlStrRef>
              <c:f>'[diagrammok.xlsx]HIA PM'!$B$1:$I$2</c:f>
              <c:multiLvlStrCache>
                <c:ptCount val="8"/>
                <c:lvl>
                  <c:pt idx="0">
                    <c:v>Decrease PM10 by 5</c:v>
                  </c:pt>
                  <c:pt idx="1">
                    <c:v>Decrease PM10 to 20</c:v>
                  </c:pt>
                  <c:pt idx="2">
                    <c:v>Decrease PM10 by 5</c:v>
                  </c:pt>
                  <c:pt idx="3">
                    <c:v>Decrease PM10 to 20</c:v>
                  </c:pt>
                  <c:pt idx="4">
                    <c:v>Decrease PM10 by 5</c:v>
                  </c:pt>
                  <c:pt idx="5">
                    <c:v>Decrease PM10 to 20</c:v>
                  </c:pt>
                  <c:pt idx="6">
                    <c:v>Decrease PM10 by 5</c:v>
                  </c:pt>
                  <c:pt idx="7">
                    <c:v>Decrease PM10 to 20</c:v>
                  </c:pt>
                </c:lvl>
                <c:lvl>
                  <c:pt idx="0">
                    <c:v>Poland</c:v>
                  </c:pt>
                  <c:pt idx="2">
                    <c:v>Czech</c:v>
                  </c:pt>
                  <c:pt idx="4">
                    <c:v>Slovenia</c:v>
                  </c:pt>
                  <c:pt idx="6">
                    <c:v>Hungary</c:v>
                  </c:pt>
                </c:lvl>
              </c:multiLvlStrCache>
            </c:multiLvlStrRef>
          </c:cat>
          <c:val>
            <c:numRef>
              <c:f>'[diagrammok.xlsx]HIA PM'!$B$4:$I$4</c:f>
              <c:numCache>
                <c:formatCode>0.0</c:formatCode>
                <c:ptCount val="8"/>
                <c:pt idx="0">
                  <c:v>3.1262423258380609</c:v>
                </c:pt>
                <c:pt idx="1">
                  <c:v>13.068399807405479</c:v>
                </c:pt>
                <c:pt idx="2">
                  <c:v>2.9399942449608392</c:v>
                </c:pt>
                <c:pt idx="3">
                  <c:v>7.3828925036605204</c:v>
                </c:pt>
                <c:pt idx="4">
                  <c:v>1.9320822695587385</c:v>
                </c:pt>
                <c:pt idx="5">
                  <c:v>1.4458246506370802</c:v>
                </c:pt>
                <c:pt idx="6">
                  <c:v>3.364356812820863</c:v>
                </c:pt>
                <c:pt idx="7">
                  <c:v>12.162397714953309</c:v>
                </c:pt>
              </c:numCache>
            </c:numRef>
          </c:val>
        </c:ser>
        <c:ser>
          <c:idx val="2"/>
          <c:order val="2"/>
          <c:tx>
            <c:strRef>
              <c:f>'[diagrammok.xlsx]HIA PM'!$A$5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cat>
            <c:multiLvlStrRef>
              <c:f>'[diagrammok.xlsx]HIA PM'!$B$1:$I$2</c:f>
              <c:multiLvlStrCache>
                <c:ptCount val="8"/>
                <c:lvl>
                  <c:pt idx="0">
                    <c:v>Decrease PM10 by 5</c:v>
                  </c:pt>
                  <c:pt idx="1">
                    <c:v>Decrease PM10 to 20</c:v>
                  </c:pt>
                  <c:pt idx="2">
                    <c:v>Decrease PM10 by 5</c:v>
                  </c:pt>
                  <c:pt idx="3">
                    <c:v>Decrease PM10 to 20</c:v>
                  </c:pt>
                  <c:pt idx="4">
                    <c:v>Decrease PM10 by 5</c:v>
                  </c:pt>
                  <c:pt idx="5">
                    <c:v>Decrease PM10 to 20</c:v>
                  </c:pt>
                  <c:pt idx="6">
                    <c:v>Decrease PM10 by 5</c:v>
                  </c:pt>
                  <c:pt idx="7">
                    <c:v>Decrease PM10 to 20</c:v>
                  </c:pt>
                </c:lvl>
                <c:lvl>
                  <c:pt idx="0">
                    <c:v>Poland</c:v>
                  </c:pt>
                  <c:pt idx="2">
                    <c:v>Czech</c:v>
                  </c:pt>
                  <c:pt idx="4">
                    <c:v>Slovenia</c:v>
                  </c:pt>
                  <c:pt idx="6">
                    <c:v>Hungary</c:v>
                  </c:pt>
                </c:lvl>
              </c:multiLvlStrCache>
            </c:multiLvlStrRef>
          </c:cat>
          <c:val>
            <c:numRef>
              <c:f>'[diagrammok.xlsx]HIA PM'!$B$5:$I$5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2.932987069299076</c:v>
                </c:pt>
                <c:pt idx="3">
                  <c:v>7.7583974240668718</c:v>
                </c:pt>
                <c:pt idx="4">
                  <c:v>1.9665080255861302</c:v>
                </c:pt>
                <c:pt idx="5">
                  <c:v>0.7410670631431816</c:v>
                </c:pt>
                <c:pt idx="6">
                  <c:v>3.3616873251715029</c:v>
                </c:pt>
                <c:pt idx="7">
                  <c:v>12.287329624961268</c:v>
                </c:pt>
              </c:numCache>
            </c:numRef>
          </c:val>
        </c:ser>
        <c:ser>
          <c:idx val="3"/>
          <c:order val="3"/>
          <c:tx>
            <c:strRef>
              <c:f>'[diagrammok.xlsx]HIA PM'!$A$6</c:f>
              <c:strCache>
                <c:ptCount val="1"/>
                <c:pt idx="0">
                  <c:v>2009</c:v>
                </c:pt>
              </c:strCache>
            </c:strRef>
          </c:tx>
          <c:cat>
            <c:multiLvlStrRef>
              <c:f>'[diagrammok.xlsx]HIA PM'!$B$1:$I$2</c:f>
              <c:multiLvlStrCache>
                <c:ptCount val="8"/>
                <c:lvl>
                  <c:pt idx="0">
                    <c:v>Decrease PM10 by 5</c:v>
                  </c:pt>
                  <c:pt idx="1">
                    <c:v>Decrease PM10 to 20</c:v>
                  </c:pt>
                  <c:pt idx="2">
                    <c:v>Decrease PM10 by 5</c:v>
                  </c:pt>
                  <c:pt idx="3">
                    <c:v>Decrease PM10 to 20</c:v>
                  </c:pt>
                  <c:pt idx="4">
                    <c:v>Decrease PM10 by 5</c:v>
                  </c:pt>
                  <c:pt idx="5">
                    <c:v>Decrease PM10 to 20</c:v>
                  </c:pt>
                  <c:pt idx="6">
                    <c:v>Decrease PM10 by 5</c:v>
                  </c:pt>
                  <c:pt idx="7">
                    <c:v>Decrease PM10 to 20</c:v>
                  </c:pt>
                </c:lvl>
                <c:lvl>
                  <c:pt idx="0">
                    <c:v>Poland</c:v>
                  </c:pt>
                  <c:pt idx="2">
                    <c:v>Czech</c:v>
                  </c:pt>
                  <c:pt idx="4">
                    <c:v>Slovenia</c:v>
                  </c:pt>
                  <c:pt idx="6">
                    <c:v>Hungary</c:v>
                  </c:pt>
                </c:lvl>
              </c:multiLvlStrCache>
            </c:multiLvlStrRef>
          </c:cat>
          <c:val>
            <c:numRef>
              <c:f>'[diagrammok.xlsx]HIA PM'!$B$6:$I$6</c:f>
              <c:numCache>
                <c:formatCode>0.0</c:formatCode>
                <c:ptCount val="8"/>
                <c:pt idx="0">
                  <c:v>3.3001187844056008</c:v>
                </c:pt>
                <c:pt idx="1">
                  <c:v>19.977737186513092</c:v>
                </c:pt>
                <c:pt idx="2">
                  <c:v>2.8644634618522398</c:v>
                </c:pt>
                <c:pt idx="3">
                  <c:v>6.7540712104839242</c:v>
                </c:pt>
                <c:pt idx="4">
                  <c:v>1.9661722757833728</c:v>
                </c:pt>
                <c:pt idx="5">
                  <c:v>1.3571564612161013</c:v>
                </c:pt>
                <c:pt idx="6">
                  <c:v>2.9752152520725672</c:v>
                </c:pt>
                <c:pt idx="7">
                  <c:v>7.8401987781709686</c:v>
                </c:pt>
              </c:numCache>
            </c:numRef>
          </c:val>
        </c:ser>
        <c:ser>
          <c:idx val="4"/>
          <c:order val="4"/>
          <c:tx>
            <c:strRef>
              <c:f>'[diagrammok.xlsx]HIA PM'!$A$7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cat>
            <c:multiLvlStrRef>
              <c:f>'[diagrammok.xlsx]HIA PM'!$B$1:$I$2</c:f>
              <c:multiLvlStrCache>
                <c:ptCount val="8"/>
                <c:lvl>
                  <c:pt idx="0">
                    <c:v>Decrease PM10 by 5</c:v>
                  </c:pt>
                  <c:pt idx="1">
                    <c:v>Decrease PM10 to 20</c:v>
                  </c:pt>
                  <c:pt idx="2">
                    <c:v>Decrease PM10 by 5</c:v>
                  </c:pt>
                  <c:pt idx="3">
                    <c:v>Decrease PM10 to 20</c:v>
                  </c:pt>
                  <c:pt idx="4">
                    <c:v>Decrease PM10 by 5</c:v>
                  </c:pt>
                  <c:pt idx="5">
                    <c:v>Decrease PM10 to 20</c:v>
                  </c:pt>
                  <c:pt idx="6">
                    <c:v>Decrease PM10 by 5</c:v>
                  </c:pt>
                  <c:pt idx="7">
                    <c:v>Decrease PM10 to 20</c:v>
                  </c:pt>
                </c:lvl>
                <c:lvl>
                  <c:pt idx="0">
                    <c:v>Poland</c:v>
                  </c:pt>
                  <c:pt idx="2">
                    <c:v>Czech</c:v>
                  </c:pt>
                  <c:pt idx="4">
                    <c:v>Slovenia</c:v>
                  </c:pt>
                  <c:pt idx="6">
                    <c:v>Hungary</c:v>
                  </c:pt>
                </c:lvl>
              </c:multiLvlStrCache>
            </c:multiLvlStrRef>
          </c:cat>
          <c:val>
            <c:numRef>
              <c:f>'[diagrammok.xlsx]HIA PM'!$B$7:$I$7</c:f>
              <c:numCache>
                <c:formatCode>0.0</c:formatCode>
                <c:ptCount val="8"/>
                <c:pt idx="0">
                  <c:v>3.3130851145786355</c:v>
                </c:pt>
                <c:pt idx="1">
                  <c:v>20.839475067782292</c:v>
                </c:pt>
                <c:pt idx="2">
                  <c:v>3.1974652278647997</c:v>
                </c:pt>
                <c:pt idx="3">
                  <c:v>8.3837929149057846</c:v>
                </c:pt>
                <c:pt idx="4">
                  <c:v>2.1803737295823167</c:v>
                </c:pt>
                <c:pt idx="5">
                  <c:v>1.2483521312871781</c:v>
                </c:pt>
                <c:pt idx="6">
                  <c:v>3.5269326229773892</c:v>
                </c:pt>
                <c:pt idx="7">
                  <c:v>12.602308012212163</c:v>
                </c:pt>
              </c:numCache>
            </c:numRef>
          </c:val>
        </c:ser>
        <c:axId val="88925312"/>
        <c:axId val="88926848"/>
      </c:barChart>
      <c:catAx>
        <c:axId val="88925312"/>
        <c:scaling>
          <c:orientation val="minMax"/>
        </c:scaling>
        <c:axPos val="b"/>
        <c:tickLblPos val="nextTo"/>
        <c:crossAx val="88926848"/>
        <c:crosses val="autoZero"/>
        <c:auto val="1"/>
        <c:lblAlgn val="ctr"/>
        <c:lblOffset val="100"/>
      </c:catAx>
      <c:valAx>
        <c:axId val="88926848"/>
        <c:scaling>
          <c:orientation val="minMax"/>
        </c:scaling>
        <c:axPos val="l"/>
        <c:majorGridlines/>
        <c:numFmt formatCode="0.0" sourceLinked="1"/>
        <c:tickLblPos val="nextTo"/>
        <c:crossAx val="8892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737557894868963"/>
          <c:y val="9.3119364023764806E-2"/>
          <c:w val="0.36048981332530644"/>
          <c:h val="0.27846962307274636"/>
        </c:manualLayout>
      </c:layout>
      <c:overlay val="1"/>
      <c:txPr>
        <a:bodyPr/>
        <a:lstStyle/>
        <a:p>
          <a:pPr>
            <a:defRPr sz="1200" b="1"/>
          </a:pPr>
          <a:endParaRPr lang="cs-CZ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AA7DD2-20E7-4646-A11E-6899B0966D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A438B4-534B-4D5B-9681-3EFE7B307DD2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CE65-D6DA-4C1C-83BA-023E3A3EA0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B77E-FA13-4B6E-89E0-EF07A6D6361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69088" y="476250"/>
            <a:ext cx="2017712" cy="45370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11188" y="476250"/>
            <a:ext cx="5905500" cy="45370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CD644-64FB-463F-B0EF-31F4035F55B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8FDF-B02D-4B96-9E67-A0A2354E75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540E-8EE0-4BF2-AB62-EB3141E529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D6B6-AF73-4156-B55E-1E505BA3C4A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960812" cy="345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24400" y="1557338"/>
            <a:ext cx="3962400" cy="345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751D-4CAA-4B71-85E9-48953ED8C9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F6F8D-FB39-4578-BAD7-2588BE88F6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34C6-4968-4B5D-821F-BB9CD0A5AC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0E9C-D9CE-449D-BCC1-8384A16197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8C37-5241-4FF8-B8F4-F9FA5D2423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1990-0131-407E-A769-2F73F63EB8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4EDFB-F874-4FF8-A5FB-AFEF2B40EC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CD57D-62AF-49F3-BB53-8A4300EA168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69088" y="765175"/>
            <a:ext cx="2017712" cy="42481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11188" y="765175"/>
            <a:ext cx="5905500" cy="42481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F61F-C096-424E-AC13-9FDC8564CF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075612" cy="5762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11188" y="1557338"/>
            <a:ext cx="8075612" cy="3455987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766BE-B175-4655-9030-C6037DCA65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D24A-C7D1-463C-A7FE-2F529746EF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188" y="1916113"/>
            <a:ext cx="3960812" cy="3097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24400" y="1916113"/>
            <a:ext cx="3962400" cy="3097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6AA1-F7B7-416F-B7F8-FA086A8CAEE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472B-3848-4EAB-A1B6-71A0FDFB4F8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A42F-3476-4A89-AFD6-2DF62DD77CB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CE88-0180-42DD-829D-18D5F96AAC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B8BD-0676-4682-96D0-3E288E8F9F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85CB-B452-467D-AAF2-79EE3EEF54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logo ppt_pag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16113"/>
            <a:ext cx="80756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072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11388" y="52371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7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89450" y="5229225"/>
            <a:ext cx="2592388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7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2813" y="5237163"/>
            <a:ext cx="1485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7CA2784-9017-4529-B965-71B4F327DF3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logo ppt-0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65175"/>
            <a:ext cx="8075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80756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11388" y="523716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89450" y="5229225"/>
            <a:ext cx="2592388" cy="484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5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2813" y="5237163"/>
            <a:ext cx="1485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3AD0D9B-D8D6-4030-A58B-9311185AFF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f_aplikace_Microsoft_Office_Excel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0756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000D26"/>
                </a:solidFill>
                <a:latin typeface="Calibri" pitchFamily="34" charset="0"/>
              </a:rPr>
              <a:t>Transnational baseline and monitoring with stakeholder involvement</a:t>
            </a:r>
            <a:r>
              <a:rPr lang="hu-HU" sz="4800" b="1">
                <a:solidFill>
                  <a:srgbClr val="000D26"/>
                </a:solidFill>
                <a:latin typeface="Calibri" pitchFamily="34" charset="0"/>
              </a:rPr>
              <a:t> (WP3)</a:t>
            </a:r>
            <a:endParaRPr lang="pl-PL" sz="4800" b="1">
              <a:solidFill>
                <a:srgbClr val="000D26"/>
              </a:solidFill>
              <a:latin typeface="Calibri" pitchFamily="34" charset="0"/>
            </a:endParaRPr>
          </a:p>
        </p:txBody>
      </p:sp>
      <p:sp>
        <p:nvSpPr>
          <p:cNvPr id="4099" name="Téglalap 6"/>
          <p:cNvSpPr>
            <a:spLocks noChangeArrowheads="1"/>
          </p:cNvSpPr>
          <p:nvPr/>
        </p:nvSpPr>
        <p:spPr bwMode="auto">
          <a:xfrm>
            <a:off x="539750" y="3860800"/>
            <a:ext cx="81359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>
                <a:solidFill>
                  <a:srgbClr val="000D26"/>
                </a:solidFill>
                <a:latin typeface="Calibri" pitchFamily="34" charset="0"/>
              </a:rPr>
              <a:t>Anna Páldy, Tamás Pándics, János Bobvos, Márta Szalkai, Balázs Fazekas, Péter Rudnai </a:t>
            </a:r>
          </a:p>
          <a:p>
            <a:pPr algn="ctr"/>
            <a:r>
              <a:rPr lang="hu-HU" sz="2400" b="1">
                <a:solidFill>
                  <a:srgbClr val="000D26"/>
                </a:solidFill>
                <a:latin typeface="Calibri" pitchFamily="34" charset="0"/>
              </a:rPr>
              <a:t>National Institute of Environmental Health, Budapest</a:t>
            </a:r>
          </a:p>
          <a:p>
            <a:pPr algn="ctr"/>
            <a:r>
              <a:rPr lang="hu-HU" sz="2400" b="1">
                <a:solidFill>
                  <a:srgbClr val="000D26"/>
                </a:solidFill>
                <a:latin typeface="Calibri" pitchFamily="34" charset="0"/>
              </a:rPr>
              <a:t>17-18 September 2012  </a:t>
            </a:r>
          </a:p>
          <a:p>
            <a:pPr algn="ctr"/>
            <a:r>
              <a:rPr lang="hu-HU" sz="2400" b="1">
                <a:solidFill>
                  <a:srgbClr val="000D26"/>
                </a:solidFill>
                <a:latin typeface="Calibri" pitchFamily="34" charset="0"/>
              </a:rPr>
              <a:t>Sosnowiec, Poland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1775" y="1268413"/>
            <a:ext cx="3214688" cy="1214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987675" y="1268413"/>
            <a:ext cx="2808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Vulnerability:</a:t>
            </a:r>
          </a:p>
          <a:p>
            <a:pPr algn="ctr"/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  yearly excess mortality due to AP</a:t>
            </a:r>
          </a:p>
        </p:txBody>
      </p:sp>
      <p:sp>
        <p:nvSpPr>
          <p:cNvPr id="15" name="Up Arrow 14"/>
          <p:cNvSpPr/>
          <p:nvPr/>
        </p:nvSpPr>
        <p:spPr>
          <a:xfrm>
            <a:off x="3286125" y="2492375"/>
            <a:ext cx="360363" cy="431800"/>
          </a:xfrm>
          <a:prstGeom prst="upArrow">
            <a:avLst>
              <a:gd name="adj1" fmla="val 50000"/>
              <a:gd name="adj2" fmla="val 45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5003800" y="2492375"/>
            <a:ext cx="360363" cy="431800"/>
          </a:xfrm>
          <a:prstGeom prst="upArrow">
            <a:avLst>
              <a:gd name="adj1" fmla="val 50000"/>
              <a:gd name="adj2" fmla="val 485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627313" y="2924175"/>
            <a:ext cx="3529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Adaptation-adaptation capacity: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      socioeconomic status,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      qualification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      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willingness</a:t>
            </a:r>
            <a:endParaRPr lang="hu-H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2627313" y="2924175"/>
            <a:ext cx="3529012" cy="1214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059113" y="4149725"/>
            <a:ext cx="928687" cy="677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4787900" y="4149725"/>
            <a:ext cx="928688" cy="67786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9600" y="4872038"/>
            <a:ext cx="2500313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4872038"/>
            <a:ext cx="2500313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324" name="Rectangle 17"/>
          <p:cNvSpPr>
            <a:spLocks noChangeArrowheads="1"/>
          </p:cNvSpPr>
          <p:nvPr/>
        </p:nvSpPr>
        <p:spPr bwMode="auto">
          <a:xfrm>
            <a:off x="1862138" y="5030788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Environmental impact</a:t>
            </a:r>
          </a:p>
        </p:txBody>
      </p:sp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4967288" y="5084763"/>
            <a:ext cx="141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Population</a:t>
            </a:r>
          </a:p>
        </p:txBody>
      </p:sp>
      <p:sp>
        <p:nvSpPr>
          <p:cNvPr id="13326" name="Rectangle 19"/>
          <p:cNvSpPr>
            <a:spLocks noChangeArrowheads="1"/>
          </p:cNvSpPr>
          <p:nvPr/>
        </p:nvSpPr>
        <p:spPr bwMode="auto">
          <a:xfrm>
            <a:off x="6156325" y="2781300"/>
            <a:ext cx="29876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Actions:</a:t>
            </a:r>
          </a:p>
          <a:p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	alert</a:t>
            </a:r>
          </a:p>
          <a:p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	legislation</a:t>
            </a:r>
          </a:p>
          <a:p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	health care</a:t>
            </a:r>
          </a:p>
          <a:p>
            <a:r>
              <a:rPr lang="hu-HU">
                <a:solidFill>
                  <a:srgbClr val="000000"/>
                </a:solidFill>
                <a:latin typeface="Calibri" pitchFamily="34" charset="0"/>
                <a:cs typeface="Arial" charset="0"/>
              </a:rPr>
              <a:t>	public information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5857875" y="4186238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Vulnerability : age, </a:t>
            </a:r>
          </a:p>
          <a:p>
            <a:pPr eaLnBrk="1" hangingPunct="1"/>
            <a:r>
              <a:rPr lang="hu-HU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Baseline mortality, diseases etc</a:t>
            </a:r>
            <a:r>
              <a:rPr lang="hu-HU">
                <a:solidFill>
                  <a:srgbClr val="FF0000"/>
                </a:solidFill>
                <a:latin typeface="Calibri" pitchFamily="34" charset="0"/>
                <a:cs typeface="Arial" charset="0"/>
              </a:rPr>
              <a:t>	</a:t>
            </a:r>
          </a:p>
        </p:txBody>
      </p:sp>
      <p:sp>
        <p:nvSpPr>
          <p:cNvPr id="13328" name="TextBox 16"/>
          <p:cNvSpPr txBox="1">
            <a:spLocks noChangeArrowheads="1"/>
          </p:cNvSpPr>
          <p:nvPr/>
        </p:nvSpPr>
        <p:spPr bwMode="auto">
          <a:xfrm>
            <a:off x="1439863" y="4186238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b="1">
                <a:solidFill>
                  <a:srgbClr val="000D26"/>
                </a:solidFill>
                <a:latin typeface="Calibri" pitchFamily="34" charset="0"/>
                <a:cs typeface="Arial" charset="0"/>
              </a:rPr>
              <a:t>Exposure:</a:t>
            </a:r>
          </a:p>
          <a:p>
            <a:pPr algn="ctr" eaLnBrk="1" hangingPunct="1"/>
            <a:r>
              <a:rPr lang="hu-HU" b="1">
                <a:solidFill>
                  <a:srgbClr val="000D26"/>
                </a:solidFill>
                <a:latin typeface="Calibri" pitchFamily="34" charset="0"/>
                <a:cs typeface="Arial" charset="0"/>
              </a:rPr>
              <a:t>Air pollution </a:t>
            </a: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 rot="10800000" flipV="1">
            <a:off x="2771775" y="6092825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Páldy&amp;Bobvos. In: SEBEZHETŐSÉG ÉS ADAPTÁCIÓ szerk. Bulla M. és Tamás P., 2011, </a:t>
            </a:r>
          </a:p>
        </p:txBody>
      </p:sp>
      <p:sp>
        <p:nvSpPr>
          <p:cNvPr id="13330" name="Rectangle 2"/>
          <p:cNvSpPr>
            <a:spLocks noChangeArrowheads="1"/>
          </p:cNvSpPr>
          <p:nvPr/>
        </p:nvSpPr>
        <p:spPr bwMode="auto">
          <a:xfrm>
            <a:off x="979488" y="584200"/>
            <a:ext cx="6624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b="1">
                <a:solidFill>
                  <a:srgbClr val="000D26"/>
                </a:solidFill>
                <a:latin typeface="Calibri" pitchFamily="34" charset="0"/>
              </a:rPr>
              <a:t>Vulnerability assessment</a:t>
            </a:r>
          </a:p>
        </p:txBody>
      </p:sp>
      <p:sp>
        <p:nvSpPr>
          <p:cNvPr id="13331" name="Szövegdoboz 18"/>
          <p:cNvSpPr txBox="1">
            <a:spLocks noChangeArrowheads="1"/>
          </p:cNvSpPr>
          <p:nvPr/>
        </p:nvSpPr>
        <p:spPr bwMode="auto">
          <a:xfrm>
            <a:off x="0" y="4365625"/>
            <a:ext cx="1512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rgbClr val="000D26"/>
                </a:solidFill>
                <a:latin typeface="Calibri" pitchFamily="34" charset="0"/>
                <a:cs typeface="Arial" charset="0"/>
              </a:rPr>
              <a:t>Data source:</a:t>
            </a:r>
          </a:p>
          <a:p>
            <a:pPr eaLnBrk="1" hangingPunct="1"/>
            <a:r>
              <a:rPr lang="hu-HU" b="1">
                <a:solidFill>
                  <a:srgbClr val="000D26"/>
                </a:solidFill>
                <a:latin typeface="Calibri" pitchFamily="34" charset="0"/>
                <a:cs typeface="Arial" charset="0"/>
              </a:rPr>
              <a:t>Local AQ monitoring station</a:t>
            </a:r>
          </a:p>
        </p:txBody>
      </p:sp>
      <p:sp>
        <p:nvSpPr>
          <p:cNvPr id="13332" name="Szövegdoboz 19"/>
          <p:cNvSpPr txBox="1">
            <a:spLocks noChangeArrowheads="1"/>
          </p:cNvSpPr>
          <p:nvPr/>
        </p:nvSpPr>
        <p:spPr bwMode="auto">
          <a:xfrm>
            <a:off x="7308850" y="4824413"/>
            <a:ext cx="1511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Data source:</a:t>
            </a:r>
          </a:p>
          <a:p>
            <a:pPr eaLnBrk="1" hangingPunct="1"/>
            <a:r>
              <a:rPr lang="hu-HU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National statistics,</a:t>
            </a:r>
          </a:p>
          <a:p>
            <a:pPr eaLnBrk="1" hangingPunct="1"/>
            <a:r>
              <a:rPr lang="hu-HU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 local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800" b="1" smtClean="0">
                <a:solidFill>
                  <a:srgbClr val="000D26"/>
                </a:solidFill>
                <a:latin typeface="Calibri" pitchFamily="34" charset="0"/>
              </a:rPr>
              <a:t>Vulnerability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sz="3600" smtClean="0">
                <a:latin typeface="Calibri" pitchFamily="34" charset="0"/>
              </a:rPr>
              <a:t>Mortality data of the examined city:</a:t>
            </a:r>
          </a:p>
          <a:p>
            <a:pPr eaLnBrk="1" hangingPunct="1"/>
            <a:r>
              <a:rPr lang="hu-HU" sz="3600" smtClean="0">
                <a:latin typeface="Calibri" pitchFamily="34" charset="0"/>
              </a:rPr>
              <a:t>Data source: optimal                   minimal</a:t>
            </a:r>
          </a:p>
          <a:p>
            <a:pPr lvl="2" eaLnBrk="1" hangingPunct="1"/>
            <a:r>
              <a:rPr lang="hu-HU" sz="3200" smtClean="0">
                <a:latin typeface="Calibri" pitchFamily="34" charset="0"/>
              </a:rPr>
              <a:t>nat. stat. office or local stat. office </a:t>
            </a:r>
          </a:p>
          <a:p>
            <a:pPr lvl="2" eaLnBrk="1" hangingPunct="1"/>
            <a:r>
              <a:rPr lang="hu-HU" sz="3200" smtClean="0">
                <a:latin typeface="Calibri" pitchFamily="34" charset="0"/>
              </a:rPr>
              <a:t>Local municipality</a:t>
            </a:r>
          </a:p>
          <a:p>
            <a:pPr lvl="2" eaLnBrk="1" hangingPunct="1"/>
            <a:r>
              <a:rPr lang="hu-HU" sz="3200" smtClean="0">
                <a:latin typeface="Calibri" pitchFamily="34" charset="0"/>
              </a:rPr>
              <a:t>Civil registry</a:t>
            </a:r>
          </a:p>
          <a:p>
            <a:pPr eaLnBrk="1" hangingPunct="1"/>
            <a:endParaRPr lang="hu-HU" smtClean="0"/>
          </a:p>
        </p:txBody>
      </p:sp>
      <p:sp>
        <p:nvSpPr>
          <p:cNvPr id="4" name="Jobbra nyíl 3"/>
          <p:cNvSpPr/>
          <p:nvPr/>
        </p:nvSpPr>
        <p:spPr>
          <a:xfrm>
            <a:off x="5280025" y="2406650"/>
            <a:ext cx="977900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642350" cy="576263"/>
          </a:xfrm>
        </p:spPr>
        <p:txBody>
          <a:bodyPr/>
          <a:lstStyle/>
          <a:p>
            <a:pPr eaLnBrk="1" hangingPunct="1"/>
            <a:r>
              <a:rPr lang="hu-HU" sz="3600" b="1" smtClean="0">
                <a:solidFill>
                  <a:srgbClr val="000D26"/>
                </a:solidFill>
                <a:latin typeface="Calibri" pitchFamily="34" charset="0"/>
              </a:rPr>
              <a:t>Data from the National Statistical Office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250825" y="1557338"/>
            <a:ext cx="8662988" cy="4997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International Statistical Classification of Diseases and Related Health Problems (ICD</a:t>
            </a: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-10</a:t>
            </a: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) is used to assess environmental health conditions</a:t>
            </a: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. </a:t>
            </a: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Needs  standardization: </a:t>
            </a:r>
          </a:p>
          <a:p>
            <a:pPr marL="342900" lvl="1" indent="-342900" algn="just" eaLnBrk="1" hangingPunct="1">
              <a:lnSpc>
                <a:spcPct val="90000"/>
              </a:lnSpc>
              <a:buFontTx/>
              <a:buChar char="-"/>
            </a:pP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Total m</a:t>
            </a:r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ortality data 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of the town and at national level </a:t>
            </a:r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for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 the last</a:t>
            </a:r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 5 years 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(2006-2010) or for the </a:t>
            </a:r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last available year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 b</a:t>
            </a:r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y age group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s</a:t>
            </a:r>
            <a:r>
              <a:rPr lang="hu-HU" smtClean="0">
                <a:solidFill>
                  <a:srgbClr val="000D26"/>
                </a:solidFill>
              </a:rPr>
              <a:t> and by sex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: </a:t>
            </a:r>
          </a:p>
          <a:p>
            <a:pPr marL="342900" lvl="1" indent="-342900" algn="just" eaLnBrk="1" hangingPunct="1">
              <a:lnSpc>
                <a:spcPct val="90000"/>
              </a:lnSpc>
              <a:buFontTx/>
              <a:buChar char="-"/>
            </a:pP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optimal: 0-4, 5-9, 10-14,…….85-x</a:t>
            </a:r>
          </a:p>
          <a:p>
            <a:pPr marL="342900" lvl="1" indent="-342900" algn="just" eaLnBrk="1" hangingPunct="1">
              <a:lnSpc>
                <a:spcPct val="90000"/>
              </a:lnSpc>
              <a:buFontTx/>
              <a:buChar char="-"/>
            </a:pP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Minimal: 0-14, 15-64, 65-x</a:t>
            </a:r>
          </a:p>
          <a:p>
            <a:pPr eaLnBrk="1" hangingPunct="1">
              <a:buFontTx/>
              <a:buNone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u="sng" smtClean="0">
                <a:solidFill>
                  <a:srgbClr val="000D26"/>
                </a:solidFill>
                <a:latin typeface="Calibri" pitchFamily="34" charset="0"/>
              </a:rPr>
              <a:t>Mortality by causes: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Lung cancer: 			ICD-10: C33-C34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Cardiovascular diseases 	ICD-10:  I00-I99 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Respiratory  diseases		ICD-10:  J00-J99</a:t>
            </a:r>
            <a:endParaRPr lang="en-US" sz="2800" smtClean="0">
              <a:solidFill>
                <a:srgbClr val="000D26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hu-HU" sz="2800" smtClean="0">
              <a:solidFill>
                <a:srgbClr val="000D26"/>
              </a:solidFill>
              <a:latin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Optimal: by age groups</a:t>
            </a:r>
            <a:r>
              <a:rPr lang="hu-HU" sz="2800" smtClean="0">
                <a:solidFill>
                  <a:srgbClr val="000D26"/>
                </a:solidFill>
              </a:rPr>
              <a:t> and by sex</a:t>
            </a: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 (see prev. slide)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Medium: </a:t>
            </a:r>
            <a:r>
              <a:rPr lang="en-US" sz="2800" smtClean="0">
                <a:solidFill>
                  <a:srgbClr val="000D26"/>
                </a:solidFill>
                <a:latin typeface="Calibri" pitchFamily="34" charset="0"/>
              </a:rPr>
              <a:t>in age group</a:t>
            </a: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s</a:t>
            </a:r>
            <a:r>
              <a:rPr lang="en-US" sz="2800" smtClean="0">
                <a:solidFill>
                  <a:srgbClr val="000D26"/>
                </a:solidFill>
                <a:latin typeface="Calibri" pitchFamily="34" charset="0"/>
              </a:rPr>
              <a:t> 0-65 and 65-</a:t>
            </a: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x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Minimal: for the total population</a:t>
            </a:r>
          </a:p>
          <a:p>
            <a:pPr eaLnBrk="1" hangingPunct="1"/>
            <a:endParaRPr lang="hu-HU" smtClean="0">
              <a:latin typeface="Calibri" pitchFamily="34" charset="0"/>
            </a:endParaRPr>
          </a:p>
        </p:txBody>
      </p:sp>
      <p:sp>
        <p:nvSpPr>
          <p:cNvPr id="16387" name="Cím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642350" cy="576263"/>
          </a:xfrm>
        </p:spPr>
        <p:txBody>
          <a:bodyPr/>
          <a:lstStyle/>
          <a:p>
            <a:pPr eaLnBrk="1" hangingPunct="1"/>
            <a:r>
              <a:rPr lang="hu-HU" sz="3600" b="1" smtClean="0">
                <a:solidFill>
                  <a:srgbClr val="000D26"/>
                </a:solidFill>
                <a:latin typeface="Calibri" pitchFamily="34" charset="0"/>
              </a:rPr>
              <a:t>Data from the national statistical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42988" y="1844675"/>
            <a:ext cx="7416800" cy="34559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b="1" dirty="0" smtClean="0">
                <a:solidFill>
                  <a:srgbClr val="000D26"/>
                </a:solidFill>
                <a:latin typeface="Calibri" pitchFamily="34" charset="0"/>
                <a:cs typeface="Calibri" pitchFamily="34" charset="0"/>
              </a:rPr>
              <a:t>What should we do:</a:t>
            </a:r>
          </a:p>
          <a:p>
            <a:pPr>
              <a:defRPr/>
            </a:pPr>
            <a:r>
              <a:rPr lang="en-US" dirty="0">
                <a:solidFill>
                  <a:srgbClr val="000D26"/>
                </a:solidFill>
                <a:latin typeface="Calibri" pitchFamily="34" charset="0"/>
                <a:cs typeface="Calibri" pitchFamily="34" charset="0"/>
              </a:rPr>
              <a:t>Vulnerability assessment (VA) will be prepared by PPs</a:t>
            </a:r>
            <a:endParaRPr lang="hu-HU" dirty="0">
              <a:solidFill>
                <a:srgbClr val="000D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1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Action 1: Transnational baseline</a:t>
            </a:r>
            <a:br>
              <a:rPr lang="hu-HU" b="1" smtClean="0">
                <a:solidFill>
                  <a:srgbClr val="000D26"/>
                </a:solidFill>
                <a:latin typeface="Calibri" pitchFamily="34" charset="0"/>
              </a:rPr>
            </a:b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Vulnerability assessment (VA)</a:t>
            </a:r>
            <a:endParaRPr lang="hu-HU" smtClean="0">
              <a:solidFill>
                <a:srgbClr val="000D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07375" cy="1143000"/>
          </a:xfrm>
        </p:spPr>
        <p:txBody>
          <a:bodyPr/>
          <a:lstStyle/>
          <a:p>
            <a:pPr eaLnBrk="1" hangingPunct="1"/>
            <a:r>
              <a:rPr lang="hu-HU" sz="4000" b="1" smtClean="0">
                <a:solidFill>
                  <a:srgbClr val="000D26"/>
                </a:solidFill>
                <a:latin typeface="Calibri" pitchFamily="34" charset="0"/>
              </a:rPr>
              <a:t>Action 2: Virtual observatory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13788" cy="45259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To set up the virtual obser</a:t>
            </a: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v</a:t>
            </a: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atory PPs will</a:t>
            </a: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 collect or</a:t>
            </a: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 measure air pollution (PM, NOx, SO2, O3) </a:t>
            </a:r>
            <a:endParaRPr lang="hu-HU" b="1" smtClean="0">
              <a:solidFill>
                <a:srgbClr val="000D26"/>
              </a:solidFill>
              <a:latin typeface="Calibri" pitchFamily="34" charset="0"/>
            </a:endParaRPr>
          </a:p>
          <a:p>
            <a:pPr lvl="1" eaLnBrk="1" hangingPunct="1"/>
            <a:r>
              <a:rPr lang="hu-HU" sz="3200" b="1" smtClean="0">
                <a:solidFill>
                  <a:srgbClr val="000D26"/>
                </a:solidFill>
                <a:latin typeface="Calibri" pitchFamily="34" charset="0"/>
              </a:rPr>
              <a:t>on-line monitoring (location with heavy traffic  and „background station” if there is such a station)</a:t>
            </a:r>
          </a:p>
          <a:p>
            <a:pPr lvl="1" eaLnBrk="1" hangingPunct="1"/>
            <a:r>
              <a:rPr lang="hu-HU" sz="3200" smtClean="0">
                <a:solidFill>
                  <a:srgbClr val="000D26"/>
                </a:solidFill>
                <a:latin typeface="Calibri" pitchFamily="34" charset="0"/>
              </a:rPr>
              <a:t>Occasional sampling in every season 2 weeks (background exposure)</a:t>
            </a:r>
          </a:p>
          <a:p>
            <a:pPr eaLnBrk="1" hangingPunct="1"/>
            <a:endParaRPr lang="en-US" sz="14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800" b="1" smtClean="0">
                <a:solidFill>
                  <a:srgbClr val="000D26"/>
                </a:solidFill>
                <a:latin typeface="Calibri" pitchFamily="34" charset="0"/>
              </a:rPr>
              <a:t>AQ monitoring data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From the local monitoring network</a:t>
            </a:r>
          </a:p>
          <a:p>
            <a:pPr eaLnBrk="1" hangingPunct="1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Data from „background station(s)” for at least 1 year, data for every day</a:t>
            </a:r>
          </a:p>
          <a:p>
            <a:pPr eaLnBrk="1" hangingPunct="1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PM10 – 24 hour mean </a:t>
            </a:r>
          </a:p>
          <a:p>
            <a:pPr eaLnBrk="1" hangingPunct="1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NO2- 24 hour mean </a:t>
            </a:r>
          </a:p>
          <a:p>
            <a:pPr eaLnBrk="1" hangingPunct="1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O3 max of 8-hour moving average</a:t>
            </a:r>
          </a:p>
          <a:p>
            <a:pPr eaLnBrk="1" hangingPunct="1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SO2 - 24 hour mean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8075612" cy="576262"/>
          </a:xfrm>
        </p:spPr>
        <p:txBody>
          <a:bodyPr/>
          <a:lstStyle/>
          <a:p>
            <a:pPr eaLnBrk="1" hangingPunct="1"/>
            <a:r>
              <a:rPr lang="hu-HU" sz="4800" b="1" smtClean="0">
                <a:latin typeface="Calibri" pitchFamily="34" charset="0"/>
              </a:rPr>
              <a:t>Action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611188" y="1341438"/>
            <a:ext cx="8075612" cy="3455987"/>
          </a:xfrm>
        </p:spPr>
        <p:txBody>
          <a:bodyPr/>
          <a:lstStyle/>
          <a:p>
            <a:pPr eaLnBrk="1" hangingPunct="1"/>
            <a:r>
              <a:rPr lang="hu-HU" sz="2800" b="1" smtClean="0">
                <a:latin typeface="Calibri" pitchFamily="34" charset="0"/>
              </a:rPr>
              <a:t>PPs:</a:t>
            </a:r>
          </a:p>
          <a:p>
            <a:pPr lvl="1" eaLnBrk="1" hangingPunct="1"/>
            <a:r>
              <a:rPr lang="hu-HU" sz="2400" b="1" smtClean="0">
                <a:latin typeface="Calibri" pitchFamily="34" charset="0"/>
              </a:rPr>
              <a:t>Mortality data collection</a:t>
            </a:r>
          </a:p>
          <a:p>
            <a:pPr lvl="1" eaLnBrk="1" hangingPunct="1"/>
            <a:r>
              <a:rPr lang="hu-HU" sz="2400" b="1" smtClean="0">
                <a:latin typeface="Calibri" pitchFamily="34" charset="0"/>
              </a:rPr>
              <a:t>AQ data collection</a:t>
            </a:r>
          </a:p>
          <a:p>
            <a:pPr lvl="1" eaLnBrk="1" hangingPunct="1">
              <a:buFontTx/>
              <a:buNone/>
            </a:pPr>
            <a:r>
              <a:rPr lang="hu-HU" sz="2400" b="1" smtClean="0">
                <a:latin typeface="Calibri" pitchFamily="34" charset="0"/>
              </a:rPr>
              <a:t>4 PPs have sent back our data request form</a:t>
            </a:r>
          </a:p>
          <a:p>
            <a:pPr eaLnBrk="1" hangingPunct="1"/>
            <a:r>
              <a:rPr lang="hu-HU" sz="2800" b="1" smtClean="0">
                <a:latin typeface="Calibri" pitchFamily="34" charset="0"/>
              </a:rPr>
              <a:t>NIEH</a:t>
            </a:r>
          </a:p>
          <a:p>
            <a:pPr lvl="1" eaLnBrk="1" hangingPunct="1"/>
            <a:r>
              <a:rPr lang="hu-HU" sz="2400" b="1" smtClean="0">
                <a:latin typeface="Calibri" pitchFamily="34" charset="0"/>
              </a:rPr>
              <a:t>Standardisation of mortality data, assessment of baseline health state of the participating cities</a:t>
            </a:r>
          </a:p>
          <a:p>
            <a:pPr lvl="1" eaLnBrk="1" hangingPunct="1"/>
            <a:r>
              <a:rPr lang="hu-HU" sz="2400" b="1" smtClean="0">
                <a:latin typeface="Calibri" pitchFamily="34" charset="0"/>
              </a:rPr>
              <a:t>EHIA of AQ (yearly excess deaths due to AP of the towns)</a:t>
            </a:r>
          </a:p>
          <a:p>
            <a:pPr eaLnBrk="1" hangingPunct="1"/>
            <a:endParaRPr lang="hu-H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latin typeface="Calibri" pitchFamily="34" charset="0"/>
              </a:rPr>
              <a:t>Results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b="1" smtClean="0">
                <a:latin typeface="Calibri" pitchFamily="34" charset="0"/>
              </a:rPr>
              <a:t>EHIA of AQ</a:t>
            </a:r>
            <a:r>
              <a:rPr lang="hu-HU" sz="2800" b="1" smtClean="0"/>
              <a:t>: short term impact of PM10 </a:t>
            </a:r>
            <a:r>
              <a:rPr lang="hu-HU" sz="2800" b="1" smtClean="0">
                <a:latin typeface="Calibri" pitchFamily="34" charset="0"/>
              </a:rPr>
              <a:t> </a:t>
            </a:r>
            <a:r>
              <a:rPr lang="hu-HU" sz="2800" b="1" smtClean="0"/>
              <a:t>in Upper Silesian Region, Usti, Velenje, Várpalota</a:t>
            </a:r>
          </a:p>
          <a:p>
            <a:r>
              <a:rPr lang="hu-HU" sz="2800" b="1" smtClean="0"/>
              <a:t>Short term impact of O3 pollution in Várpalota</a:t>
            </a:r>
          </a:p>
          <a:p>
            <a:r>
              <a:rPr lang="hu-HU" sz="2800" b="1" smtClean="0"/>
              <a:t>Long term impact of PM2.5 in Várpalota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latin typeface="Calibri" pitchFamily="34" charset="0"/>
              </a:rPr>
              <a:t>Results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800" b="1" smtClean="0"/>
              <a:t>Methodology: AirQ2.2 software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800" b="1" smtClean="0"/>
              <a:t>Computation of</a:t>
            </a:r>
          </a:p>
          <a:p>
            <a:pPr>
              <a:lnSpc>
                <a:spcPct val="90000"/>
              </a:lnSpc>
            </a:pPr>
            <a:r>
              <a:rPr lang="hu-HU" smtClean="0"/>
              <a:t>the short-term impact of PM10 on total non-external, cardiovascular and respiratory mortality </a:t>
            </a:r>
          </a:p>
          <a:p>
            <a:pPr>
              <a:lnSpc>
                <a:spcPct val="90000"/>
              </a:lnSpc>
            </a:pPr>
            <a:r>
              <a:rPr lang="hu-HU" smtClean="0"/>
              <a:t>the short-term impact of ozone on total non-external and cardiovascular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  <a:latin typeface="Calibri" pitchFamily="34" charset="0"/>
              </a:rPr>
              <a:t>Introduction</a:t>
            </a:r>
            <a:endParaRPr lang="hu-HU" sz="4800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91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Building </a:t>
            </a:r>
            <a:r>
              <a:rPr lang="hu-HU" sz="2800">
                <a:latin typeface="Calibri" pitchFamily="34" charset="0"/>
              </a:rPr>
              <a:t>a </a:t>
            </a:r>
            <a:r>
              <a:rPr lang="en-US" sz="2800">
                <a:latin typeface="Calibri" pitchFamily="34" charset="0"/>
              </a:rPr>
              <a:t>transnational data base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latin typeface="Calibri" pitchFamily="34" charset="0"/>
              </a:rPr>
              <a:t>   vulnerability assessment</a:t>
            </a:r>
            <a:r>
              <a:rPr lang="hu-HU" sz="2800">
                <a:latin typeface="Calibri" pitchFamily="34" charset="0"/>
              </a:rPr>
              <a:t> and </a:t>
            </a:r>
            <a:r>
              <a:rPr lang="en-US" sz="2800">
                <a:latin typeface="Calibri" pitchFamily="34" charset="0"/>
              </a:rPr>
              <a:t>SWOT analysis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latin typeface="Calibri" pitchFamily="34" charset="0"/>
              </a:rPr>
              <a:t>   continuous measurement </a:t>
            </a:r>
            <a:r>
              <a:rPr lang="hu-HU" sz="2800">
                <a:latin typeface="Calibri" pitchFamily="34" charset="0"/>
              </a:rPr>
              <a:t>and</a:t>
            </a:r>
            <a:r>
              <a:rPr lang="en-US" sz="2800">
                <a:latin typeface="Calibri" pitchFamily="34" charset="0"/>
              </a:rPr>
              <a:t> monitoring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hu-HU" sz="2800">
                <a:latin typeface="Calibri" pitchFamily="34" charset="0"/>
              </a:rPr>
              <a:t>t</a:t>
            </a:r>
            <a:r>
              <a:rPr lang="en-US" sz="2800">
                <a:latin typeface="Calibri" pitchFamily="34" charset="0"/>
              </a:rPr>
              <a:t>o assess the nature and extent of air pollution and its links to </a:t>
            </a:r>
            <a:r>
              <a:rPr lang="hu-HU" sz="2800">
                <a:latin typeface="Calibri" pitchFamily="34" charset="0"/>
              </a:rPr>
              <a:t>health</a:t>
            </a:r>
            <a:r>
              <a:rPr lang="en-US" sz="2800">
                <a:latin typeface="Calibri" pitchFamily="34" charset="0"/>
              </a:rPr>
              <a:t> with strong stakeholder involvement</a:t>
            </a:r>
          </a:p>
          <a:p>
            <a:pPr marL="342900" indent="-342900">
              <a:spcBef>
                <a:spcPct val="20000"/>
              </a:spcBef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800" b="1" smtClean="0"/>
              <a:t>AirQ2.2. software</a:t>
            </a:r>
            <a:endParaRPr lang="en-US" sz="4800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3455987"/>
          </a:xfrm>
        </p:spPr>
        <p:txBody>
          <a:bodyPr/>
          <a:lstStyle/>
          <a:p>
            <a:pPr marL="88900" indent="-88900">
              <a:lnSpc>
                <a:spcPct val="80000"/>
              </a:lnSpc>
              <a:buFontTx/>
              <a:buNone/>
            </a:pPr>
            <a:r>
              <a:rPr lang="en-US" sz="2800" smtClean="0"/>
              <a:t>The Air Quality Health Impact Assessment</a:t>
            </a:r>
            <a:r>
              <a:rPr lang="hu-HU" sz="2800" smtClean="0"/>
              <a:t> </a:t>
            </a:r>
            <a:r>
              <a:rPr lang="en-US" sz="2800" smtClean="0"/>
              <a:t>Tool (AirQ) is a </a:t>
            </a:r>
            <a:endParaRPr lang="hu-HU" sz="2800" smtClean="0"/>
          </a:p>
          <a:p>
            <a:pPr marL="88900" indent="-88900">
              <a:lnSpc>
                <a:spcPct val="80000"/>
              </a:lnSpc>
              <a:buFontTx/>
              <a:buNone/>
            </a:pPr>
            <a:r>
              <a:rPr lang="hu-HU" sz="2800" smtClean="0"/>
              <a:t>	</a:t>
            </a:r>
            <a:r>
              <a:rPr lang="en-US" sz="2800" smtClean="0"/>
              <a:t>specialized software </a:t>
            </a:r>
            <a:endParaRPr lang="hu-HU" sz="2800" smtClean="0"/>
          </a:p>
          <a:p>
            <a:pPr marL="88900" indent="-88900">
              <a:lnSpc>
                <a:spcPct val="80000"/>
              </a:lnSpc>
              <a:buFontTx/>
              <a:buNone/>
            </a:pPr>
            <a:r>
              <a:rPr lang="hu-HU" sz="2800" smtClean="0"/>
              <a:t>	</a:t>
            </a:r>
            <a:r>
              <a:rPr lang="en-US" sz="2800" smtClean="0"/>
              <a:t>that enables the user</a:t>
            </a:r>
            <a:endParaRPr lang="hu-HU" sz="2800" smtClean="0"/>
          </a:p>
          <a:p>
            <a:pPr marL="88900" indent="-88900">
              <a:lnSpc>
                <a:spcPct val="80000"/>
              </a:lnSpc>
              <a:buFontTx/>
              <a:buNone/>
            </a:pPr>
            <a:r>
              <a:rPr lang="en-US" sz="2800" smtClean="0"/>
              <a:t>to assess the potential impact on human health of</a:t>
            </a:r>
            <a:endParaRPr lang="hu-HU" sz="2800" smtClean="0"/>
          </a:p>
          <a:p>
            <a:pPr marL="88900" indent="-88900">
              <a:lnSpc>
                <a:spcPct val="80000"/>
              </a:lnSpc>
              <a:buFontTx/>
              <a:buNone/>
            </a:pPr>
            <a:r>
              <a:rPr lang="en-US" sz="2800" b="1" smtClean="0"/>
              <a:t>exposure </a:t>
            </a:r>
            <a:r>
              <a:rPr lang="en-US" sz="2800" smtClean="0"/>
              <a:t>to a given air pollutant </a:t>
            </a:r>
            <a:endParaRPr lang="hu-HU" sz="2800" smtClean="0"/>
          </a:p>
          <a:p>
            <a:pPr marL="88900" indent="-88900">
              <a:lnSpc>
                <a:spcPct val="80000"/>
              </a:lnSpc>
              <a:buFontTx/>
              <a:buNone/>
            </a:pPr>
            <a:r>
              <a:rPr lang="en-US" sz="2800" smtClean="0"/>
              <a:t>in a defined </a:t>
            </a:r>
            <a:r>
              <a:rPr lang="en-US" sz="2800" b="1" smtClean="0"/>
              <a:t>urban area</a:t>
            </a:r>
            <a:r>
              <a:rPr lang="en-US" sz="2800" smtClean="0"/>
              <a:t> </a:t>
            </a:r>
            <a:endParaRPr lang="hu-HU" sz="2800" smtClean="0"/>
          </a:p>
          <a:p>
            <a:pPr marL="88900" indent="-88900">
              <a:lnSpc>
                <a:spcPct val="80000"/>
              </a:lnSpc>
              <a:buFontTx/>
              <a:buNone/>
            </a:pPr>
            <a:r>
              <a:rPr lang="en-US" sz="2800" smtClean="0"/>
              <a:t>during a certain </a:t>
            </a:r>
            <a:r>
              <a:rPr lang="en-US" sz="2800" b="1" smtClean="0"/>
              <a:t>time period</a:t>
            </a:r>
            <a:r>
              <a:rPr lang="en-US" sz="2800" smtClean="0"/>
              <a:t>.</a:t>
            </a:r>
          </a:p>
          <a:p>
            <a:pPr marL="88900" indent="-88900">
              <a:lnSpc>
                <a:spcPct val="80000"/>
              </a:lnSpc>
            </a:pPr>
            <a:endParaRPr lang="en-US" sz="2800" smtClean="0"/>
          </a:p>
          <a:p>
            <a:pPr marL="88900" indent="-88900">
              <a:lnSpc>
                <a:spcPct val="80000"/>
              </a:lnSpc>
              <a:buFontTx/>
              <a:buNone/>
            </a:pPr>
            <a:endParaRPr lang="hu-HU" sz="2800" smtClean="0"/>
          </a:p>
        </p:txBody>
      </p:sp>
      <p:pic>
        <p:nvPicPr>
          <p:cNvPr id="23556" name="Picture 6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60800"/>
            <a:ext cx="30654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92" r="31992"/>
          <a:stretch>
            <a:fillRect/>
          </a:stretch>
        </p:blipFill>
        <p:spPr bwMode="auto">
          <a:xfrm>
            <a:off x="503238" y="914400"/>
            <a:ext cx="2322512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175" indent="-3175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How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inhalation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particualte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matter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may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affect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human </a:t>
            </a: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health</a:t>
            </a: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175" indent="-3175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2400" dirty="0"/>
              <a:t> </a:t>
            </a:r>
            <a:r>
              <a:rPr lang="hu-HU" sz="2400" b="1" dirty="0"/>
              <a:t>Pope és </a:t>
            </a:r>
            <a:r>
              <a:rPr lang="hu-HU" sz="2400" b="1" dirty="0" err="1"/>
              <a:t>Dockery</a:t>
            </a:r>
            <a:r>
              <a:rPr lang="hu-HU" sz="2400" b="1" dirty="0"/>
              <a:t> (2006</a:t>
            </a:r>
            <a:r>
              <a:rPr lang="hu-HU" sz="2000" b="1" dirty="0">
                <a:latin typeface="Comic Sans MS" pitchFamily="66" charset="0"/>
              </a:rPr>
              <a:t>)</a:t>
            </a:r>
            <a:r>
              <a:rPr lang="hu-HU" sz="2000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hu-HU" sz="2000" b="1" dirty="0">
                <a:solidFill>
                  <a:srgbClr val="0000FF"/>
                </a:solidFill>
                <a:latin typeface="Comic Sans MS" pitchFamily="66" charset="0"/>
              </a:rPr>
            </a:br>
            <a:endParaRPr lang="hu-HU" sz="2000" dirty="0">
              <a:latin typeface="Comic Sans MS" pitchFamily="66" charset="0"/>
            </a:endParaRPr>
          </a:p>
        </p:txBody>
      </p:sp>
      <p:sp>
        <p:nvSpPr>
          <p:cNvPr id="65540" name="AutoShape 4"/>
          <p:cNvSpPr>
            <a:spLocks/>
          </p:cNvSpPr>
          <p:nvPr/>
        </p:nvSpPr>
        <p:spPr bwMode="auto">
          <a:xfrm>
            <a:off x="3132138" y="2678113"/>
            <a:ext cx="5716587" cy="1471612"/>
          </a:xfrm>
          <a:prstGeom prst="borderCallout1">
            <a:avLst>
              <a:gd name="adj1" fmla="val -5176"/>
              <a:gd name="adj2" fmla="val 98000"/>
              <a:gd name="adj3" fmla="val -5176"/>
              <a:gd name="adj4" fmla="val -19606"/>
            </a:avLst>
          </a:prstGeom>
          <a:solidFill>
            <a:srgbClr val="6666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>
                <a:solidFill>
                  <a:schemeClr val="bg1"/>
                </a:solidFill>
                <a:latin typeface="Comic Sans MS" pitchFamily="66" charset="0"/>
              </a:rPr>
              <a:t>Lungs: inflammation, oxydative stress, accelerated progression and exacerbation of COPD, increased respiratory symmptoms, effeectsd pulmonary reflexes, reduced lung function.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895600" y="5916613"/>
            <a:ext cx="6248400" cy="941387"/>
          </a:xfrm>
          <a:prstGeom prst="rect">
            <a:avLst/>
          </a:prstGeom>
          <a:solidFill>
            <a:srgbClr val="6666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>
                <a:solidFill>
                  <a:schemeClr val="bg1"/>
                </a:solidFill>
                <a:latin typeface="Comic Sans MS" pitchFamily="66" charset="0"/>
              </a:rPr>
              <a:t>Systemic inflammation, oxydative stress: increased CRP, proinflammatory mediators, leukocyte&amp;platelet activation</a:t>
            </a:r>
            <a:r>
              <a:rPr lang="hu-HU" sz="200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55875" y="3573463"/>
            <a:ext cx="6418263" cy="2160587"/>
            <a:chOff x="1530" y="2228"/>
            <a:chExt cx="4043" cy="1247"/>
          </a:xfrm>
        </p:grpSpPr>
        <p:sp>
          <p:nvSpPr>
            <p:cNvPr id="24586" name="AutoShape 7"/>
            <p:cNvSpPr>
              <a:spLocks/>
            </p:cNvSpPr>
            <p:nvPr/>
          </p:nvSpPr>
          <p:spPr bwMode="auto">
            <a:xfrm>
              <a:off x="2117" y="3005"/>
              <a:ext cx="3456" cy="470"/>
            </a:xfrm>
            <a:prstGeom prst="borderCallout1">
              <a:avLst>
                <a:gd name="adj1" fmla="val -10213"/>
                <a:gd name="adj2" fmla="val 97917"/>
                <a:gd name="adj3" fmla="val -10213"/>
                <a:gd name="adj4" fmla="val -26620"/>
              </a:avLst>
            </a:prstGeom>
            <a:solidFill>
              <a:srgbClr val="6666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hu-HU" sz="2000">
                  <a:solidFill>
                    <a:schemeClr val="bg1"/>
                  </a:solidFill>
                  <a:latin typeface="Comic Sans MS" pitchFamily="66" charset="0"/>
                </a:rPr>
                <a:t>Blood: </a:t>
              </a:r>
              <a:r>
                <a:rPr lang="hu-HU">
                  <a:solidFill>
                    <a:schemeClr val="bg1"/>
                  </a:solidFill>
                  <a:latin typeface="Comic Sans MS" pitchFamily="66" charset="0"/>
                </a:rPr>
                <a:t>increased coagulopathy, translocated particles, peripheral thrombosis, reduced oxygen saturation</a:t>
              </a:r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 flipH="1" flipV="1">
              <a:off x="1530" y="2228"/>
              <a:ext cx="624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27200" y="1376363"/>
            <a:ext cx="7124700" cy="1081087"/>
            <a:chOff x="1088" y="867"/>
            <a:chExt cx="4488" cy="681"/>
          </a:xfrm>
        </p:grpSpPr>
        <p:sp>
          <p:nvSpPr>
            <p:cNvPr id="24584" name="AutoShape 10"/>
            <p:cNvSpPr>
              <a:spLocks/>
            </p:cNvSpPr>
            <p:nvPr/>
          </p:nvSpPr>
          <p:spPr bwMode="auto">
            <a:xfrm>
              <a:off x="2120" y="920"/>
              <a:ext cx="3456" cy="470"/>
            </a:xfrm>
            <a:prstGeom prst="borderCallout1">
              <a:avLst>
                <a:gd name="adj1" fmla="val -10213"/>
                <a:gd name="adj2" fmla="val 97917"/>
                <a:gd name="adj3" fmla="val -10213"/>
                <a:gd name="adj4" fmla="val -30903"/>
              </a:avLst>
            </a:prstGeom>
            <a:solidFill>
              <a:srgbClr val="6666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2000">
                  <a:solidFill>
                    <a:schemeClr val="bg1"/>
                  </a:solidFill>
                  <a:latin typeface="Comic Sans MS" pitchFamily="66" charset="0"/>
                </a:rPr>
                <a:t>Increased cerebrovascular and myocardial ischaemia, altered cardiac repolarization</a:t>
              </a:r>
              <a:r>
                <a:rPr lang="hu-HU" sz="2000">
                  <a:solidFill>
                    <a:schemeClr val="accent2"/>
                  </a:solidFill>
                  <a:latin typeface="Comic Sans MS" pitchFamily="66" charset="0"/>
                </a:rPr>
                <a:t>,.</a:t>
              </a:r>
            </a:p>
          </p:txBody>
        </p:sp>
        <p:sp>
          <p:nvSpPr>
            <p:cNvPr id="24585" name="Line 11"/>
            <p:cNvSpPr>
              <a:spLocks noChangeShapeType="1"/>
            </p:cNvSpPr>
            <p:nvPr/>
          </p:nvSpPr>
          <p:spPr bwMode="auto">
            <a:xfrm flipV="1">
              <a:off x="1088" y="867"/>
              <a:ext cx="907" cy="6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 animBg="1"/>
      <p:bldP spid="655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hu-HU" sz="2400" u="sng" smtClean="0"/>
              <a:t>Relative risks values of some air pollutants</a:t>
            </a:r>
          </a:p>
        </p:txBody>
      </p:sp>
      <p:graphicFrame>
        <p:nvGraphicFramePr>
          <p:cNvPr id="66631" name="Group 71"/>
          <p:cNvGraphicFramePr>
            <a:graphicFrameLocks noGrp="1"/>
          </p:cNvGraphicFramePr>
          <p:nvPr>
            <p:ph type="tbl" idx="1"/>
          </p:nvPr>
        </p:nvGraphicFramePr>
        <p:xfrm>
          <a:off x="250825" y="1268413"/>
          <a:ext cx="8763000" cy="4698238"/>
        </p:xfrm>
        <a:graphic>
          <a:graphicData uri="http://schemas.openxmlformats.org/drawingml/2006/table">
            <a:tbl>
              <a:tblPr/>
              <a:tblGrid>
                <a:gridCol w="2892425"/>
                <a:gridCol w="777875"/>
                <a:gridCol w="1663700"/>
                <a:gridCol w="1676400"/>
                <a:gridCol w="17526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Health outcome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 group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RELATiVE RISK </a:t>
                      </a:r>
                      <a:endParaRPr kumimoji="0" lang="hu-H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PM10-short term</a:t>
                      </a:r>
                      <a:endParaRPr kumimoji="0" lang="hu-HU" sz="1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PM2.5 – long term</a:t>
                      </a:r>
                      <a:endParaRPr kumimoji="0" lang="hu-HU" sz="18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Ozone-short term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MORTALITY</a:t>
                      </a: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All non-external cause</a:t>
                      </a:r>
                    </a:p>
                  </a:txBody>
                  <a:tcPr marL="11430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0-X</a:t>
                      </a:r>
                    </a:p>
                  </a:txBody>
                  <a:tcPr marL="57150" marR="5715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1,0074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(1,0062-1,0086</a:t>
                      </a: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005"/>
                          </a:solidFill>
                          <a:effectLst/>
                          <a:latin typeface="Tahoma" pitchFamily="34" charset="0"/>
                        </a:rPr>
                        <a:t>1,06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(1,02-1,1)</a:t>
                      </a: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005"/>
                          </a:solidFill>
                          <a:effectLst/>
                          <a:latin typeface="Tahoma" pitchFamily="34" charset="0"/>
                        </a:rPr>
                        <a:t>1,0031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(1,0017-1,0052)</a:t>
                      </a: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Cardiovascular diseases</a:t>
                      </a:r>
                    </a:p>
                  </a:txBody>
                  <a:tcPr marL="11430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0-X</a:t>
                      </a:r>
                    </a:p>
                  </a:txBody>
                  <a:tcPr marL="57150" marR="5715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1,008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(1,005-1,018)</a:t>
                      </a: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Respiratory diseases</a:t>
                      </a:r>
                    </a:p>
                  </a:txBody>
                  <a:tcPr marL="11430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0-X</a:t>
                      </a:r>
                    </a:p>
                  </a:txBody>
                  <a:tcPr marL="57150" marR="5715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1,012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(1,0048-1,037)</a:t>
                      </a: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14300" marR="57150" marT="114300" marB="11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2971800" y="2057400"/>
            <a:ext cx="3276600" cy="4038600"/>
          </a:xfrm>
          <a:prstGeom prst="downArrow">
            <a:avLst>
              <a:gd name="adj1" fmla="val 50000"/>
              <a:gd name="adj2" fmla="val 30814"/>
            </a:avLst>
          </a:prstGeom>
          <a:gradFill rotWithShape="0">
            <a:gsLst>
              <a:gs pos="0">
                <a:srgbClr val="33333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hu-HU" sz="24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Calculation of excess number of deaths due to air pollution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0" y="5029200"/>
            <a:ext cx="4648200" cy="838200"/>
          </a:xfrm>
          <a:prstGeom prst="rect">
            <a:avLst/>
          </a:prstGeom>
          <a:noFill/>
          <a:ln w="57150">
            <a:solidFill>
              <a:srgbClr val="FFCC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 anchorCtr="1"/>
          <a:lstStyle/>
          <a:p>
            <a:pPr eaLnBrk="1" hangingPunct="1">
              <a:spcBef>
                <a:spcPct val="20000"/>
              </a:spcBef>
              <a:defRPr/>
            </a:pPr>
            <a:r>
              <a:rPr lang="hu-HU" sz="2800" b="1">
                <a:latin typeface="Tahoma" pitchFamily="34" charset="0"/>
                <a:cs typeface="Times New Roman" pitchFamily="18" charset="0"/>
              </a:rPr>
              <a:t>N </a:t>
            </a:r>
            <a:r>
              <a:rPr lang="hu-HU" sz="2800" b="1" baseline="-25000">
                <a:latin typeface="Tahoma" pitchFamily="34" charset="0"/>
                <a:cs typeface="Times New Roman" pitchFamily="18" charset="0"/>
              </a:rPr>
              <a:t>excess deaths</a:t>
            </a:r>
            <a:r>
              <a:rPr lang="hu-HU" sz="2800" b="1">
                <a:latin typeface="Tahoma" pitchFamily="34" charset="0"/>
                <a:cs typeface="Times New Roman" pitchFamily="18" charset="0"/>
              </a:rPr>
              <a:t>= I</a:t>
            </a:r>
            <a:r>
              <a:rPr lang="hu-HU" sz="3200" b="1" baseline="-25000">
                <a:latin typeface="Tahoma" pitchFamily="34" charset="0"/>
              </a:rPr>
              <a:t> </a:t>
            </a:r>
            <a:r>
              <a:rPr lang="hu-HU" sz="3200" b="1">
                <a:latin typeface="Tahoma" pitchFamily="34" charset="0"/>
                <a:sym typeface="Symbol" pitchFamily="18" charset="2"/>
              </a:rPr>
              <a:t></a:t>
            </a:r>
            <a:r>
              <a:rPr lang="hu-HU" sz="2800" b="1">
                <a:latin typeface="Tahoma" pitchFamily="34" charset="0"/>
                <a:cs typeface="Times New Roman" pitchFamily="18" charset="0"/>
              </a:rPr>
              <a:t> AR </a:t>
            </a:r>
            <a:r>
              <a:rPr lang="hu-HU" sz="3200" b="1">
                <a:latin typeface="Tahoma" pitchFamily="34" charset="0"/>
                <a:sym typeface="Symbol" pitchFamily="18" charset="2"/>
              </a:rPr>
              <a:t></a:t>
            </a:r>
            <a:r>
              <a:rPr lang="hu-HU" sz="2800" b="1">
                <a:latin typeface="Tahoma" pitchFamily="34" charset="0"/>
                <a:cs typeface="Times New Roman" pitchFamily="18" charset="0"/>
              </a:rPr>
              <a:t> N</a:t>
            </a: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4076700" y="2133600"/>
            <a:ext cx="990600" cy="1066800"/>
          </a:xfrm>
          <a:prstGeom prst="downArrow">
            <a:avLst>
              <a:gd name="adj1" fmla="val 50000"/>
              <a:gd name="adj2" fmla="val 26923"/>
            </a:avLst>
          </a:prstGeom>
          <a:gradFill rotWithShape="0">
            <a:gsLst>
              <a:gs pos="0">
                <a:srgbClr val="33333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62000" y="6061075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spcBef>
                <a:spcPct val="20000"/>
              </a:spcBef>
            </a:pPr>
            <a:r>
              <a:rPr lang="hu-HU" sz="2800" b="1">
                <a:solidFill>
                  <a:srgbClr val="FF9933"/>
                </a:solidFill>
                <a:latin typeface="Tahoma" pitchFamily="34" charset="0"/>
              </a:rPr>
              <a:t>Number of excess death cases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11188" y="1268413"/>
            <a:ext cx="76692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hu-HU" sz="2400">
                <a:latin typeface="Tahoma" pitchFamily="34" charset="0"/>
              </a:rPr>
              <a:t>Distribution of concentration categories of air pollutants</a:t>
            </a:r>
            <a:endParaRPr lang="hu-HU" sz="2400" u="sng">
              <a:latin typeface="Tahom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hu-HU" sz="2400">
                <a:latin typeface="Tahoma" pitchFamily="34" charset="0"/>
              </a:rPr>
              <a:t>Relative risk values</a:t>
            </a:r>
            <a:endParaRPr lang="hu-HU">
              <a:latin typeface="Tahoma" pitchFamily="34" charset="0"/>
            </a:endParaRP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4114800" y="3276600"/>
            <a:ext cx="914400" cy="1143000"/>
          </a:xfrm>
          <a:prstGeom prst="downArrow">
            <a:avLst>
              <a:gd name="adj1" fmla="val 52778"/>
              <a:gd name="adj2" fmla="val 34028"/>
            </a:avLst>
          </a:prstGeom>
          <a:gradFill rotWithShape="0">
            <a:gsLst>
              <a:gs pos="0">
                <a:srgbClr val="33333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060700" y="3124200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hu-HU" sz="2400">
                <a:latin typeface="Tahoma" pitchFamily="34" charset="0"/>
              </a:rPr>
              <a:t>Attributable risk (AR)</a:t>
            </a:r>
            <a:endParaRPr lang="hu-HU">
              <a:latin typeface="Tahoma" pitchFamily="34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733675" y="3981450"/>
            <a:ext cx="3644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hu-HU" sz="2400">
                <a:latin typeface="Tahoma" pitchFamily="34" charset="0"/>
              </a:rPr>
              <a:t>Incidence (I)</a:t>
            </a:r>
          </a:p>
          <a:p>
            <a:pPr algn="ctr" eaLnBrk="1" hangingPunct="1">
              <a:spcBef>
                <a:spcPct val="20000"/>
              </a:spcBef>
            </a:pPr>
            <a:r>
              <a:rPr lang="hu-HU" sz="2400">
                <a:latin typeface="Tahoma" pitchFamily="34" charset="0"/>
              </a:rPr>
              <a:t>Number of population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20" grpId="0" animBg="1" autoUpdateAnimBg="0"/>
      <p:bldP spid="60421" grpId="0" animBg="1"/>
      <p:bldP spid="60422" grpId="0" autoUpdateAnimBg="0"/>
      <p:bldP spid="60423" grpId="0" autoUpdateAnimBg="0"/>
      <p:bldP spid="60424" grpId="0" animBg="1"/>
      <p:bldP spid="60425" grpId="0" autoUpdateAnimBg="0"/>
      <p:bldP spid="6042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8075613" cy="576263"/>
          </a:xfrm>
        </p:spPr>
        <p:txBody>
          <a:bodyPr/>
          <a:lstStyle/>
          <a:p>
            <a:r>
              <a:rPr lang="hu-HU" sz="2400" smtClean="0"/>
              <a:t>Standardized death rate all causes, all ages, per 100000</a:t>
            </a:r>
            <a:r>
              <a:rPr lang="hu-HU" sz="2800" smtClean="0"/>
              <a:t> </a:t>
            </a:r>
          </a:p>
        </p:txBody>
      </p:sp>
      <p:pic>
        <p:nvPicPr>
          <p:cNvPr id="27651" name="Picture 5" descr="SDR_al cuase_4countrie 2006-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659563" y="1196975"/>
            <a:ext cx="18002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Countries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FF3300"/>
                </a:solidFill>
              </a:rPr>
              <a:t>Czech Rep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chemeClr val="hlink"/>
                </a:solidFill>
              </a:rPr>
              <a:t>Hungary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chemeClr val="accent2"/>
                </a:solidFill>
              </a:rPr>
              <a:t>Poland</a:t>
            </a:r>
          </a:p>
          <a:p>
            <a:pPr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</a:rPr>
              <a:t>Slovenia</a:t>
            </a:r>
          </a:p>
          <a:p>
            <a:pPr>
              <a:spcBef>
                <a:spcPct val="50000"/>
              </a:spcBef>
            </a:pPr>
            <a:endParaRPr lang="hu-HU">
              <a:solidFill>
                <a:srgbClr val="FFFF00"/>
              </a:solidFill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0" y="6591300"/>
            <a:ext cx="392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Source: WHO/HFA database,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075612" cy="576263"/>
          </a:xfrm>
        </p:spPr>
        <p:txBody>
          <a:bodyPr/>
          <a:lstStyle/>
          <a:p>
            <a:r>
              <a:rPr lang="hu-HU" sz="2800" smtClean="0">
                <a:latin typeface="Calibri" pitchFamily="34" charset="0"/>
              </a:rPr>
              <a:t>Descriptive results: </a:t>
            </a:r>
            <a:r>
              <a:rPr lang="hu-HU" sz="2800" smtClean="0"/>
              <a:t>Yearly baseline total, cardiovascular and respiratory mortality /100 000 in the PP regions and towns, 2006-2010</a:t>
            </a:r>
            <a:br>
              <a:rPr lang="hu-HU" sz="2800" smtClean="0"/>
            </a:br>
            <a:endParaRPr lang="hu-HU" sz="280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326131" y="1988385"/>
          <a:ext cx="8568954" cy="359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8435975" cy="576263"/>
          </a:xfrm>
        </p:spPr>
        <p:txBody>
          <a:bodyPr/>
          <a:lstStyle/>
          <a:p>
            <a:r>
              <a:rPr lang="hu-HU" sz="2800" smtClean="0">
                <a:latin typeface="Calibri" pitchFamily="34" charset="0"/>
              </a:rPr>
              <a:t>Descriptive results: </a:t>
            </a:r>
            <a:r>
              <a:rPr lang="hu-HU" sz="2800" smtClean="0"/>
              <a:t>Yearly mean PM10 concentration (ug/m3) in the PP regions and towns, 2006-2010</a:t>
            </a:r>
            <a:br>
              <a:rPr lang="hu-HU" sz="2800" smtClean="0"/>
            </a:br>
            <a:endParaRPr lang="hu-HU" sz="2800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1844675"/>
          <a:ext cx="9144000" cy="4686300"/>
        </p:xfrm>
        <a:graphic>
          <a:graphicData uri="http://schemas.openxmlformats.org/presentationml/2006/ole">
            <p:oleObj spid="_x0000_s1026" name="Chart" r:id="rId3" imgW="10810951" imgH="5038573" progId="Excel.Chart.8">
              <p:embed/>
            </p:oleObj>
          </a:graphicData>
        </a:graphic>
      </p:graphicFrame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395288" y="4221163"/>
            <a:ext cx="856932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3563938" y="393382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Yearly limit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362950" cy="576263"/>
          </a:xfrm>
        </p:spPr>
        <p:txBody>
          <a:bodyPr/>
          <a:lstStyle/>
          <a:p>
            <a:r>
              <a:rPr lang="hu-HU" sz="2800" smtClean="0"/>
              <a:t>Distribution of daily PM10 concentration categories (ug/m3) in Upper Silesian Region 2006-2007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182687" y="1411188"/>
          <a:ext cx="8640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3924300" y="1628775"/>
            <a:ext cx="0" cy="38163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276600" y="17002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Daily limit value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643438" y="2205038"/>
            <a:ext cx="360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3300"/>
                </a:solidFill>
              </a:rPr>
              <a:t>EU legislation: 35 days with daily conc&gt;50 ug/m3 are allowed in a year!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8101013" y="501332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rgbClr val="FF3300"/>
                </a:solidFill>
              </a:rPr>
              <a:t>152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8172450" y="5157788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rgbClr val="FF3300"/>
                </a:solidFill>
              </a:rPr>
              <a:t>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1403350" y="0"/>
            <a:ext cx="8075613" cy="576263"/>
          </a:xfrm>
        </p:spPr>
        <p:txBody>
          <a:bodyPr/>
          <a:lstStyle/>
          <a:p>
            <a:r>
              <a:rPr lang="hu-HU" smtClean="0"/>
              <a:t>Smog episodes in USR 2006-2010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0825" y="620713"/>
          <a:ext cx="8568949" cy="5416371"/>
        </p:xfrm>
        <a:graphic>
          <a:graphicData uri="http://schemas.openxmlformats.org/drawingml/2006/table">
            <a:tbl>
              <a:tblPr/>
              <a:tblGrid>
                <a:gridCol w="1075684"/>
                <a:gridCol w="637442"/>
                <a:gridCol w="637442"/>
                <a:gridCol w="1049124"/>
                <a:gridCol w="637442"/>
                <a:gridCol w="637442"/>
                <a:gridCol w="1035844"/>
                <a:gridCol w="637442"/>
                <a:gridCol w="637442"/>
                <a:gridCol w="946203"/>
                <a:gridCol w="637442"/>
              </a:tblGrid>
              <a:tr h="261359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2006-01-08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2007-11-20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129,29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2010-02-15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148,07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2006-01-09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176,0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2007-11-21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252,3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118,99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2010-02-16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169,10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305,6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2007-11-22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194,0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191,68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2010-02-17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140,06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404,3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2007-11-23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237,3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186,89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2010-02-18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146,57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367,7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2007-11-24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194,93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2010-02-19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93,42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134,25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53,50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107,3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134,4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2008-12-29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75,92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108,25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215,7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242,7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2008-12-30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222,57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108,07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226,2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212,2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2008-12-31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309,29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57,26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2009-01-20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164,13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129,9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2009-01-21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174,88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170,0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441,8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2009-01-22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85,01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382,7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2009-01-23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75,41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2010-12-16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2009-01-24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117,06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2010-12-17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178,3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2006-01-30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226,6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2009-01-25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143,96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2010-12-18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245,7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2010-12-19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87,4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2006-02-05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2010-12-20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2006-02-06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2010-12-21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115,3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2010-12-22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146,1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2006-11-16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156,6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2010-12-23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104,0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2006-11-17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2006-11-18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2010-12-27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193,8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2006-11-19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2010-12-28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124,0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2010-12-29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68,1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2010-12-30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2006-11-25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2006-11-26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2006-11-27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147,8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2006-11-28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124,2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618">
                <a:tc>
                  <a:txBody>
                    <a:bodyPr/>
                    <a:lstStyle/>
                    <a:p>
                      <a:pPr algn="r" fontAlgn="b"/>
                      <a:r>
                        <a:rPr lang="hu-H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2006-11-29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106,4</a:t>
                      </a:r>
                    </a:p>
                  </a:txBody>
                  <a:tcPr marL="5417" marR="5417" marT="54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8075612" cy="576262"/>
          </a:xfrm>
        </p:spPr>
        <p:txBody>
          <a:bodyPr/>
          <a:lstStyle/>
          <a:p>
            <a:r>
              <a:rPr lang="hu-HU" smtClean="0"/>
              <a:t>Smog episodes in Usti 2006-2010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76375" y="908050"/>
          <a:ext cx="6696742" cy="5256591"/>
        </p:xfrm>
        <a:graphic>
          <a:graphicData uri="http://schemas.openxmlformats.org/drawingml/2006/table">
            <a:tbl>
              <a:tblPr/>
              <a:tblGrid>
                <a:gridCol w="1598468"/>
                <a:gridCol w="1076863"/>
                <a:gridCol w="1076863"/>
                <a:gridCol w="1867685"/>
                <a:gridCol w="1076863"/>
              </a:tblGrid>
              <a:tr h="459411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2008-02-11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2008-02-12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2008-02-13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2006-02-01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2006-02-02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510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2006-02-03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tx1"/>
                </a:solidFill>
                <a:latin typeface="Calibri" pitchFamily="34" charset="0"/>
              </a:rPr>
              <a:t>Introduction</a:t>
            </a:r>
            <a:endParaRPr lang="hu-HU" sz="480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alibri" pitchFamily="34" charset="0"/>
              </a:rPr>
              <a:t>Based on air pollution </a:t>
            </a:r>
            <a:r>
              <a:rPr lang="hu-HU" sz="2800" smtClean="0">
                <a:latin typeface="Calibri" pitchFamily="34" charset="0"/>
              </a:rPr>
              <a:t>and health </a:t>
            </a:r>
            <a:r>
              <a:rPr lang="en-US" sz="2800" smtClean="0">
                <a:latin typeface="Calibri" pitchFamily="34" charset="0"/>
              </a:rPr>
              <a:t>data a </a:t>
            </a:r>
            <a:r>
              <a:rPr lang="en-US" b="1" smtClean="0">
                <a:latin typeface="Calibri" pitchFamily="34" charset="0"/>
              </a:rPr>
              <a:t>virtual observatory</a:t>
            </a:r>
            <a:r>
              <a:rPr lang="en-US" sz="2800" smtClean="0">
                <a:latin typeface="Calibri" pitchFamily="34" charset="0"/>
              </a:rPr>
              <a:t> will be established</a:t>
            </a:r>
            <a:r>
              <a:rPr lang="hu-HU" sz="2800" smtClean="0">
                <a:latin typeface="Calibri" pitchFamily="34" charset="0"/>
              </a:rPr>
              <a:t> to</a:t>
            </a:r>
            <a:r>
              <a:rPr lang="en-US" sz="2800" smtClean="0">
                <a:latin typeface="Calibri" pitchFamily="34" charset="0"/>
              </a:rPr>
              <a:t> </a:t>
            </a:r>
            <a:endParaRPr lang="hu-HU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hu-HU" sz="2400" smtClean="0">
                <a:latin typeface="Calibri" pitchFamily="34" charset="0"/>
              </a:rPr>
              <a:t>   s</a:t>
            </a:r>
            <a:r>
              <a:rPr lang="en-US" sz="2400" smtClean="0">
                <a:latin typeface="Calibri" pitchFamily="34" charset="0"/>
              </a:rPr>
              <a:t>tore</a:t>
            </a:r>
            <a:r>
              <a:rPr lang="hu-HU" sz="2400" smtClean="0">
                <a:latin typeface="Calibri" pitchFamily="34" charset="0"/>
              </a:rPr>
              <a:t> and </a:t>
            </a:r>
            <a:r>
              <a:rPr lang="en-US" sz="2400" smtClean="0">
                <a:latin typeface="Calibri" pitchFamily="34" charset="0"/>
              </a:rPr>
              <a:t>assess data on</a:t>
            </a:r>
            <a:r>
              <a:rPr lang="hu-HU" sz="2400" smtClean="0">
                <a:latin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</a:rPr>
              <a:t>air pollution</a:t>
            </a:r>
            <a:endParaRPr lang="hu-HU" sz="240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hu-HU" sz="2400" smtClean="0">
                <a:latin typeface="Calibri" pitchFamily="34" charset="0"/>
              </a:rPr>
              <a:t>   create</a:t>
            </a:r>
            <a:r>
              <a:rPr lang="en-US" sz="2400" smtClean="0">
                <a:latin typeface="Calibri" pitchFamily="34" charset="0"/>
              </a:rPr>
              <a:t> a basis for</a:t>
            </a:r>
            <a:r>
              <a:rPr lang="hu-HU" sz="2400" smtClean="0">
                <a:latin typeface="Calibri" pitchFamily="34" charset="0"/>
              </a:rPr>
              <a:t> p</a:t>
            </a:r>
            <a:r>
              <a:rPr lang="en-US" sz="2400" smtClean="0">
                <a:latin typeface="Calibri" pitchFamily="34" charset="0"/>
              </a:rPr>
              <a:t>reparation</a:t>
            </a:r>
            <a:r>
              <a:rPr lang="hu-HU" sz="2400" smtClean="0">
                <a:latin typeface="Calibri" pitchFamily="34" charset="0"/>
              </a:rPr>
              <a:t> and </a:t>
            </a:r>
            <a:r>
              <a:rPr lang="en-US" sz="2400" smtClean="0">
                <a:latin typeface="Calibri" pitchFamily="34" charset="0"/>
              </a:rPr>
              <a:t>implementation of the planned tools/actions</a:t>
            </a:r>
            <a:endParaRPr lang="hu-H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hu-HU" sz="1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Calibri" pitchFamily="34" charset="0"/>
              </a:rPr>
              <a:t>The</a:t>
            </a:r>
            <a:r>
              <a:rPr lang="hu-HU" sz="2800" smtClean="0">
                <a:latin typeface="Calibri" pitchFamily="34" charset="0"/>
              </a:rPr>
              <a:t> </a:t>
            </a:r>
            <a:r>
              <a:rPr lang="en-US" sz="2800" smtClean="0">
                <a:latin typeface="Calibri" pitchFamily="34" charset="0"/>
              </a:rPr>
              <a:t>process is supported by consultations with the Healthy Environment Platforms (HEP) established by PP regions</a:t>
            </a:r>
            <a:r>
              <a:rPr lang="hu-HU" sz="2800" smtClean="0">
                <a:latin typeface="Calibri" pitchFamily="34" charset="0"/>
              </a:rPr>
              <a:t> to set </a:t>
            </a:r>
            <a:r>
              <a:rPr lang="en-US" sz="2800" smtClean="0">
                <a:latin typeface="Calibri" pitchFamily="34" charset="0"/>
              </a:rPr>
              <a:t>up the core output under WP4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1068388" y="0"/>
            <a:ext cx="8075612" cy="576263"/>
          </a:xfrm>
        </p:spPr>
        <p:txBody>
          <a:bodyPr/>
          <a:lstStyle/>
          <a:p>
            <a:r>
              <a:rPr lang="hu-HU" smtClean="0"/>
              <a:t>Smog episodes in Várpalota 2006-2010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268538" y="836613"/>
          <a:ext cx="4752530" cy="5467840"/>
        </p:xfrm>
        <a:graphic>
          <a:graphicData uri="http://schemas.openxmlformats.org/drawingml/2006/table">
            <a:tbl>
              <a:tblPr/>
              <a:tblGrid>
                <a:gridCol w="950506"/>
                <a:gridCol w="950506"/>
                <a:gridCol w="950506"/>
                <a:gridCol w="950506"/>
                <a:gridCol w="950506"/>
              </a:tblGrid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pm10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25.01.10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26.01.10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27.01.10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28.01.10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29.01.10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23.12.10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31.01.06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01.02.06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02.02.06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03.02.06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28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04.02.06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1068388" y="0"/>
            <a:ext cx="8075612" cy="576263"/>
          </a:xfrm>
        </p:spPr>
        <p:txBody>
          <a:bodyPr/>
          <a:lstStyle/>
          <a:p>
            <a:r>
              <a:rPr lang="hu-HU" smtClean="0"/>
              <a:t>Smog episodes in Velenje 2006-2010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476375" y="836613"/>
          <a:ext cx="6408714" cy="5040549"/>
        </p:xfrm>
        <a:graphic>
          <a:graphicData uri="http://schemas.openxmlformats.org/drawingml/2006/table">
            <a:tbl>
              <a:tblPr/>
              <a:tblGrid>
                <a:gridCol w="1758914"/>
                <a:gridCol w="835919"/>
                <a:gridCol w="835919"/>
                <a:gridCol w="835919"/>
                <a:gridCol w="1306124"/>
                <a:gridCol w="835919"/>
              </a:tblGrid>
              <a:tr h="3462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PM10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2009-01-06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2006-01-27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2009-01-07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2006-01-28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2009-01-08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2006-01-29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139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2009-01-09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2006-01-30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2009-01-11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2009-01-12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2007-12-21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2009-01-13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2007-12-22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2009-01-14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2007-12-23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2009-01-15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2007-12-24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2007-12-25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2010-01-23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2007-12-27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2010-01-24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2007-12-28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2010-01-25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2007-12-29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2010-01-26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2007-12-30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2007-12-31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2010-12-30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2008-01-01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2010-12-31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2008-01-04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2008-01-05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50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2008-01-06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51" marR="7551" marT="75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507412" cy="576263"/>
          </a:xfrm>
        </p:spPr>
        <p:txBody>
          <a:bodyPr/>
          <a:lstStyle/>
          <a:p>
            <a:r>
              <a:rPr lang="hu-HU" sz="2800" smtClean="0"/>
              <a:t>Excess mortality (per 100 000) due to short term effect of PM10 pollution &gt;50 ug/m3 in the PP towns, 2006-2010</a:t>
            </a:r>
            <a:br>
              <a:rPr lang="hu-HU" sz="2800" smtClean="0"/>
            </a:br>
            <a:endParaRPr lang="hu-HU" sz="2800" smtClean="0"/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107504" y="1484784"/>
          <a:ext cx="4176464" cy="250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4860032" y="1412776"/>
          <a:ext cx="4139952" cy="248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2555776" y="3861048"/>
          <a:ext cx="4248472" cy="254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8075612" cy="576263"/>
          </a:xfrm>
        </p:spPr>
        <p:txBody>
          <a:bodyPr/>
          <a:lstStyle/>
          <a:p>
            <a:r>
              <a:rPr lang="hu-HU" sz="2800" smtClean="0"/>
              <a:t>Excess mortality due to short term effect of PM10 pollution&gt;40 ug/m3  in the PP towns, 2006-2010</a:t>
            </a:r>
            <a:br>
              <a:rPr lang="hu-HU" sz="2800" smtClean="0"/>
            </a:br>
            <a:endParaRPr lang="hu-HU" sz="280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179512" y="1484784"/>
          <a:ext cx="4104456" cy="246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4572000" y="1484784"/>
          <a:ext cx="4091947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2195736" y="3933056"/>
          <a:ext cx="4464496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EHIA: health gain by reducing short term PM10 pollution by 2 scenarios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075613" cy="3455987"/>
          </a:xfrm>
        </p:spPr>
        <p:txBody>
          <a:bodyPr/>
          <a:lstStyle/>
          <a:p>
            <a:r>
              <a:rPr lang="hu-HU" smtClean="0"/>
              <a:t>Scenario 1: the PM10 yearly mean is decreased by 5 μg/m3</a:t>
            </a:r>
          </a:p>
          <a:p>
            <a:r>
              <a:rPr lang="hu-HU" smtClean="0"/>
              <a:t>Scenario 2: the PM10 yearly mean is decreased to 20 μg/m3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b="1" smtClean="0">
                <a:latin typeface="Calibri" pitchFamily="34" charset="0"/>
              </a:rPr>
              <a:t>EHIA of AQ</a:t>
            </a:r>
            <a:r>
              <a:rPr lang="hu-HU" sz="2400" b="1" smtClean="0"/>
              <a:t>: short term gain (life/100 000) of the reduction of PM10 concentration (ug/3) by different scenarios</a:t>
            </a:r>
            <a:r>
              <a:rPr lang="hu-HU" sz="2400" b="1" smtClean="0">
                <a:latin typeface="Calibri" pitchFamily="34" charset="0"/>
              </a:rPr>
              <a:t> </a:t>
            </a:r>
            <a:r>
              <a:rPr lang="hu-HU" sz="2400" b="1" smtClean="0"/>
              <a:t>in USR, Usti, Velenje, Várpalota </a:t>
            </a:r>
            <a:endParaRPr lang="en-US" sz="2400" b="1" smtClean="0"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611560" y="1628800"/>
          <a:ext cx="7972425" cy="389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EHIA: health gain by reducing short term O3 pollution by 2 scenarios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75612" cy="34559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sz="2800" b="1" smtClean="0"/>
              <a:t>Excess mortality on days with O3 conc&gt;100 ug/m3 is shown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hu-HU" sz="2800" b="1" smtClean="0"/>
              <a:t>Two scenarios are considered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sz="2800" smtClean="0"/>
              <a:t>where all the maximum 8-hours concentrations &gt;100 are decreased to 100 μg/m3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sz="2800" smtClean="0"/>
              <a:t>where the ozone yearly mean is decreased by 5 μg/m3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smtClean="0"/>
              <a:t>Short term impact of O3 pollution in Várpalota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107504" y="1268760"/>
          <a:ext cx="89289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EHIA: health gain by reducing long term PM2.5 pollution by 2 scenarios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075613" cy="3455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000" b="1" smtClean="0"/>
              <a:t>Methods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000" b="1" smtClean="0"/>
          </a:p>
          <a:p>
            <a:pPr>
              <a:lnSpc>
                <a:spcPct val="80000"/>
              </a:lnSpc>
            </a:pPr>
            <a:r>
              <a:rPr lang="hu-HU" sz="2000" b="1" smtClean="0"/>
              <a:t>PM2.5 is computed from PM10 multiplied by 0.58</a:t>
            </a:r>
          </a:p>
          <a:p>
            <a:pPr>
              <a:lnSpc>
                <a:spcPct val="80000"/>
              </a:lnSpc>
            </a:pPr>
            <a:r>
              <a:rPr lang="hu-HU" sz="2000" smtClean="0"/>
              <a:t>computation of the loss in life expectancy</a:t>
            </a:r>
          </a:p>
          <a:p>
            <a:pPr>
              <a:lnSpc>
                <a:spcPct val="80000"/>
              </a:lnSpc>
            </a:pPr>
            <a:r>
              <a:rPr lang="hu-HU" sz="2000" smtClean="0"/>
              <a:t>the period life expectancy </a:t>
            </a:r>
            <a:r>
              <a:rPr lang="hu-HU" sz="2000" b="1" smtClean="0"/>
              <a:t>at age 30</a:t>
            </a:r>
            <a:r>
              <a:rPr lang="hu-HU" sz="2000" smtClean="0"/>
              <a:t> is calculated</a:t>
            </a:r>
          </a:p>
          <a:p>
            <a:pPr>
              <a:lnSpc>
                <a:spcPct val="80000"/>
              </a:lnSpc>
            </a:pPr>
            <a:r>
              <a:rPr lang="hu-HU" sz="2000" smtClean="0"/>
              <a:t>results are expressed as reduction in the annual number of deaths per 100 000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000" smtClean="0"/>
          </a:p>
          <a:p>
            <a:pPr>
              <a:lnSpc>
                <a:spcPct val="80000"/>
              </a:lnSpc>
            </a:pPr>
            <a:r>
              <a:rPr lang="hu-HU" sz="2000" smtClean="0"/>
              <a:t>Scenario 1, where the PM2.5 yearly mean is decrease to 5 μg/m3</a:t>
            </a:r>
          </a:p>
          <a:p>
            <a:pPr>
              <a:lnSpc>
                <a:spcPct val="80000"/>
              </a:lnSpc>
            </a:pPr>
            <a:r>
              <a:rPr lang="hu-HU" sz="2000" smtClean="0"/>
              <a:t>Scenario 2: the PM2.5 yearly mean is decreased to 10 μg/m3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8075612" cy="576263"/>
          </a:xfrm>
        </p:spPr>
        <p:txBody>
          <a:bodyPr/>
          <a:lstStyle/>
          <a:p>
            <a:r>
              <a:rPr lang="hu-HU" sz="2400" b="1" smtClean="0"/>
              <a:t>Long term health gains of reducing PM2.5 concentration (ug/m3) in Várpalota</a:t>
            </a:r>
            <a:br>
              <a:rPr lang="hu-HU" sz="2400" b="1" smtClean="0"/>
            </a:br>
            <a:r>
              <a:rPr lang="hu-HU" sz="2400" b="1" i="1" smtClean="0"/>
              <a:t>annual number of deaths avoided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-2034" y="1195288"/>
          <a:ext cx="8928992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800" b="1" smtClean="0">
                <a:solidFill>
                  <a:schemeClr val="tx1"/>
                </a:solidFill>
                <a:latin typeface="Calibri" pitchFamily="34" charset="0"/>
              </a:rPr>
              <a:t>Actions</a:t>
            </a:r>
            <a:endParaRPr lang="hu-HU" sz="4800" smtClean="0">
              <a:solidFill>
                <a:schemeClr val="tx1"/>
              </a:solidFill>
            </a:endParaRPr>
          </a:p>
        </p:txBody>
      </p:sp>
      <p:sp>
        <p:nvSpPr>
          <p:cNvPr id="7171" name="Téglalap 7"/>
          <p:cNvSpPr>
            <a:spLocks noChangeArrowheads="1"/>
          </p:cNvSpPr>
          <p:nvPr/>
        </p:nvSpPr>
        <p:spPr bwMode="auto">
          <a:xfrm>
            <a:off x="539750" y="1916113"/>
            <a:ext cx="588645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u-HU" sz="2800"/>
              <a:t>3.1 Baseline analysis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u-HU" sz="2800"/>
              <a:t>3.2 Virtual observatory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u-HU" sz="2800"/>
              <a:t>3.3 Health Environment Platform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Further calculations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smtClean="0"/>
              <a:t>Standardized all cause, CV respiratory, lung cancer mortality for each PP region and town</a:t>
            </a:r>
          </a:p>
          <a:p>
            <a:pPr>
              <a:buFontTx/>
              <a:buNone/>
            </a:pPr>
            <a:endParaRPr lang="hu-HU" sz="2800" smtClean="0"/>
          </a:p>
          <a:p>
            <a:r>
              <a:rPr lang="hu-HU" sz="2800" smtClean="0"/>
              <a:t>Short term effects of NO2, SO2, O3 for each PP region and town</a:t>
            </a:r>
          </a:p>
          <a:p>
            <a:r>
              <a:rPr lang="hu-HU" sz="2800" smtClean="0"/>
              <a:t>Long term effect of PM10 for each region and PP town</a:t>
            </a:r>
          </a:p>
          <a:p>
            <a:r>
              <a:rPr lang="hu-HU" sz="2800" smtClean="0"/>
              <a:t>Long term effect of O3 for each PP region and 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51837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Action 3: </a:t>
            </a: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Healthy Environment Platforms</a:t>
            </a:r>
            <a:endParaRPr lang="hu-HU" b="1" smtClean="0">
              <a:solidFill>
                <a:srgbClr val="000D26"/>
              </a:solidFill>
              <a:latin typeface="Calibri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4824412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D26"/>
                </a:solidFill>
                <a:latin typeface="Calibri" pitchFamily="34" charset="0"/>
              </a:rPr>
              <a:t>HEP will be set up at each location</a:t>
            </a:r>
          </a:p>
          <a:p>
            <a:pPr lvl="2" eaLnBrk="1" hangingPunct="1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the joint baseline methodologies, their findings together with the quality &amp; relevance of the VO data will be consulted in workshops attended by PPs/stakeholders</a:t>
            </a:r>
          </a:p>
          <a:p>
            <a:pPr lvl="2" eaLnBrk="1" hangingPunct="1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the platform will be adapted to existing decision mechanisms within the local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smtClean="0">
                <a:solidFill>
                  <a:srgbClr val="000D26"/>
                </a:solidFill>
                <a:latin typeface="Calibri" pitchFamily="34" charset="0"/>
              </a:rPr>
              <a:t>Action 3: </a:t>
            </a:r>
            <a:r>
              <a:rPr lang="en-US" sz="2800" b="1" smtClean="0">
                <a:solidFill>
                  <a:srgbClr val="000D26"/>
                </a:solidFill>
                <a:latin typeface="Calibri" pitchFamily="34" charset="0"/>
              </a:rPr>
              <a:t>Healthy Environment Platforms</a:t>
            </a:r>
            <a:endParaRPr lang="hu-HU" sz="2800" b="1" smtClean="0">
              <a:solidFill>
                <a:srgbClr val="000D26"/>
              </a:solidFill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000D26"/>
                </a:solidFill>
                <a:latin typeface="Calibri" pitchFamily="34" charset="0"/>
              </a:rPr>
              <a:t>HEPs will meet regularly, 5 times during the project lifetime at the 5 PP cities with the aim to</a:t>
            </a:r>
          </a:p>
          <a:p>
            <a:pPr lvl="2" eaLnBrk="1" hangingPunct="1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maximise the impact of 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transnational</a:t>
            </a:r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 exchange by promoting communication between all stakeholders</a:t>
            </a:r>
          </a:p>
          <a:p>
            <a:pPr lvl="2" eaLnBrk="1" hangingPunct="1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mobilize and engage stakeholders</a:t>
            </a:r>
          </a:p>
          <a:p>
            <a:pPr lvl="2" eaLnBrk="1" hangingPunct="1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ensure quality check of local project outputs</a:t>
            </a:r>
          </a:p>
          <a:p>
            <a:pPr lvl="2" eaLnBrk="1" hangingPunct="1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disseminate project results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78812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Action 3: </a:t>
            </a: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Healthy Environment Platforms</a:t>
            </a:r>
            <a:endParaRPr lang="hu-HU" b="1" smtClean="0">
              <a:solidFill>
                <a:srgbClr val="000D26"/>
              </a:solidFill>
              <a:latin typeface="Calibri" pitchFamily="34" charset="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569325" cy="4968875"/>
          </a:xfrm>
          <a:noFill/>
          <a:ln>
            <a:solidFill>
              <a:srgbClr val="75FFFF"/>
            </a:solidFill>
          </a:ln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Main elements of HEP:</a:t>
            </a:r>
          </a:p>
          <a:p>
            <a:pPr lvl="2" eaLnBrk="1" hangingPunct="1"/>
            <a:r>
              <a:rPr lang="hu-HU" sz="2800" b="1" smtClean="0">
                <a:solidFill>
                  <a:srgbClr val="000D26"/>
                </a:solidFill>
                <a:latin typeface="Calibri" pitchFamily="34" charset="0"/>
              </a:rPr>
              <a:t>Outdoor air quality</a:t>
            </a:r>
          </a:p>
          <a:p>
            <a:pPr lvl="2" eaLnBrk="1" hangingPunct="1"/>
            <a:r>
              <a:rPr lang="hu-HU" sz="2800" b="1" smtClean="0">
                <a:solidFill>
                  <a:srgbClr val="000D26"/>
                </a:solidFill>
                <a:latin typeface="Calibri" pitchFamily="34" charset="0"/>
              </a:rPr>
              <a:t>Health status of population</a:t>
            </a:r>
          </a:p>
          <a:p>
            <a:pPr lvl="2" eaLnBrk="1" hangingPunct="1"/>
            <a:r>
              <a:rPr lang="hu-HU" sz="2800" b="1" smtClean="0">
                <a:solidFill>
                  <a:srgbClr val="FF3300"/>
                </a:solidFill>
                <a:latin typeface="Calibri" pitchFamily="34" charset="0"/>
              </a:rPr>
              <a:t>Actions to reduce local exposure</a:t>
            </a:r>
          </a:p>
          <a:p>
            <a:pPr lvl="2" eaLnBrk="1" hangingPunct="1"/>
            <a:r>
              <a:rPr lang="hu-HU" sz="2800" b="1" smtClean="0">
                <a:solidFill>
                  <a:srgbClr val="000D26"/>
                </a:solidFill>
              </a:rPr>
              <a:t>Optional</a:t>
            </a:r>
            <a:r>
              <a:rPr lang="hu-HU" sz="2800" b="1" smtClean="0">
                <a:solidFill>
                  <a:srgbClr val="000D26"/>
                </a:solidFill>
                <a:latin typeface="Calibri" pitchFamily="34" charset="0"/>
              </a:rPr>
              <a:t>:</a:t>
            </a:r>
          </a:p>
          <a:p>
            <a:pPr lvl="3" eaLnBrk="1" hangingPunct="1"/>
            <a:r>
              <a:rPr lang="hu-HU" sz="2800" b="1" smtClean="0">
                <a:solidFill>
                  <a:srgbClr val="000D26"/>
                </a:solidFill>
                <a:latin typeface="Calibri" pitchFamily="34" charset="0"/>
              </a:rPr>
              <a:t>Epidemiological assessment of the data</a:t>
            </a:r>
          </a:p>
          <a:p>
            <a:pPr lvl="3" eaLnBrk="1" hangingPunct="1"/>
            <a:r>
              <a:rPr lang="hu-HU" sz="2800" b="1" smtClean="0">
                <a:solidFill>
                  <a:srgbClr val="000D26"/>
                </a:solidFill>
                <a:latin typeface="Calibri" pitchFamily="34" charset="0"/>
              </a:rPr>
              <a:t>Risk assessment &gt;&gt; air quality index</a:t>
            </a:r>
          </a:p>
          <a:p>
            <a:pPr lvl="3" eaLnBrk="1" hangingPunct="1"/>
            <a:r>
              <a:rPr lang="hu-HU" sz="2800" b="1" smtClean="0">
                <a:solidFill>
                  <a:schemeClr val="folHlink"/>
                </a:solidFill>
                <a:latin typeface="Calibri" pitchFamily="34" charset="0"/>
              </a:rPr>
              <a:t>Yearly excess morbidity of children</a:t>
            </a:r>
            <a:r>
              <a:rPr lang="hu-HU" sz="2800" b="1" smtClean="0">
                <a:solidFill>
                  <a:srgbClr val="000D26"/>
                </a:solidFill>
                <a:latin typeface="Calibri" pitchFamily="34" charset="0"/>
              </a:rPr>
              <a:t> due to air pollution</a:t>
            </a:r>
          </a:p>
          <a:p>
            <a:pPr lvl="3" eaLnBrk="1" hangingPunct="1"/>
            <a:endParaRPr lang="hu-HU" sz="2400" smtClean="0">
              <a:solidFill>
                <a:srgbClr val="000D26"/>
              </a:solidFill>
              <a:latin typeface="Calibri" pitchFamily="34" charset="0"/>
            </a:endParaRPr>
          </a:p>
          <a:p>
            <a:pPr lvl="3" eaLnBrk="1" hangingPunct="1"/>
            <a:endParaRPr lang="hu-HU" sz="2400" smtClean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7175"/>
            <a:ext cx="6923087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Air quality health index</a:t>
            </a:r>
          </a:p>
        </p:txBody>
      </p:sp>
      <p:sp>
        <p:nvSpPr>
          <p:cNvPr id="47107" name="Szövegdoboz 1"/>
          <p:cNvSpPr txBox="1">
            <a:spLocks noChangeArrowheads="1"/>
          </p:cNvSpPr>
          <p:nvPr/>
        </p:nvSpPr>
        <p:spPr bwMode="auto">
          <a:xfrm>
            <a:off x="250825" y="1400175"/>
            <a:ext cx="85693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Based on </a:t>
            </a:r>
            <a:r>
              <a:rPr lang="en-US" sz="2400">
                <a:solidFill>
                  <a:srgbClr val="000D26"/>
                </a:solidFill>
                <a:latin typeface="Calibri" pitchFamily="34" charset="0"/>
              </a:rPr>
              <a:t>air pollution (PM, NOx, CO, SO</a:t>
            </a:r>
            <a:r>
              <a:rPr lang="en-US" sz="2400" baseline="-25000">
                <a:solidFill>
                  <a:srgbClr val="000D26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rgbClr val="000D26"/>
                </a:solidFill>
                <a:latin typeface="Calibri" pitchFamily="34" charset="0"/>
              </a:rPr>
              <a:t>, O</a:t>
            </a:r>
            <a:r>
              <a:rPr lang="en-US" sz="2400" baseline="-25000">
                <a:solidFill>
                  <a:srgbClr val="000D26"/>
                </a:solidFill>
                <a:latin typeface="Calibri" pitchFamily="34" charset="0"/>
              </a:rPr>
              <a:t>3</a:t>
            </a:r>
            <a:r>
              <a:rPr lang="en-US" sz="2400">
                <a:solidFill>
                  <a:srgbClr val="000D26"/>
                </a:solidFill>
                <a:latin typeface="Calibri" pitchFamily="34" charset="0"/>
              </a:rPr>
              <a:t>) </a:t>
            </a: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 in the last 24 h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Semiquantitative risk assessment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4 color-coded categories:</a:t>
            </a:r>
          </a:p>
          <a:p>
            <a:pPr marL="1257300" lvl="2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1 low</a:t>
            </a:r>
          </a:p>
          <a:p>
            <a:pPr marL="1257300" lvl="2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2 moderate</a:t>
            </a:r>
          </a:p>
          <a:p>
            <a:pPr marL="1257300" lvl="2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3 high</a:t>
            </a:r>
          </a:p>
          <a:p>
            <a:pPr marL="1257300" lvl="2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4 very high </a:t>
            </a:r>
          </a:p>
          <a:p>
            <a:pPr marL="1257300" lvl="2" indent="-342900"/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health risk</a:t>
            </a:r>
          </a:p>
          <a:p>
            <a:pPr marL="1257300" lvl="2" indent="-342900"/>
            <a:endParaRPr lang="hu-HU" sz="2400">
              <a:solidFill>
                <a:srgbClr val="000D2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Easier to understand for non-professionals</a:t>
            </a:r>
          </a:p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Daily health tips for risk groups depending on air quality</a:t>
            </a: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u-HU" sz="2400">
              <a:latin typeface="Calibri" pitchFamily="34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068638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923087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Air quality health index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25538"/>
            <a:ext cx="85502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923087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Air quality health index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3216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57175"/>
            <a:ext cx="6923087" cy="11430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Air quality health index</a:t>
            </a:r>
          </a:p>
        </p:txBody>
      </p:sp>
      <p:sp>
        <p:nvSpPr>
          <p:cNvPr id="50179" name="Szövegdoboz 1"/>
          <p:cNvSpPr txBox="1">
            <a:spLocks noChangeArrowheads="1"/>
          </p:cNvSpPr>
          <p:nvPr/>
        </p:nvSpPr>
        <p:spPr bwMode="auto">
          <a:xfrm>
            <a:off x="250825" y="1400175"/>
            <a:ext cx="8569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A background paper has been</a:t>
            </a:r>
          </a:p>
          <a:p>
            <a:pPr marL="342900" indent="-342900">
              <a:buFont typeface="Arial" charset="0"/>
              <a:buNone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 prepared for the PPs (you will receive it</a:t>
            </a:r>
          </a:p>
          <a:p>
            <a:pPr marL="342900" indent="-342900">
              <a:buFont typeface="Arial" charset="0"/>
              <a:buNone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after the meeting)</a:t>
            </a: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D2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D2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D2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D2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D2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An excel sheet has been </a:t>
            </a:r>
          </a:p>
          <a:p>
            <a:pPr marL="342900" indent="-342900">
              <a:buFont typeface="Arial" charset="0"/>
              <a:buNone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prepared</a:t>
            </a:r>
          </a:p>
          <a:p>
            <a:pPr marL="342900" indent="-342900">
              <a:buFont typeface="Arial" charset="0"/>
              <a:buNone/>
            </a:pPr>
            <a:r>
              <a:rPr lang="hu-HU" sz="2400">
                <a:solidFill>
                  <a:srgbClr val="000D26"/>
                </a:solidFill>
                <a:latin typeface="Calibri" pitchFamily="34" charset="0"/>
              </a:rPr>
              <a:t>for easy calculation of AQHI</a:t>
            </a:r>
          </a:p>
          <a:p>
            <a:pPr marL="342900" indent="-342900">
              <a:buFont typeface="Arial" charset="0"/>
              <a:buChar char="•"/>
            </a:pPr>
            <a:endParaRPr lang="hu-HU" sz="240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u-HU" sz="2400">
              <a:latin typeface="Calibri" pitchFamily="34" charset="0"/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765175"/>
            <a:ext cx="2105025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151188"/>
            <a:ext cx="529272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484313"/>
            <a:ext cx="5256212" cy="86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mtClean="0">
                <a:latin typeface="Calibri" pitchFamily="34" charset="0"/>
              </a:rPr>
              <a:t>Thank You for Your attention</a:t>
            </a:r>
            <a:endParaRPr lang="en-US" smtClean="0">
              <a:latin typeface="Calibri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908050"/>
            <a:ext cx="3529012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D:\tomika\képek2011\vera2009bp\P105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357563"/>
            <a:ext cx="33718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075612" cy="865188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Action 1: Transnational baseline</a:t>
            </a:r>
            <a:br>
              <a:rPr lang="hu-HU" b="1" smtClean="0">
                <a:solidFill>
                  <a:srgbClr val="000D26"/>
                </a:solidFill>
                <a:latin typeface="Calibri" pitchFamily="34" charset="0"/>
              </a:rPr>
            </a:b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Vulnerability assessment (VA)</a:t>
            </a:r>
            <a:endParaRPr lang="hu-HU" smtClean="0">
              <a:solidFill>
                <a:srgbClr val="000D26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611188" y="1989138"/>
            <a:ext cx="8075612" cy="3455987"/>
          </a:xfrm>
        </p:spPr>
        <p:txBody>
          <a:bodyPr/>
          <a:lstStyle/>
          <a:p>
            <a:pPr algn="just" eaLnBrk="1" hangingPunct="1"/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T</a:t>
            </a:r>
            <a:r>
              <a:rPr lang="en-US" sz="2800" smtClean="0">
                <a:solidFill>
                  <a:srgbClr val="000D26"/>
                </a:solidFill>
                <a:latin typeface="Calibri" pitchFamily="34" charset="0"/>
              </a:rPr>
              <a:t>he comparative VA will define common problems</a:t>
            </a: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 and </a:t>
            </a:r>
            <a:r>
              <a:rPr lang="en-US" sz="2800" smtClean="0">
                <a:solidFill>
                  <a:srgbClr val="000D26"/>
                </a:solidFill>
                <a:latin typeface="Calibri" pitchFamily="34" charset="0"/>
              </a:rPr>
              <a:t> challenges</a:t>
            </a: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 </a:t>
            </a:r>
          </a:p>
          <a:p>
            <a:pPr algn="just" eaLnBrk="1" hangingPunct="1"/>
            <a:r>
              <a:rPr lang="en-US" sz="2800" smtClean="0">
                <a:solidFill>
                  <a:srgbClr val="000D26"/>
                </a:solidFill>
                <a:latin typeface="Calibri" pitchFamily="34" charset="0"/>
              </a:rPr>
              <a:t>SWOT by PPs will define actions needed to face these challenges</a:t>
            </a: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 </a:t>
            </a:r>
          </a:p>
          <a:p>
            <a:pPr algn="just" eaLnBrk="1" hangingPunct="1"/>
            <a:r>
              <a:rPr lang="en-US" sz="2800" smtClean="0">
                <a:solidFill>
                  <a:srgbClr val="000D26"/>
                </a:solidFill>
                <a:latin typeface="Calibri" pitchFamily="34" charset="0"/>
              </a:rPr>
              <a:t>VAs and SWOTs will serve as baselines for the </a:t>
            </a:r>
            <a:r>
              <a:rPr lang="hu-HU" sz="2800" smtClean="0">
                <a:solidFill>
                  <a:srgbClr val="000D26"/>
                </a:solidFill>
                <a:latin typeface="Calibri" pitchFamily="34" charset="0"/>
              </a:rPr>
              <a:t>A</a:t>
            </a:r>
            <a:r>
              <a:rPr lang="en-US" sz="2800" smtClean="0">
                <a:solidFill>
                  <a:srgbClr val="000D26"/>
                </a:solidFill>
                <a:latin typeface="Calibri" pitchFamily="34" charset="0"/>
              </a:rPr>
              <a:t>daptation Action Plans (WP4)</a:t>
            </a:r>
            <a:endParaRPr lang="hu-HU" sz="2800" smtClean="0">
              <a:solidFill>
                <a:srgbClr val="000D26"/>
              </a:solidFill>
              <a:latin typeface="Calibri" pitchFamily="34" charset="0"/>
            </a:endParaRPr>
          </a:p>
          <a:p>
            <a:pPr algn="just" eaLnBrk="1" hangingPunct="1"/>
            <a:endParaRPr lang="hu-HU" sz="2800" smtClean="0">
              <a:solidFill>
                <a:srgbClr val="000D26"/>
              </a:solidFill>
              <a:latin typeface="Calibri" pitchFamily="34" charset="0"/>
            </a:endParaRP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Action 1: Transnational baseline</a:t>
            </a:r>
            <a:br>
              <a:rPr lang="en-US" b="1" smtClean="0">
                <a:solidFill>
                  <a:srgbClr val="000D26"/>
                </a:solidFill>
                <a:latin typeface="Calibri" pitchFamily="34" charset="0"/>
              </a:rPr>
            </a:br>
            <a:r>
              <a:rPr lang="en-US" b="1" smtClean="0">
                <a:solidFill>
                  <a:srgbClr val="000D26"/>
                </a:solidFill>
                <a:latin typeface="Calibri" pitchFamily="34" charset="0"/>
              </a:rPr>
              <a:t>Vulnerability assessment (VA)</a:t>
            </a:r>
            <a:endParaRPr lang="en-US" smtClean="0"/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611188" y="1773238"/>
            <a:ext cx="8075612" cy="32400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latin typeface="Calibri" pitchFamily="34" charset="0"/>
              </a:rPr>
              <a:t>What has already been done: </a:t>
            </a:r>
          </a:p>
          <a:p>
            <a:pPr marL="0" indent="0" eaLnBrk="1" hangingPunct="1"/>
            <a:r>
              <a:rPr lang="en-US" sz="2800" smtClean="0">
                <a:latin typeface="Calibri" pitchFamily="34" charset="0"/>
              </a:rPr>
              <a:t>Methodology for VA has been completed</a:t>
            </a:r>
            <a:r>
              <a:rPr lang="hu-HU" sz="2800" smtClean="0">
                <a:latin typeface="Calibri" pitchFamily="34" charset="0"/>
              </a:rPr>
              <a:t> </a:t>
            </a:r>
            <a:r>
              <a:rPr lang="en-US" sz="2800" smtClean="0">
                <a:latin typeface="Calibri" pitchFamily="34" charset="0"/>
              </a:rPr>
              <a:t>after a consultation with PP6, </a:t>
            </a:r>
            <a:r>
              <a:rPr lang="hu-HU" sz="2800" smtClean="0">
                <a:latin typeface="Calibri" pitchFamily="34" charset="0"/>
              </a:rPr>
              <a:t>and has been sent to all PPs</a:t>
            </a:r>
            <a:endParaRPr lang="en-US" sz="2800" smtClean="0">
              <a:latin typeface="Calibri" pitchFamily="34" charset="0"/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284538"/>
            <a:ext cx="2522538" cy="280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artalom helye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34559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smtClean="0">
                <a:latin typeface="Calibri" pitchFamily="34" charset="0"/>
              </a:rPr>
              <a:t>What has already been done:</a:t>
            </a:r>
            <a:r>
              <a:rPr lang="en-US" sz="2800" smtClean="0">
                <a:latin typeface="Calibri" pitchFamily="34" charset="0"/>
              </a:rPr>
              <a:t> </a:t>
            </a:r>
          </a:p>
          <a:p>
            <a:pPr marL="0" indent="0" algn="just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Data availability questionnaire 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has been prepared and sent to all PPs</a:t>
            </a:r>
          </a:p>
          <a:p>
            <a:pPr marL="0" indent="0" algn="just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After assessment of data availability questionnaire a data request form has been sent to all PPs</a:t>
            </a:r>
            <a:endParaRPr lang="en-US" smtClean="0">
              <a:solidFill>
                <a:srgbClr val="000D26"/>
              </a:solidFill>
              <a:latin typeface="Calibri" pitchFamily="34" charset="0"/>
            </a:endParaRPr>
          </a:p>
        </p:txBody>
      </p:sp>
      <p:sp>
        <p:nvSpPr>
          <p:cNvPr id="1024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Action 1: Transnational baseline</a:t>
            </a:r>
            <a:br>
              <a:rPr lang="hu-HU" b="1" smtClean="0">
                <a:solidFill>
                  <a:srgbClr val="000D26"/>
                </a:solidFill>
                <a:latin typeface="Calibri" pitchFamily="34" charset="0"/>
              </a:rPr>
            </a:b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Vulnerability assessment (VA)</a:t>
            </a:r>
            <a:endParaRPr lang="hu-HU" smtClean="0">
              <a:solidFill>
                <a:srgbClr val="000D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artalom helye 2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642350" cy="34559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smtClean="0">
                <a:latin typeface="Calibri" pitchFamily="34" charset="0"/>
              </a:rPr>
              <a:t>What has already been done:</a:t>
            </a:r>
            <a:r>
              <a:rPr lang="en-US" sz="2800" smtClean="0">
                <a:latin typeface="Calibri" pitchFamily="34" charset="0"/>
              </a:rPr>
              <a:t> </a:t>
            </a:r>
          </a:p>
          <a:p>
            <a:pPr marL="0" indent="0" algn="just"/>
            <a:r>
              <a:rPr lang="en-US" smtClean="0">
                <a:solidFill>
                  <a:srgbClr val="000D26"/>
                </a:solidFill>
                <a:latin typeface="Calibri" pitchFamily="34" charset="0"/>
              </a:rPr>
              <a:t>Data availability questionnaire </a:t>
            </a:r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has been prepared and sent to all PPs</a:t>
            </a:r>
          </a:p>
          <a:p>
            <a:pPr marL="0" indent="0" algn="just"/>
            <a:r>
              <a:rPr lang="hu-HU" smtClean="0">
                <a:solidFill>
                  <a:srgbClr val="000D26"/>
                </a:solidFill>
                <a:latin typeface="Calibri" pitchFamily="34" charset="0"/>
              </a:rPr>
              <a:t>After assessment of data availability questionnaire a data request form has been sent to all PPs</a:t>
            </a:r>
            <a:endParaRPr lang="en-US" smtClean="0">
              <a:solidFill>
                <a:srgbClr val="000D26"/>
              </a:solidFill>
              <a:latin typeface="Calibri" pitchFamily="34" charset="0"/>
            </a:endParaRPr>
          </a:p>
        </p:txBody>
      </p:sp>
      <p:sp>
        <p:nvSpPr>
          <p:cNvPr id="11267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Action 1: Transnational baseline</a:t>
            </a:r>
            <a:br>
              <a:rPr lang="hu-HU" b="1" smtClean="0">
                <a:solidFill>
                  <a:srgbClr val="000D26"/>
                </a:solidFill>
                <a:latin typeface="Calibri" pitchFamily="34" charset="0"/>
              </a:rPr>
            </a:br>
            <a:r>
              <a:rPr lang="hu-HU" b="1" smtClean="0">
                <a:solidFill>
                  <a:srgbClr val="000D26"/>
                </a:solidFill>
                <a:latin typeface="Calibri" pitchFamily="34" charset="0"/>
              </a:rPr>
              <a:t>Vulnerability assessment (VA)</a:t>
            </a:r>
            <a:endParaRPr lang="hu-HU" smtClean="0">
              <a:solidFill>
                <a:srgbClr val="000D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075612" cy="576263"/>
          </a:xfrm>
        </p:spPr>
        <p:txBody>
          <a:bodyPr/>
          <a:lstStyle/>
          <a:p>
            <a:pPr eaLnBrk="1" hangingPunct="1"/>
            <a:r>
              <a:rPr lang="hu-HU" sz="4800" b="1" smtClean="0">
                <a:solidFill>
                  <a:srgbClr val="000D26"/>
                </a:solidFill>
                <a:latin typeface="Calibri" pitchFamily="34" charset="0"/>
              </a:rPr>
              <a:t>Data needs and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ersonalizza struttur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ersonalizza struttur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2073</Words>
  <Application>Microsoft Office PowerPoint</Application>
  <PresentationFormat>Předvádění na obrazovce (4:3)</PresentationFormat>
  <Paragraphs>668</Paragraphs>
  <Slides>48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7" baseType="lpstr">
      <vt:lpstr>Arial</vt:lpstr>
      <vt:lpstr>Calibri</vt:lpstr>
      <vt:lpstr>Comic Sans MS</vt:lpstr>
      <vt:lpstr>Tahoma</vt:lpstr>
      <vt:lpstr>Times New Roman</vt:lpstr>
      <vt:lpstr>Symbol</vt:lpstr>
      <vt:lpstr>1_Personalizza struttura</vt:lpstr>
      <vt:lpstr>Personalizza struttura</vt:lpstr>
      <vt:lpstr>Microsoft Office Excel diagram</vt:lpstr>
      <vt:lpstr>Snímek 1</vt:lpstr>
      <vt:lpstr>Introduction</vt:lpstr>
      <vt:lpstr>Introduction</vt:lpstr>
      <vt:lpstr>Actions</vt:lpstr>
      <vt:lpstr>Action 1: Transnational baseline Vulnerability assessment (VA)</vt:lpstr>
      <vt:lpstr>Action 1: Transnational baseline Vulnerability assessment (VA)</vt:lpstr>
      <vt:lpstr>Action 1: Transnational baseline Vulnerability assessment (VA)</vt:lpstr>
      <vt:lpstr>Action 1: Transnational baseline Vulnerability assessment (VA)</vt:lpstr>
      <vt:lpstr>Data needs and actions</vt:lpstr>
      <vt:lpstr>Snímek 10</vt:lpstr>
      <vt:lpstr>Vulnerability</vt:lpstr>
      <vt:lpstr>Data from the National Statistical Office</vt:lpstr>
      <vt:lpstr>Data from the national statistical office</vt:lpstr>
      <vt:lpstr>Action 1: Transnational baseline Vulnerability assessment (VA)</vt:lpstr>
      <vt:lpstr>Action 2: Virtual observatory</vt:lpstr>
      <vt:lpstr>AQ monitoring data</vt:lpstr>
      <vt:lpstr>Action</vt:lpstr>
      <vt:lpstr>Results</vt:lpstr>
      <vt:lpstr>Results</vt:lpstr>
      <vt:lpstr>AirQ2.2. software</vt:lpstr>
      <vt:lpstr>Snímek 21</vt:lpstr>
      <vt:lpstr>Relative risks values of some air pollutants</vt:lpstr>
      <vt:lpstr>Calculation of excess number of deaths due to air pollution</vt:lpstr>
      <vt:lpstr>Standardized death rate all causes, all ages, per 100000 </vt:lpstr>
      <vt:lpstr>Descriptive results: Yearly baseline total, cardiovascular and respiratory mortality /100 000 in the PP regions and towns, 2006-2010 </vt:lpstr>
      <vt:lpstr>Descriptive results: Yearly mean PM10 concentration (ug/m3) in the PP regions and towns, 2006-2010 </vt:lpstr>
      <vt:lpstr>Distribution of daily PM10 concentration categories (ug/m3) in Upper Silesian Region 2006-2007</vt:lpstr>
      <vt:lpstr>Smog episodes in USR 2006-2010</vt:lpstr>
      <vt:lpstr>Smog episodes in Usti 2006-2010</vt:lpstr>
      <vt:lpstr>Smog episodes in Várpalota 2006-2010</vt:lpstr>
      <vt:lpstr>Smog episodes in Velenje 2006-2010</vt:lpstr>
      <vt:lpstr>Excess mortality (per 100 000) due to short term effect of PM10 pollution &gt;50 ug/m3 in the PP towns, 2006-2010 </vt:lpstr>
      <vt:lpstr>Excess mortality due to short term effect of PM10 pollution&gt;40 ug/m3  in the PP towns, 2006-2010 </vt:lpstr>
      <vt:lpstr>EHIA: health gain by reducing short term PM10 pollution by 2 scenarios</vt:lpstr>
      <vt:lpstr>EHIA of AQ: short term gain (life/100 000) of the reduction of PM10 concentration (ug/3) by different scenarios in USR, Usti, Velenje, Várpalota </vt:lpstr>
      <vt:lpstr>EHIA: health gain by reducing short term O3 pollution by 2 scenarios</vt:lpstr>
      <vt:lpstr>Short term impact of O3 pollution in Várpalota</vt:lpstr>
      <vt:lpstr>EHIA: health gain by reducing long term PM2.5 pollution by 2 scenarios</vt:lpstr>
      <vt:lpstr>Long term health gains of reducing PM2.5 concentration (ug/m3) in Várpalota annual number of deaths avoided</vt:lpstr>
      <vt:lpstr>Further calculations</vt:lpstr>
      <vt:lpstr>Action 3: Healthy Environment Platforms</vt:lpstr>
      <vt:lpstr>Action 3: Healthy Environment Platforms</vt:lpstr>
      <vt:lpstr>Action 3: Healthy Environment Platforms</vt:lpstr>
      <vt:lpstr>Air quality health index</vt:lpstr>
      <vt:lpstr>Air quality health index</vt:lpstr>
      <vt:lpstr>Air quality health index</vt:lpstr>
      <vt:lpstr>Air quality health index</vt:lpstr>
      <vt:lpstr>Snímek 48</vt:lpstr>
    </vt:vector>
  </TitlesOfParts>
  <Company>IPLA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gramaglia</dc:creator>
  <cp:lastModifiedBy>Anna Lahká</cp:lastModifiedBy>
  <cp:revision>108</cp:revision>
  <dcterms:created xsi:type="dcterms:W3CDTF">2012-03-12T09:48:33Z</dcterms:created>
  <dcterms:modified xsi:type="dcterms:W3CDTF">2012-09-24T11:08:33Z</dcterms:modified>
</cp:coreProperties>
</file>