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Layouts/slideLayout19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65" r:id="rId2"/>
  </p:sldMasterIdLst>
  <p:notesMasterIdLst>
    <p:notesMasterId r:id="rId9"/>
  </p:notesMasterIdLst>
  <p:sldIdLst>
    <p:sldId id="259" r:id="rId3"/>
    <p:sldId id="263" r:id="rId4"/>
    <p:sldId id="283" r:id="rId5"/>
    <p:sldId id="284" r:id="rId6"/>
    <p:sldId id="285" r:id="rId7"/>
    <p:sldId id="282" r:id="rId8"/>
  </p:sldIdLst>
  <p:sldSz cx="9144000" cy="6858000" type="screen4x3"/>
  <p:notesSz cx="6858000" cy="91440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DDDDDD"/>
    <a:srgbClr val="75FFFF"/>
    <a:srgbClr val="EAEAEA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584" autoAdjust="0"/>
    <p:restoredTop sz="94601" autoAdjust="0"/>
  </p:normalViewPr>
  <p:slideViewPr>
    <p:cSldViewPr>
      <p:cViewPr>
        <p:scale>
          <a:sx n="75" d="100"/>
          <a:sy n="75" d="100"/>
        </p:scale>
        <p:origin x="-624" y="-7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it-IT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it-IT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it-IT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BB8BC1CE-ED7A-4811-8B98-5B3208A11156}" type="slidenum">
              <a:rPr lang="it-IT"/>
              <a:pPr/>
              <a:t>‹#›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FBFD92-0105-436A-A367-62F19A5DB31C}" type="slidenum">
              <a:rPr lang="it-IT"/>
              <a:pPr/>
              <a:t>1</a:t>
            </a:fld>
            <a:endParaRPr lang="it-IT"/>
          </a:p>
        </p:txBody>
      </p:sp>
      <p:sp>
        <p:nvSpPr>
          <p:cNvPr id="11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7244" name="Picture 12" descr="logo ppt_pag3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370" name="Picture 10" descr="logo ppt-02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84988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abproject.eu/" TargetMode="External"/><Relationship Id="rId2" Type="http://schemas.openxmlformats.org/officeDocument/2006/relationships/hyperlink" Target="mailto:lehka.a@kr-ustecky.cz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kr-ustecky.cz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7544" y="1196752"/>
            <a:ext cx="8229600" cy="468052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cs-CZ" b="1" dirty="0" smtClean="0"/>
              <a:t> „</a:t>
            </a:r>
            <a:r>
              <a:rPr lang="cs-CZ" b="1" dirty="0" err="1" smtClean="0"/>
              <a:t>Take</a:t>
            </a:r>
            <a:r>
              <a:rPr lang="cs-CZ" b="1" dirty="0" smtClean="0"/>
              <a:t> a </a:t>
            </a:r>
            <a:r>
              <a:rPr lang="cs-CZ" b="1" dirty="0" err="1" smtClean="0"/>
              <a:t>Breath</a:t>
            </a:r>
            <a:r>
              <a:rPr lang="cs-CZ" b="1" dirty="0" smtClean="0"/>
              <a:t>! – </a:t>
            </a:r>
            <a:r>
              <a:rPr lang="cs-CZ" b="1" dirty="0" err="1" smtClean="0"/>
              <a:t>Adaptation</a:t>
            </a:r>
            <a:r>
              <a:rPr lang="cs-CZ" b="1" dirty="0" smtClean="0"/>
              <a:t> </a:t>
            </a:r>
            <a:r>
              <a:rPr lang="cs-CZ" b="1" dirty="0" err="1" smtClean="0"/>
              <a:t>Actions</a:t>
            </a:r>
            <a:r>
              <a:rPr lang="cs-CZ" b="1" dirty="0" smtClean="0"/>
              <a:t> to </a:t>
            </a:r>
            <a:r>
              <a:rPr lang="cs-CZ" b="1" dirty="0" err="1" smtClean="0"/>
              <a:t>reduce</a:t>
            </a:r>
            <a:r>
              <a:rPr lang="cs-CZ" b="1" dirty="0" smtClean="0"/>
              <a:t> </a:t>
            </a:r>
            <a:r>
              <a:rPr lang="cs-CZ" b="1" dirty="0" err="1" smtClean="0"/>
              <a:t>adverse</a:t>
            </a:r>
            <a:r>
              <a:rPr lang="cs-CZ" b="1" dirty="0" smtClean="0"/>
              <a:t> </a:t>
            </a:r>
            <a:r>
              <a:rPr lang="cs-CZ" b="1" dirty="0" err="1" smtClean="0"/>
              <a:t>health</a:t>
            </a:r>
            <a:r>
              <a:rPr lang="cs-CZ" b="1" dirty="0" smtClean="0"/>
              <a:t> </a:t>
            </a:r>
            <a:r>
              <a:rPr lang="cs-CZ" b="1" dirty="0" err="1" smtClean="0"/>
              <a:t>impacts</a:t>
            </a:r>
            <a:r>
              <a:rPr lang="cs-CZ" b="1" dirty="0" smtClean="0"/>
              <a:t> </a:t>
            </a:r>
            <a:r>
              <a:rPr lang="cs-CZ" b="1" dirty="0" err="1" smtClean="0"/>
              <a:t>of</a:t>
            </a:r>
            <a:r>
              <a:rPr lang="cs-CZ" b="1" dirty="0" smtClean="0"/>
              <a:t> </a:t>
            </a:r>
            <a:r>
              <a:rPr lang="cs-CZ" b="1" dirty="0" err="1" smtClean="0"/>
              <a:t>air</a:t>
            </a:r>
            <a:r>
              <a:rPr lang="cs-CZ" b="1" dirty="0" smtClean="0"/>
              <a:t> </a:t>
            </a:r>
            <a:r>
              <a:rPr lang="cs-CZ" b="1" dirty="0" err="1" smtClean="0"/>
              <a:t>pollution</a:t>
            </a:r>
            <a:r>
              <a:rPr lang="cs-CZ" b="1" dirty="0" smtClean="0"/>
              <a:t>“</a:t>
            </a:r>
            <a:br>
              <a:rPr lang="cs-CZ" b="1" dirty="0" smtClean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 „Nadechni se! – Aktivity směřující ke zmírnění zdravotních dopadů ze znečištěného ovzduší“</a:t>
            </a:r>
            <a:br>
              <a:rPr lang="cs-CZ" b="1" dirty="0" smtClean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sz="2000" b="1" dirty="0" smtClean="0"/>
              <a:t>2. </a:t>
            </a:r>
            <a:r>
              <a:rPr lang="cs-CZ" sz="2000" b="1" dirty="0" smtClean="0"/>
              <a:t>setkání </a:t>
            </a:r>
            <a:r>
              <a:rPr lang="cs-CZ" sz="2000" b="1" dirty="0" err="1" smtClean="0"/>
              <a:t>stakeholderů</a:t>
            </a:r>
            <a:r>
              <a:rPr lang="cs-CZ" sz="2000" b="1" dirty="0" smtClean="0"/>
              <a:t>, </a:t>
            </a:r>
            <a:r>
              <a:rPr lang="cs-CZ" sz="2000" b="1" dirty="0" smtClean="0"/>
              <a:t>27.5. </a:t>
            </a:r>
            <a:r>
              <a:rPr lang="cs-CZ" sz="2000" b="1" dirty="0" smtClean="0"/>
              <a:t>2013 Ústí nad Labem</a:t>
            </a:r>
            <a:endParaRPr lang="cs-CZ" sz="20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5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472" y="1285860"/>
            <a:ext cx="8075612" cy="3071834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cs-CZ" dirty="0" smtClean="0"/>
              <a:t>Hlavními nástroji </a:t>
            </a:r>
            <a:r>
              <a:rPr lang="cs-CZ" dirty="0" smtClean="0"/>
              <a:t>TAB jsou </a:t>
            </a:r>
            <a:r>
              <a:rPr lang="cs-CZ" dirty="0" smtClean="0"/>
              <a:t>:</a:t>
            </a:r>
          </a:p>
          <a:p>
            <a:pPr>
              <a:buNone/>
            </a:pPr>
            <a:endParaRPr lang="cs-CZ" dirty="0" smtClean="0"/>
          </a:p>
          <a:p>
            <a:pPr lvl="1"/>
            <a:r>
              <a:rPr lang="cs-CZ" dirty="0" smtClean="0"/>
              <a:t>Virtuální Observatoř (VO)</a:t>
            </a:r>
          </a:p>
          <a:p>
            <a:pPr lvl="1"/>
            <a:r>
              <a:rPr lang="cs-CZ" dirty="0" smtClean="0"/>
              <a:t>Adaptační akční plány (AAP)</a:t>
            </a:r>
          </a:p>
          <a:p>
            <a:pPr lvl="1"/>
            <a:r>
              <a:rPr lang="cs-CZ" dirty="0" smtClean="0"/>
              <a:t>Platforma zdravého životního prostředí Střední Evropy (HEP)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5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472" y="714356"/>
            <a:ext cx="8075612" cy="535785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cs-CZ" dirty="0" smtClean="0"/>
              <a:t>Adaptační akční plán TAB</a:t>
            </a:r>
            <a:endParaRPr lang="cs-CZ" dirty="0" smtClean="0"/>
          </a:p>
          <a:p>
            <a:pPr lvl="1"/>
            <a:r>
              <a:rPr lang="cs-CZ" dirty="0" smtClean="0"/>
              <a:t>společná metodika</a:t>
            </a:r>
          </a:p>
          <a:p>
            <a:pPr lvl="1">
              <a:buNone/>
            </a:pPr>
            <a:r>
              <a:rPr lang="cs-CZ" dirty="0" smtClean="0"/>
              <a:t>Osnova: 	1) Shrnutí</a:t>
            </a:r>
          </a:p>
          <a:p>
            <a:pPr lvl="1">
              <a:buNone/>
            </a:pPr>
            <a:r>
              <a:rPr lang="cs-CZ" dirty="0" smtClean="0"/>
              <a:t>				2) Obecné informace</a:t>
            </a:r>
          </a:p>
          <a:p>
            <a:pPr lvl="1">
              <a:buNone/>
            </a:pPr>
            <a:r>
              <a:rPr lang="cs-CZ" dirty="0" smtClean="0"/>
              <a:t>	</a:t>
            </a:r>
            <a:r>
              <a:rPr lang="cs-CZ" dirty="0" smtClean="0"/>
              <a:t>			3) Analýza aktuálního stavu</a:t>
            </a:r>
          </a:p>
          <a:p>
            <a:pPr lvl="1">
              <a:buNone/>
            </a:pPr>
            <a:r>
              <a:rPr lang="cs-CZ" dirty="0" smtClean="0"/>
              <a:t>	</a:t>
            </a:r>
            <a:r>
              <a:rPr lang="cs-CZ" dirty="0" smtClean="0"/>
              <a:t>			4) SWOT analýza</a:t>
            </a:r>
          </a:p>
          <a:p>
            <a:pPr lvl="1">
              <a:buNone/>
            </a:pPr>
            <a:r>
              <a:rPr lang="cs-CZ" dirty="0" smtClean="0"/>
              <a:t>	</a:t>
            </a:r>
            <a:r>
              <a:rPr lang="cs-CZ" dirty="0" smtClean="0"/>
              <a:t>			5) Definice cíle a scénáře</a:t>
            </a:r>
          </a:p>
          <a:p>
            <a:pPr lvl="1">
              <a:buNone/>
            </a:pPr>
            <a:r>
              <a:rPr lang="cs-CZ" dirty="0" smtClean="0"/>
              <a:t>	</a:t>
            </a:r>
            <a:r>
              <a:rPr lang="cs-CZ" dirty="0" smtClean="0"/>
              <a:t>			6) Akční plán</a:t>
            </a:r>
          </a:p>
          <a:p>
            <a:pPr lvl="1">
              <a:buNone/>
            </a:pPr>
            <a:r>
              <a:rPr lang="cs-CZ" dirty="0" smtClean="0"/>
              <a:t>	</a:t>
            </a:r>
            <a:r>
              <a:rPr lang="cs-CZ" dirty="0" smtClean="0"/>
              <a:t>			7) Finanční analýza</a:t>
            </a:r>
          </a:p>
          <a:p>
            <a:pPr lvl="1">
              <a:buNone/>
            </a:pPr>
            <a:r>
              <a:rPr lang="cs-CZ" dirty="0" smtClean="0"/>
              <a:t>	</a:t>
            </a:r>
            <a:r>
              <a:rPr lang="cs-CZ" dirty="0" smtClean="0"/>
              <a:t>			8) Řízení a monitoring</a:t>
            </a:r>
            <a:r>
              <a:rPr lang="cs-CZ" dirty="0" smtClean="0"/>
              <a:t>	</a:t>
            </a:r>
            <a:r>
              <a:rPr lang="cs-CZ" dirty="0" smtClean="0"/>
              <a:t>			</a:t>
            </a: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/>
          <a:lstStyle/>
          <a:p>
            <a:r>
              <a:rPr lang="cs-CZ" dirty="0" smtClean="0"/>
              <a:t>Logický rámec projektu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57200" y="928671"/>
          <a:ext cx="8229600" cy="45178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7346"/>
                <a:gridCol w="1534494"/>
                <a:gridCol w="1645920"/>
                <a:gridCol w="1645920"/>
                <a:gridCol w="1645920"/>
              </a:tblGrid>
              <a:tr h="600571">
                <a:tc gridSpan="5">
                  <a:txBody>
                    <a:bodyPr/>
                    <a:lstStyle/>
                    <a:p>
                      <a:pPr algn="ctr"/>
                      <a:r>
                        <a:rPr lang="cs-CZ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Zlepšení kvality ovzduší v Ústeckém kraji …….</a:t>
                      </a:r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897168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Intervenční logika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Objektivně ověřitelné indikátory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Zdroje informací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Rizika a předpoklady</a:t>
                      </a:r>
                      <a:endParaRPr lang="cs-CZ" dirty="0"/>
                    </a:p>
                  </a:txBody>
                  <a:tcPr/>
                </a:tc>
              </a:tr>
              <a:tr h="600571">
                <a:tc>
                  <a:txBody>
                    <a:bodyPr/>
                    <a:lstStyle/>
                    <a:p>
                      <a:r>
                        <a:rPr lang="cs-CZ" dirty="0" smtClean="0"/>
                        <a:t>Širší cíl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600571">
                <a:tc>
                  <a:txBody>
                    <a:bodyPr/>
                    <a:lstStyle/>
                    <a:p>
                      <a:r>
                        <a:rPr lang="cs-CZ" dirty="0" smtClean="0"/>
                        <a:t>Účel projektu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600571">
                <a:tc>
                  <a:txBody>
                    <a:bodyPr/>
                    <a:lstStyle/>
                    <a:p>
                      <a:r>
                        <a:rPr lang="cs-CZ" dirty="0" smtClean="0"/>
                        <a:t>Výstupy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600571">
                <a:tc>
                  <a:txBody>
                    <a:bodyPr/>
                    <a:lstStyle/>
                    <a:p>
                      <a:r>
                        <a:rPr lang="cs-CZ" dirty="0" smtClean="0"/>
                        <a:t>Vstupy/Aktivity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Prostředky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Náklady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600571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Podmínky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5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472" y="857232"/>
            <a:ext cx="8075612" cy="535785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cs-CZ" dirty="0" smtClean="0"/>
              <a:t>Základní pravidla pro vyplnění logického rámce </a:t>
            </a:r>
            <a:r>
              <a:rPr lang="cs-CZ" dirty="0" smtClean="0">
                <a:sym typeface="Wingdings"/>
              </a:rPr>
              <a:t></a:t>
            </a:r>
            <a:r>
              <a:rPr lang="cs-CZ" dirty="0" smtClean="0"/>
              <a:t>:</a:t>
            </a:r>
          </a:p>
          <a:p>
            <a:pPr lvl="1"/>
            <a:r>
              <a:rPr lang="cs-CZ" dirty="0" smtClean="0"/>
              <a:t>Začít v levém sloupci s pravdivými údaji</a:t>
            </a:r>
          </a:p>
          <a:p>
            <a:pPr lvl="1"/>
            <a:r>
              <a:rPr lang="cs-CZ" dirty="0" smtClean="0"/>
              <a:t>Postupujte shora dolů – nikdy naopak</a:t>
            </a:r>
          </a:p>
          <a:p>
            <a:pPr lvl="1"/>
            <a:r>
              <a:rPr lang="cs-CZ" dirty="0" smtClean="0"/>
              <a:t>Nechte sloupec “rizika a předpoklady” nakonec</a:t>
            </a:r>
          </a:p>
          <a:p>
            <a:pPr lvl="1"/>
            <a:r>
              <a:rPr lang="cs-CZ" dirty="0" smtClean="0"/>
              <a:t>Jestliže je pro vás obtížné vyplnit poslední sloupec “rizika a předpoklady” nechte sloupec prázdný</a:t>
            </a:r>
          </a:p>
          <a:p>
            <a:pPr>
              <a:buNone/>
            </a:pPr>
            <a:r>
              <a:rPr lang="cs-CZ" dirty="0" smtClean="0"/>
              <a:t>			</a:t>
            </a: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143116"/>
            <a:ext cx="7772400" cy="1500187"/>
          </a:xfrm>
        </p:spPr>
        <p:txBody>
          <a:bodyPr/>
          <a:lstStyle/>
          <a:p>
            <a:pPr algn="ctr"/>
            <a:r>
              <a:rPr lang="cs-CZ" sz="3200" dirty="0" smtClean="0">
                <a:latin typeface="+mj-lt"/>
              </a:rPr>
              <a:t>Děkuji za pozornost</a:t>
            </a:r>
            <a:br>
              <a:rPr lang="cs-CZ" sz="3200" dirty="0" smtClean="0">
                <a:latin typeface="+mj-lt"/>
              </a:rPr>
            </a:br>
            <a:r>
              <a:rPr lang="cs-CZ" sz="3200" dirty="0" smtClean="0">
                <a:latin typeface="+mj-lt"/>
              </a:rPr>
              <a:t>Ing. Anna Lehká</a:t>
            </a:r>
            <a:endParaRPr lang="cs-CZ" sz="3200" dirty="0">
              <a:latin typeface="+mj-lt"/>
            </a:endParaRP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722313" y="4143380"/>
            <a:ext cx="7772400" cy="1665306"/>
          </a:xfrm>
        </p:spPr>
        <p:txBody>
          <a:bodyPr/>
          <a:lstStyle/>
          <a:p>
            <a:pPr marL="914400" lvl="1" indent="-514350"/>
            <a:r>
              <a:rPr lang="cs-CZ" sz="2800" dirty="0" err="1" smtClean="0">
                <a:hlinkClick r:id="rId2"/>
              </a:rPr>
              <a:t>lehka.a</a:t>
            </a:r>
            <a:r>
              <a:rPr lang="cs-CZ" sz="2800" dirty="0" smtClean="0">
                <a:hlinkClick r:id="rId2"/>
              </a:rPr>
              <a:t>@</a:t>
            </a:r>
            <a:r>
              <a:rPr lang="cs-CZ" sz="2800" dirty="0" err="1" smtClean="0">
                <a:hlinkClick r:id="rId2"/>
              </a:rPr>
              <a:t>kr</a:t>
            </a:r>
            <a:r>
              <a:rPr lang="cs-CZ" sz="2800" dirty="0" smtClean="0">
                <a:hlinkClick r:id="rId2"/>
              </a:rPr>
              <a:t>-</a:t>
            </a:r>
            <a:r>
              <a:rPr lang="cs-CZ" sz="2800" dirty="0" err="1" smtClean="0">
                <a:hlinkClick r:id="rId2"/>
              </a:rPr>
              <a:t>ustecky.cz</a:t>
            </a: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 smtClean="0">
                <a:hlinkClick r:id="rId3"/>
              </a:rPr>
              <a:t>www.</a:t>
            </a:r>
            <a:r>
              <a:rPr lang="cs-CZ" sz="2800" dirty="0" err="1" smtClean="0">
                <a:hlinkClick r:id="rId3"/>
              </a:rPr>
              <a:t>tabproject.eu</a:t>
            </a: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 smtClean="0">
                <a:hlinkClick r:id="rId4"/>
              </a:rPr>
              <a:t>www.</a:t>
            </a:r>
            <a:r>
              <a:rPr lang="cs-CZ" sz="2800" dirty="0" err="1" smtClean="0">
                <a:hlinkClick r:id="rId4"/>
              </a:rPr>
              <a:t>kr</a:t>
            </a:r>
            <a:r>
              <a:rPr lang="cs-CZ" sz="2800" dirty="0" smtClean="0">
                <a:hlinkClick r:id="rId4"/>
              </a:rPr>
              <a:t>-</a:t>
            </a:r>
            <a:r>
              <a:rPr lang="cs-CZ" sz="2800" dirty="0" err="1" smtClean="0">
                <a:hlinkClick r:id="rId4"/>
              </a:rPr>
              <a:t>ustecky.cz</a:t>
            </a:r>
            <a:r>
              <a:rPr lang="cs-CZ" sz="2800" dirty="0" smtClean="0"/>
              <a:t/>
            </a:r>
            <a:br>
              <a:rPr lang="cs-CZ" sz="2800" dirty="0" smtClean="0"/>
            </a:br>
            <a:endParaRPr lang="cs-CZ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Personalizza struttura">
  <a:themeElements>
    <a:clrScheme name="1_Personalizza struttur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Personalizza struttur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Personalizza struttur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ersonalizza struttur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ersonalizza struttur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ersonalizza struttur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ersonalizza struttur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ersonalizza struttur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ersonalizza struttur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ersonalizza struttur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ersonalizza struttur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ersonalizza struttur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ersonalizza struttur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ersonalizza struttur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ersonalizza struttura">
  <a:themeElements>
    <a:clrScheme name="Personalizza struttur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za struttur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ersonalizza struttur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sonalizza struttur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sonalizza struttur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sonalizza struttur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sonalizza struttur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sonalizza struttur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za struttur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za struttur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za struttur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za struttur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za struttur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za struttur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2264</TotalTime>
  <Words>127</Words>
  <Application>Microsoft Office PowerPoint</Application>
  <PresentationFormat>Předvádění na obrazovce (4:3)</PresentationFormat>
  <Paragraphs>38</Paragraphs>
  <Slides>6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6</vt:i4>
      </vt:variant>
    </vt:vector>
  </HeadingPairs>
  <TitlesOfParts>
    <vt:vector size="8" baseType="lpstr">
      <vt:lpstr>1_Personalizza struttura</vt:lpstr>
      <vt:lpstr>Personalizza struttura</vt:lpstr>
      <vt:lpstr> „Take a Breath! – Adaptation Actions to reduce adverse health impacts of air pollution“   „Nadechni se! – Aktivity směřující ke zmírnění zdravotních dopadů ze znečištěného ovzduší“  2. setkání stakeholderů, 27.5. 2013 Ústí nad Labem</vt:lpstr>
      <vt:lpstr>Snímek 2</vt:lpstr>
      <vt:lpstr>Snímek 3</vt:lpstr>
      <vt:lpstr>Logický rámec projektu</vt:lpstr>
      <vt:lpstr>Snímek 5</vt:lpstr>
      <vt:lpstr>lehka.a@kr-ustecky.cz www.tabproject.eu www.kr-ustecky.cz </vt:lpstr>
    </vt:vector>
  </TitlesOfParts>
  <Company>IPLA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gramaglia</dc:creator>
  <cp:lastModifiedBy>Anna</cp:lastModifiedBy>
  <cp:revision>161</cp:revision>
  <dcterms:created xsi:type="dcterms:W3CDTF">2012-03-12T09:48:33Z</dcterms:created>
  <dcterms:modified xsi:type="dcterms:W3CDTF">2013-05-26T18:30:28Z</dcterms:modified>
</cp:coreProperties>
</file>