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0" r:id="rId4"/>
    <p:sldId id="264" r:id="rId5"/>
    <p:sldId id="267" r:id="rId6"/>
    <p:sldId id="262" r:id="rId7"/>
    <p:sldId id="298" r:id="rId8"/>
    <p:sldId id="270" r:id="rId9"/>
    <p:sldId id="300" r:id="rId10"/>
    <p:sldId id="272" r:id="rId11"/>
    <p:sldId id="274" r:id="rId12"/>
    <p:sldId id="277" r:id="rId13"/>
    <p:sldId id="297" r:id="rId14"/>
    <p:sldId id="299" r:id="rId15"/>
    <p:sldId id="294" r:id="rId16"/>
    <p:sldId id="295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B08200"/>
    <a:srgbClr val="423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82" d="100"/>
          <a:sy n="82" d="100"/>
        </p:scale>
        <p:origin x="8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ED15-4FBA-416C-9D1A-D81AED422F48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B0C4-6BC4-4E4A-A6CC-5BF69A7E99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916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ED15-4FBA-416C-9D1A-D81AED422F48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B0C4-6BC4-4E4A-A6CC-5BF69A7E99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975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ED15-4FBA-416C-9D1A-D81AED422F48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B0C4-6BC4-4E4A-A6CC-5BF69A7E99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5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ED15-4FBA-416C-9D1A-D81AED422F48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B0C4-6BC4-4E4A-A6CC-5BF69A7E99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ED15-4FBA-416C-9D1A-D81AED422F48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B0C4-6BC4-4E4A-A6CC-5BF69A7E99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003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ED15-4FBA-416C-9D1A-D81AED422F48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B0C4-6BC4-4E4A-A6CC-5BF69A7E99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84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ED15-4FBA-416C-9D1A-D81AED422F48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B0C4-6BC4-4E4A-A6CC-5BF69A7E99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99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ED15-4FBA-416C-9D1A-D81AED422F48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B0C4-6BC4-4E4A-A6CC-5BF69A7E99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874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ED15-4FBA-416C-9D1A-D81AED422F48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B0C4-6BC4-4E4A-A6CC-5BF69A7E99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15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ED15-4FBA-416C-9D1A-D81AED422F48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B0C4-6BC4-4E4A-A6CC-5BF69A7E99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793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ED15-4FBA-416C-9D1A-D81AED422F48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DB0C4-6BC4-4E4A-A6CC-5BF69A7E99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16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DED15-4FBA-416C-9D1A-D81AED422F48}" type="datetimeFigureOut">
              <a:rPr lang="cs-CZ" smtClean="0"/>
              <a:pPr/>
              <a:t>29.11.2022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DB0C4-6BC4-4E4A-A6CC-5BF69A7E99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937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xmlns="" id="{BCB5F64C-828E-0DC2-9949-D0F587F83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0159" y="570643"/>
            <a:ext cx="3408814" cy="2001107"/>
          </a:xfrm>
        </p:spPr>
        <p:txBody>
          <a:bodyPr>
            <a:normAutofit fontScale="90000"/>
          </a:bodyPr>
          <a:lstStyle/>
          <a:p>
            <a:pPr algn="l"/>
            <a:r>
              <a:rPr lang="cs-CZ" sz="4000" dirty="0">
                <a:solidFill>
                  <a:schemeClr val="bg1"/>
                </a:solidFill>
                <a:latin typeface="+mn-lt"/>
              </a:rPr>
              <a:t>Sklářské muzeum </a:t>
            </a:r>
            <a:br>
              <a:rPr lang="cs-CZ" sz="4000" dirty="0">
                <a:solidFill>
                  <a:schemeClr val="bg1"/>
                </a:solidFill>
                <a:latin typeface="+mn-lt"/>
              </a:rPr>
            </a:br>
            <a:r>
              <a:rPr lang="cs-CZ" sz="4000" dirty="0">
                <a:solidFill>
                  <a:schemeClr val="bg1"/>
                </a:solidFill>
                <a:latin typeface="+mn-lt"/>
              </a:rPr>
              <a:t>Kamenický Šenov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799787D9-6D79-43F1-3329-0B7009441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99" y="1089000"/>
            <a:ext cx="6239360" cy="468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ACFE9570-F618-5EB4-9CD1-AAB98B2AAF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9" y="3204636"/>
            <a:ext cx="3408814" cy="25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3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1"/>
    </mc:Choice>
    <mc:Fallback xmlns="">
      <p:transition spd="slow" advTm="1045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1" b="4501"/>
          <a:stretch>
            <a:fillRect/>
          </a:stretch>
        </p:blipFill>
        <p:spPr/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96058" y="987424"/>
            <a:ext cx="3932237" cy="4873625"/>
          </a:xfrm>
        </p:spPr>
        <p:txBody>
          <a:bodyPr/>
          <a:lstStyle/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V roce </a:t>
            </a:r>
            <a:r>
              <a:rPr lang="cs-CZ" b="1" dirty="0">
                <a:solidFill>
                  <a:schemeClr val="bg1"/>
                </a:solidFill>
              </a:rPr>
              <a:t>1948</a:t>
            </a:r>
            <a:r>
              <a:rPr lang="cs-CZ" dirty="0">
                <a:solidFill>
                  <a:schemeClr val="bg1"/>
                </a:solidFill>
              </a:rPr>
              <a:t> byla firma </a:t>
            </a:r>
            <a:r>
              <a:rPr lang="cs-CZ" dirty="0" err="1">
                <a:solidFill>
                  <a:schemeClr val="bg1"/>
                </a:solidFill>
              </a:rPr>
              <a:t>Lobmeyr</a:t>
            </a:r>
            <a:r>
              <a:rPr lang="cs-CZ" dirty="0">
                <a:solidFill>
                  <a:schemeClr val="bg1"/>
                </a:solidFill>
              </a:rPr>
              <a:t> znárodněna.</a:t>
            </a:r>
          </a:p>
          <a:p>
            <a:pPr algn="r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 algn="r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Zestátněné dílny se roku </a:t>
            </a:r>
            <a:r>
              <a:rPr lang="cs-CZ" b="1" dirty="0">
                <a:solidFill>
                  <a:schemeClr val="bg1"/>
                </a:solidFill>
              </a:rPr>
              <a:t>1961</a:t>
            </a:r>
            <a:r>
              <a:rPr lang="cs-CZ" dirty="0">
                <a:solidFill>
                  <a:schemeClr val="bg1"/>
                </a:solidFill>
              </a:rPr>
              <a:t> přestěhovaly do Nového Boru.</a:t>
            </a:r>
          </a:p>
          <a:p>
            <a:pPr algn="r"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V roce </a:t>
            </a:r>
            <a:r>
              <a:rPr lang="cs-CZ" b="1" dirty="0">
                <a:solidFill>
                  <a:schemeClr val="bg1"/>
                </a:solidFill>
              </a:rPr>
              <a:t>1965</a:t>
            </a:r>
            <a:r>
              <a:rPr lang="cs-CZ" dirty="0">
                <a:solidFill>
                  <a:schemeClr val="bg1"/>
                </a:solidFill>
              </a:rPr>
              <a:t> byla budova vybrána za </a:t>
            </a:r>
            <a:r>
              <a:rPr lang="cs-CZ" b="1" dirty="0">
                <a:solidFill>
                  <a:schemeClr val="bg1"/>
                </a:solidFill>
              </a:rPr>
              <a:t>sídlo muzea </a:t>
            </a:r>
            <a:r>
              <a:rPr lang="cs-CZ" dirty="0">
                <a:solidFill>
                  <a:schemeClr val="bg1"/>
                </a:solidFill>
              </a:rPr>
              <a:t>a převedena pod Městský národní výbor Kamenický Šenov.</a:t>
            </a:r>
          </a:p>
        </p:txBody>
      </p:sp>
    </p:spTree>
    <p:extLst>
      <p:ext uri="{BB962C8B-B14F-4D97-AF65-F5344CB8AC3E}">
        <p14:creationId xmlns:p14="http://schemas.microsoft.com/office/powerpoint/2010/main" val="287709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3"/>
    </mc:Choice>
    <mc:Fallback xmlns="">
      <p:transition spd="slow" advTm="1361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52561" y="4850593"/>
            <a:ext cx="10130842" cy="112817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dirty="0" smtClean="0">
                <a:solidFill>
                  <a:schemeClr val="bg1"/>
                </a:solidFill>
              </a:rPr>
              <a:t>Dobové fotografie rekonstrukce budovy v letech 1966 – 1968 </a:t>
            </a:r>
          </a:p>
          <a:p>
            <a:pPr>
              <a:spcBef>
                <a:spcPts val="0"/>
              </a:spcBef>
            </a:pPr>
            <a:endParaRPr lang="cs-CZ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cs-CZ" dirty="0" smtClean="0">
                <a:solidFill>
                  <a:schemeClr val="bg1"/>
                </a:solidFill>
              </a:rPr>
              <a:t>Na </a:t>
            </a:r>
            <a:r>
              <a:rPr lang="cs-CZ" dirty="0">
                <a:solidFill>
                  <a:schemeClr val="bg1"/>
                </a:solidFill>
              </a:rPr>
              <a:t>adaptaci domu pro účely muzea se podílelo také Muzeum skla a bižuterie v Jablonci nad Nisou, jehož pobočkou se Sklářské muzeum v Kamenickém Šenově roku </a:t>
            </a:r>
            <a:r>
              <a:rPr lang="cs-CZ" b="1" dirty="0">
                <a:solidFill>
                  <a:schemeClr val="bg1"/>
                </a:solidFill>
              </a:rPr>
              <a:t>1966</a:t>
            </a:r>
            <a:r>
              <a:rPr lang="cs-CZ" dirty="0">
                <a:solidFill>
                  <a:schemeClr val="bg1"/>
                </a:solidFill>
              </a:rPr>
              <a:t> stalo. </a:t>
            </a: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/>
          </a:p>
          <a:p>
            <a:pPr>
              <a:spcBef>
                <a:spcPts val="0"/>
              </a:spcBef>
            </a:pPr>
            <a:endParaRPr lang="cs-CZ" dirty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60" y="1341694"/>
            <a:ext cx="5031021" cy="3140964"/>
          </a:xfrm>
          <a:prstGeom prst="rect">
            <a:avLst/>
          </a:prstGeom>
        </p:spPr>
      </p:pic>
      <p:pic>
        <p:nvPicPr>
          <p:cNvPr id="5" name="Obrázek 4" descr="cp.69_60.-70.leta_archiv_sm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5801" y="1337698"/>
            <a:ext cx="4833471" cy="31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0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0"/>
    </mc:Choice>
    <mc:Fallback xmlns="">
      <p:transition spd="slow" advTm="1403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7191" y="902252"/>
            <a:ext cx="3932237" cy="48736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Od svého počátku je muzeum</a:t>
            </a:r>
          </a:p>
          <a:p>
            <a:pPr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zaměřeno na ryté a broušené sklo, </a:t>
            </a:r>
          </a:p>
          <a:p>
            <a:pPr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jehož vývoj je prezentován ve stálé expozici muzea v 1. patře budovy.</a:t>
            </a: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Holba s cínovým víkem, broušená a rytá, kolem 1770</a:t>
            </a:r>
          </a:p>
          <a:p>
            <a:pPr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SM K. Šenov, </a:t>
            </a:r>
            <a:r>
              <a:rPr lang="cs-CZ" dirty="0" err="1">
                <a:solidFill>
                  <a:schemeClr val="bg1"/>
                </a:solidFill>
              </a:rPr>
              <a:t>inv</a:t>
            </a:r>
            <a:r>
              <a:rPr lang="cs-CZ" dirty="0">
                <a:solidFill>
                  <a:schemeClr val="bg1"/>
                </a:solidFill>
              </a:rPr>
              <a:t>. č. KS 579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8" y="2061188"/>
            <a:ext cx="2265218" cy="2555751"/>
          </a:xfrm>
          <a:prstGeom prst="rect">
            <a:avLst/>
          </a:prstGeom>
        </p:spPr>
      </p:pic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r="6157"/>
          <a:stretch>
            <a:fillRect/>
          </a:stretch>
        </p:blipFill>
        <p:spPr>
          <a:xfrm>
            <a:off x="5110163" y="901700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208462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8"/>
    </mc:Choice>
    <mc:Fallback xmlns="">
      <p:transition spd="slow" advTm="1402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54AC7959-2BF8-23E5-E642-1FA9DDB67EAD}"/>
              </a:ext>
            </a:extLst>
          </p:cNvPr>
          <p:cNvSpPr txBox="1"/>
          <p:nvPr/>
        </p:nvSpPr>
        <p:spPr>
          <a:xfrm>
            <a:off x="514349" y="837337"/>
            <a:ext cx="11163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/>
            </a:r>
            <a:br>
              <a:rPr lang="cs-CZ" sz="1800" dirty="0">
                <a:solidFill>
                  <a:schemeClr val="bg1"/>
                </a:solidFill>
                <a:latin typeface="+mn-lt"/>
              </a:rPr>
            </a:b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BFB8BB8-C17A-41D2-675B-0EE13A776B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909000"/>
            <a:ext cx="6720000" cy="5040000"/>
          </a:xfrm>
          <a:prstGeom prst="rect">
            <a:avLst/>
          </a:prstGeom>
        </p:spPr>
      </p:pic>
      <p:pic>
        <p:nvPicPr>
          <p:cNvPr id="13" name="Obrázek 12" descr="sklenena_zid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80879" y="909000"/>
            <a:ext cx="360868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54AC7959-2BF8-23E5-E642-1FA9DDB67EAD}"/>
              </a:ext>
            </a:extLst>
          </p:cNvPr>
          <p:cNvSpPr txBox="1"/>
          <p:nvPr/>
        </p:nvSpPr>
        <p:spPr>
          <a:xfrm>
            <a:off x="514349" y="837337"/>
            <a:ext cx="11163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+mn-lt"/>
              </a:rPr>
              <a:t/>
            </a:r>
            <a:br>
              <a:rPr lang="cs-CZ" sz="1800" dirty="0">
                <a:solidFill>
                  <a:schemeClr val="bg1"/>
                </a:solidFill>
                <a:latin typeface="+mn-lt"/>
              </a:rPr>
            </a:b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68E48F4-E687-31E7-4FBA-01F2571D6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13" y="418156"/>
            <a:ext cx="3628562" cy="282028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ADB5E4A-8335-B93B-126C-1AAB65F2FD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88" y="3530406"/>
            <a:ext cx="3628562" cy="285386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F8C0240A-393D-D36A-B694-494AFAB4B9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51" y="639000"/>
            <a:ext cx="3720774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2FD90173-D147-614C-A95D-41E80DB0623B}"/>
              </a:ext>
            </a:extLst>
          </p:cNvPr>
          <p:cNvSpPr txBox="1"/>
          <p:nvPr/>
        </p:nvSpPr>
        <p:spPr>
          <a:xfrm>
            <a:off x="592865" y="716938"/>
            <a:ext cx="110621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M</a:t>
            </a:r>
            <a:r>
              <a:rPr lang="cs-CZ" sz="1600" dirty="0" smtClean="0">
                <a:solidFill>
                  <a:schemeClr val="bg1"/>
                </a:solidFill>
                <a:latin typeface="+mn-lt"/>
              </a:rPr>
              <a:t>uzeum svým 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návštěvníkům </a:t>
            </a:r>
            <a:r>
              <a:rPr lang="cs-CZ" sz="1600" dirty="0" smtClean="0">
                <a:solidFill>
                  <a:schemeClr val="bg1"/>
                </a:solidFill>
                <a:latin typeface="+mn-lt"/>
              </a:rPr>
              <a:t>nabízí </a:t>
            </a:r>
            <a:r>
              <a:rPr lang="cs-CZ" sz="1600" dirty="0" smtClean="0">
                <a:solidFill>
                  <a:schemeClr val="bg1"/>
                </a:solidFill>
              </a:rPr>
              <a:t>prohlídku</a:t>
            </a:r>
            <a:r>
              <a:rPr lang="cs-CZ" sz="1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stálé expozice </a:t>
            </a:r>
            <a:r>
              <a:rPr lang="cs-CZ" sz="1600" dirty="0">
                <a:solidFill>
                  <a:schemeClr val="bg1"/>
                </a:solidFill>
              </a:rPr>
              <a:t>i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krátkodobých výstav historických exponátů a současného sklářského umění. </a:t>
            </a:r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935375C-7DFB-AEEF-E2DC-BBF3C6A5D8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18" y="1590047"/>
            <a:ext cx="3217678" cy="454592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DF13AFF0-E412-C595-1EC1-1AECB8034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20" y="1590047"/>
            <a:ext cx="3181905" cy="4545922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D682B188-67D8-93B6-4D55-DC17A195E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649" y="1590047"/>
            <a:ext cx="3408371" cy="45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7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C7ABF064-7D19-AC5F-BD40-A22090F3C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66" y="696719"/>
            <a:ext cx="4088819" cy="546456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4BE2BC1C-4832-5B8E-90BA-BD1CCC9A6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15" y="696719"/>
            <a:ext cx="5464561" cy="54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 r="2517"/>
          <a:stretch>
            <a:fillRect/>
          </a:stretch>
        </p:blipFill>
        <p:spPr>
          <a:xfrm>
            <a:off x="5183189" y="999000"/>
            <a:ext cx="6154945" cy="48600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25488" y="987425"/>
            <a:ext cx="3932237" cy="4881563"/>
          </a:xfrm>
        </p:spPr>
        <p:txBody>
          <a:bodyPr>
            <a:normAutofit fontScale="92500" lnSpcReduction="2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cs-CZ" sz="1700" dirty="0">
                <a:solidFill>
                  <a:schemeClr val="bg1"/>
                </a:solidFill>
              </a:rPr>
              <a:t>Dům čp. 69, dnešní muzeum, byl postaven na přelomu šedesátých a sedmdesátých let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cs-CZ" sz="1700" dirty="0">
                <a:solidFill>
                  <a:schemeClr val="bg1"/>
                </a:solidFill>
              </a:rPr>
              <a:t>18. století.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cs-CZ" sz="1700" dirty="0">
                <a:solidFill>
                  <a:schemeClr val="bg1"/>
                </a:solidFill>
              </a:rPr>
              <a:t>Kolorovaná kresba z roku 1835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cs-CZ" sz="1700" dirty="0">
                <a:solidFill>
                  <a:schemeClr val="bg1"/>
                </a:solidFill>
              </a:rPr>
              <a:t>zobrazuje střed Kamenického Šenova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cs-CZ" sz="1700" dirty="0">
                <a:solidFill>
                  <a:schemeClr val="bg1"/>
                </a:solidFill>
              </a:rPr>
              <a:t>s kostelem a okolními domy.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cs-CZ" sz="1700" dirty="0">
                <a:solidFill>
                  <a:schemeClr val="bg1"/>
                </a:solidFill>
              </a:rPr>
              <a:t>Uprostřed čp. 69 s kamenným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cs-CZ" sz="1700" dirty="0">
                <a:solidFill>
                  <a:schemeClr val="bg1"/>
                </a:solidFill>
              </a:rPr>
              <a:t>schodištěm.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cs-CZ" sz="1700" dirty="0" smtClean="0">
                <a:solidFill>
                  <a:schemeClr val="bg1"/>
                </a:solidFill>
              </a:rPr>
              <a:t>UPM </a:t>
            </a:r>
            <a:r>
              <a:rPr lang="cs-CZ" sz="1700" dirty="0">
                <a:solidFill>
                  <a:schemeClr val="bg1"/>
                </a:solidFill>
              </a:rPr>
              <a:t>Praha, Jílkova sbírka, </a:t>
            </a:r>
            <a:r>
              <a:rPr lang="cs-CZ" sz="1700" dirty="0" err="1">
                <a:solidFill>
                  <a:schemeClr val="bg1"/>
                </a:solidFill>
              </a:rPr>
              <a:t>inv</a:t>
            </a:r>
            <a:r>
              <a:rPr lang="cs-CZ" sz="1700" dirty="0">
                <a:solidFill>
                  <a:schemeClr val="bg1"/>
                </a:solidFill>
              </a:rPr>
              <a:t>. č.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1700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52" y="3078334"/>
            <a:ext cx="2995023" cy="2074204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8244439" y="3836725"/>
            <a:ext cx="696191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8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3"/>
    </mc:Choice>
    <mc:Fallback xmlns="">
      <p:transition spd="slow" advTm="1369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/>
          <p:cNvPicPr preferRelativeResize="0"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29" y="801000"/>
            <a:ext cx="4125439" cy="52200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791235"/>
            <a:ext cx="4999309" cy="5224988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cs-CZ" b="1" dirty="0">
                <a:solidFill>
                  <a:schemeClr val="bg1"/>
                </a:solidFill>
              </a:rPr>
              <a:t>Franz Vogl </a:t>
            </a:r>
            <a:r>
              <a:rPr lang="cs-CZ" dirty="0">
                <a:solidFill>
                  <a:schemeClr val="bg1"/>
                </a:solidFill>
              </a:rPr>
              <a:t>* 1738  </a:t>
            </a:r>
            <a:r>
              <a:rPr lang="cs-CZ" dirty="0">
                <a:solidFill>
                  <a:schemeClr val="bg1"/>
                </a:solidFill>
                <a:sym typeface="Symbol" panose="05050102010706020507" pitchFamily="18" charset="2"/>
              </a:rPr>
              <a:t>+ 1815</a:t>
            </a:r>
          </a:p>
          <a:p>
            <a:pPr algn="r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  <a:sym typeface="Symbol" panose="05050102010706020507" pitchFamily="18" charset="2"/>
              </a:rPr>
              <a:t>první majitel domu, obchodník se sklem</a:t>
            </a:r>
          </a:p>
          <a:p>
            <a:pPr algn="r">
              <a:spcBef>
                <a:spcPts val="0"/>
              </a:spcBef>
            </a:pPr>
            <a:endParaRPr lang="cs-CZ" dirty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 algn="r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  <a:sym typeface="Symbol" panose="05050102010706020507" pitchFamily="18" charset="2"/>
              </a:rPr>
              <a:t>Do Kamenického  Šenova přišel v roce 1767 z Mistrovic. </a:t>
            </a:r>
          </a:p>
          <a:p>
            <a:pPr algn="r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  <a:sym typeface="Symbol" panose="05050102010706020507" pitchFamily="18" charset="2"/>
              </a:rPr>
              <a:t>V tomto roce zakoupil pozemek pro výstavbu </a:t>
            </a:r>
          </a:p>
          <a:p>
            <a:pPr algn="r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  <a:sym typeface="Symbol" panose="05050102010706020507" pitchFamily="18" charset="2"/>
              </a:rPr>
              <a:t>obytného domu – čp. 69. </a:t>
            </a: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			Archiv NTM Praha</a:t>
            </a: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/>
          </a:p>
          <a:p>
            <a:pPr>
              <a:spcBef>
                <a:spcPts val="0"/>
              </a:spcBef>
            </a:pPr>
            <a:endParaRPr lang="cs-CZ" dirty="0"/>
          </a:p>
          <a:p>
            <a:pPr>
              <a:spcBef>
                <a:spcPts val="0"/>
              </a:spcBef>
            </a:pPr>
            <a:endParaRPr lang="cs-CZ" dirty="0"/>
          </a:p>
          <a:p>
            <a:pPr>
              <a:spcBef>
                <a:spcPts val="0"/>
              </a:spcBef>
            </a:pPr>
            <a:endParaRPr lang="cs-CZ" dirty="0" smtClean="0"/>
          </a:p>
          <a:p>
            <a:pPr>
              <a:spcBef>
                <a:spcPts val="0"/>
              </a:spcBef>
            </a:pPr>
            <a:endParaRPr lang="cs-CZ" dirty="0" smtClean="0"/>
          </a:p>
          <a:p>
            <a:pPr>
              <a:spcBef>
                <a:spcPts val="0"/>
              </a:spcBef>
            </a:pPr>
            <a:endParaRPr lang="cs-CZ" dirty="0"/>
          </a:p>
          <a:p>
            <a:pPr>
              <a:spcBef>
                <a:spcPts val="0"/>
              </a:spcBef>
            </a:pPr>
            <a:endParaRPr lang="cs-CZ" dirty="0"/>
          </a:p>
          <a:p>
            <a:pPr>
              <a:spcBef>
                <a:spcPts val="0"/>
              </a:spcBef>
            </a:pPr>
            <a:endParaRPr lang="cs-CZ" dirty="0"/>
          </a:p>
          <a:p>
            <a:pPr>
              <a:spcBef>
                <a:spcPts val="0"/>
              </a:spcBef>
            </a:pPr>
            <a:r>
              <a:rPr lang="cs-CZ" b="1" dirty="0">
                <a:solidFill>
                  <a:schemeClr val="bg1"/>
                </a:solidFill>
              </a:rPr>
              <a:t>Maria Anna Vogl </a:t>
            </a:r>
          </a:p>
          <a:p>
            <a:pPr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* 1758  + 1820</a:t>
            </a:r>
          </a:p>
          <a:p>
            <a:pPr>
              <a:spcBef>
                <a:spcPts val="0"/>
              </a:spcBef>
            </a:pPr>
            <a:r>
              <a:rPr lang="cs-CZ" dirty="0">
                <a:solidFill>
                  <a:schemeClr val="bg1"/>
                </a:solidFill>
              </a:rPr>
              <a:t>čtvrtá manželka </a:t>
            </a:r>
          </a:p>
          <a:p>
            <a:pPr>
              <a:spcBef>
                <a:spcPts val="0"/>
              </a:spcBef>
            </a:pPr>
            <a:r>
              <a:rPr lang="cs-CZ" dirty="0" err="1">
                <a:solidFill>
                  <a:schemeClr val="bg1"/>
                </a:solidFill>
              </a:rPr>
              <a:t>Franze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Vogla</a:t>
            </a: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cs-CZ" dirty="0" err="1">
                <a:solidFill>
                  <a:schemeClr val="bg1"/>
                </a:solidFill>
              </a:rPr>
              <a:t>SOkA</a:t>
            </a:r>
            <a:r>
              <a:rPr lang="cs-CZ" dirty="0">
                <a:solidFill>
                  <a:schemeClr val="bg1"/>
                </a:solidFill>
              </a:rPr>
              <a:t> Česká Lípa</a:t>
            </a:r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  <a:p>
            <a:pPr algn="r">
              <a:spcBef>
                <a:spcPts val="0"/>
              </a:spcBef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26" y="2894213"/>
            <a:ext cx="2441271" cy="312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4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5"/>
    </mc:Choice>
    <mc:Fallback xmlns="">
      <p:transition spd="slow" advTm="1388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73087" y="925513"/>
            <a:ext cx="3932237" cy="5415255"/>
          </a:xfrm>
        </p:spPr>
        <p:txBody>
          <a:bodyPr>
            <a:normAutofit fontScale="47500" lnSpcReduction="20000"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cs-CZ" sz="3400" dirty="0">
                <a:solidFill>
                  <a:schemeClr val="bg1"/>
                </a:solidFill>
              </a:rPr>
              <a:t>Od roku </a:t>
            </a:r>
            <a:r>
              <a:rPr lang="cs-CZ" sz="3400" b="1" dirty="0">
                <a:solidFill>
                  <a:schemeClr val="bg1"/>
                </a:solidFill>
              </a:rPr>
              <a:t>1850</a:t>
            </a:r>
            <a:r>
              <a:rPr lang="cs-CZ" sz="3400" dirty="0">
                <a:solidFill>
                  <a:schemeClr val="bg1"/>
                </a:solidFill>
              </a:rPr>
              <a:t> byl dům v majetku 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cs-CZ" sz="3400" dirty="0">
                <a:solidFill>
                  <a:schemeClr val="bg1"/>
                </a:solidFill>
              </a:rPr>
              <a:t>dalších sklářských výrobců a obchodníků – příslušníků rodiny </a:t>
            </a:r>
            <a:r>
              <a:rPr lang="cs-CZ" sz="3400" b="1" dirty="0" err="1">
                <a:solidFill>
                  <a:schemeClr val="bg1"/>
                </a:solidFill>
              </a:rPr>
              <a:t>Zahn</a:t>
            </a:r>
            <a:r>
              <a:rPr lang="cs-CZ" sz="3400" b="1" dirty="0">
                <a:solidFill>
                  <a:schemeClr val="bg1"/>
                </a:solidFill>
              </a:rPr>
              <a:t>.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endParaRPr lang="cs-CZ" sz="3400" dirty="0">
              <a:solidFill>
                <a:schemeClr val="bg1"/>
              </a:solidFill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cs-CZ" sz="3400" dirty="0">
                <a:solidFill>
                  <a:schemeClr val="bg1"/>
                </a:solidFill>
              </a:rPr>
              <a:t>Kolorovaná kresba, dům čp. 69 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cs-CZ" sz="3400" dirty="0">
                <a:solidFill>
                  <a:schemeClr val="bg1"/>
                </a:solidFill>
              </a:rPr>
              <a:t>s vývěsním štítem upozorňujícím 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cs-CZ" sz="3400" dirty="0">
                <a:solidFill>
                  <a:schemeClr val="bg1"/>
                </a:solidFill>
              </a:rPr>
              <a:t>na sídlo společnosti Josef </a:t>
            </a:r>
            <a:r>
              <a:rPr lang="cs-CZ" sz="3400" dirty="0" err="1">
                <a:solidFill>
                  <a:schemeClr val="bg1"/>
                </a:solidFill>
              </a:rPr>
              <a:t>Zahn</a:t>
            </a:r>
            <a:r>
              <a:rPr lang="cs-CZ" sz="3400" dirty="0">
                <a:solidFill>
                  <a:schemeClr val="bg1"/>
                </a:solidFill>
              </a:rPr>
              <a:t>.</a:t>
            </a:r>
          </a:p>
          <a:p>
            <a:pPr algn="r">
              <a:lnSpc>
                <a:spcPct val="120000"/>
              </a:lnSpc>
            </a:pPr>
            <a:endParaRPr lang="cs-CZ" sz="2300" dirty="0">
              <a:solidFill>
                <a:schemeClr val="bg1"/>
              </a:solidFill>
            </a:endParaRPr>
          </a:p>
          <a:p>
            <a:pPr algn="r"/>
            <a:endParaRPr lang="cs-CZ" sz="2300" dirty="0"/>
          </a:p>
          <a:p>
            <a:pPr algn="r"/>
            <a:endParaRPr lang="cs-CZ" sz="2300" dirty="0"/>
          </a:p>
          <a:p>
            <a:pPr algn="r"/>
            <a:endParaRPr lang="cs-CZ" sz="2300" dirty="0"/>
          </a:p>
          <a:p>
            <a:pPr algn="r"/>
            <a:endParaRPr lang="cs-CZ" sz="2300" dirty="0"/>
          </a:p>
          <a:p>
            <a:pPr algn="r"/>
            <a:endParaRPr lang="cs-CZ" sz="2300" dirty="0"/>
          </a:p>
          <a:p>
            <a:pPr algn="r"/>
            <a:endParaRPr lang="cs-CZ" sz="2300" dirty="0"/>
          </a:p>
          <a:p>
            <a:pPr algn="r"/>
            <a:endParaRPr lang="cs-CZ" sz="2300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23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23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23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23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2300" dirty="0">
              <a:solidFill>
                <a:schemeClr val="bg1">
                  <a:lumMod val="5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2300" dirty="0">
              <a:solidFill>
                <a:schemeClr val="bg1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2300" dirty="0">
              <a:solidFill>
                <a:schemeClr val="bg1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cs-CZ" sz="3400" dirty="0">
                <a:solidFill>
                  <a:schemeClr val="bg1"/>
                </a:solidFill>
              </a:rPr>
              <a:t>UPM Praha, Jílkova sbírka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2300" dirty="0">
              <a:solidFill>
                <a:schemeClr val="bg1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cs-CZ" sz="2300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xmlns="" id="{B9653A57-4750-DB92-E740-12C5A6F7D6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r="3047"/>
          <a:stretch>
            <a:fillRect/>
          </a:stretch>
        </p:blipFill>
        <p:spPr>
          <a:xfrm>
            <a:off x="5180013" y="1001713"/>
            <a:ext cx="6172200" cy="4873625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76FCCBE7-5D1A-F485-4069-2A317601C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54" y="2956071"/>
            <a:ext cx="3154261" cy="23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0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1"/>
    </mc:Choice>
    <mc:Fallback xmlns="">
      <p:transition spd="slow" advTm="1422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801900"/>
            <a:ext cx="3775277" cy="525600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29325" y="801000"/>
            <a:ext cx="5181600" cy="5256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1600" dirty="0">
                <a:solidFill>
                  <a:schemeClr val="bg1"/>
                </a:solidFill>
              </a:rPr>
              <a:t>Roku </a:t>
            </a:r>
            <a:r>
              <a:rPr lang="cs-CZ" sz="1600" b="1" dirty="0">
                <a:solidFill>
                  <a:schemeClr val="bg1"/>
                </a:solidFill>
              </a:rPr>
              <a:t>1918</a:t>
            </a:r>
            <a:r>
              <a:rPr lang="cs-CZ" sz="1600" dirty="0">
                <a:solidFill>
                  <a:schemeClr val="bg1"/>
                </a:solidFill>
              </a:rPr>
              <a:t> koupil dům </a:t>
            </a:r>
            <a:r>
              <a:rPr lang="cs-CZ" sz="1600" b="1" dirty="0">
                <a:solidFill>
                  <a:schemeClr val="bg1"/>
                </a:solidFill>
              </a:rPr>
              <a:t>Stefan Rath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600" dirty="0">
                <a:solidFill>
                  <a:schemeClr val="bg1"/>
                </a:solidFill>
              </a:rPr>
              <a:t>majitel vídeňské firmy </a:t>
            </a:r>
            <a:r>
              <a:rPr lang="cs-CZ" sz="1600" b="1" dirty="0">
                <a:solidFill>
                  <a:schemeClr val="bg1"/>
                </a:solidFill>
              </a:rPr>
              <a:t>J. </a:t>
            </a:r>
            <a:r>
              <a:rPr lang="cs-CZ" sz="1600" b="1" dirty="0">
                <a:solidFill>
                  <a:schemeClr val="bg1"/>
                </a:solidFill>
                <a:sym typeface="Symbol" panose="05050102010706020507" pitchFamily="18" charset="2"/>
              </a:rPr>
              <a:t> L. </a:t>
            </a:r>
            <a:r>
              <a:rPr lang="cs-CZ" sz="1600" b="1" dirty="0" err="1">
                <a:solidFill>
                  <a:schemeClr val="bg1"/>
                </a:solidFill>
                <a:sym typeface="Symbol" panose="05050102010706020507" pitchFamily="18" charset="2"/>
              </a:rPr>
              <a:t>Lobmeyr</a:t>
            </a:r>
            <a:r>
              <a:rPr lang="cs-CZ" sz="1600" b="1" dirty="0">
                <a:solidFill>
                  <a:schemeClr val="bg1"/>
                </a:solidFill>
                <a:sym typeface="Symbol" panose="05050102010706020507" pitchFamily="18" charset="2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600" dirty="0">
                <a:solidFill>
                  <a:schemeClr val="bg1"/>
                </a:solidFill>
                <a:sym typeface="Symbol" panose="05050102010706020507" pitchFamily="18" charset="2"/>
              </a:rPr>
              <a:t>Vznikla zde pobočka firmy s ryteckými a brusičskými dílnami.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dirty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600" b="1" dirty="0"/>
          </a:p>
          <a:p>
            <a:pPr marL="0" indent="0">
              <a:spcBef>
                <a:spcPts val="0"/>
              </a:spcBef>
              <a:buNone/>
            </a:pPr>
            <a:endParaRPr lang="cs-CZ" sz="1600" b="1" dirty="0"/>
          </a:p>
          <a:p>
            <a:pPr marL="0" indent="0">
              <a:spcBef>
                <a:spcPts val="0"/>
              </a:spcBef>
              <a:buNone/>
            </a:pPr>
            <a:endParaRPr lang="cs-CZ" sz="1600" b="1" dirty="0"/>
          </a:p>
          <a:p>
            <a:pPr marL="0" indent="0">
              <a:spcBef>
                <a:spcPts val="0"/>
              </a:spcBef>
              <a:buNone/>
            </a:pPr>
            <a:endParaRPr lang="cs-CZ" sz="1600" b="1" dirty="0"/>
          </a:p>
          <a:p>
            <a:pPr marL="0" indent="0">
              <a:spcBef>
                <a:spcPts val="0"/>
              </a:spcBef>
              <a:buNone/>
            </a:pPr>
            <a:endParaRPr lang="cs-CZ" sz="1600" b="1" dirty="0"/>
          </a:p>
          <a:p>
            <a:pPr marL="0" indent="0">
              <a:spcBef>
                <a:spcPts val="0"/>
              </a:spcBef>
              <a:buNone/>
            </a:pPr>
            <a:endParaRPr lang="cs-CZ" sz="1600" b="1" dirty="0"/>
          </a:p>
          <a:p>
            <a:pPr marL="0" indent="0">
              <a:spcBef>
                <a:spcPts val="0"/>
              </a:spcBef>
              <a:buNone/>
            </a:pPr>
            <a:endParaRPr lang="cs-CZ" sz="1600" b="1" dirty="0"/>
          </a:p>
          <a:p>
            <a:pPr marL="0" indent="0">
              <a:spcBef>
                <a:spcPts val="0"/>
              </a:spcBef>
              <a:buNone/>
            </a:pPr>
            <a:endParaRPr lang="cs-CZ" sz="1600" b="1" dirty="0"/>
          </a:p>
          <a:p>
            <a:pPr marL="0" indent="0">
              <a:spcBef>
                <a:spcPts val="0"/>
              </a:spcBef>
              <a:buNone/>
            </a:pPr>
            <a:endParaRPr lang="cs-CZ" sz="1600" b="1" dirty="0"/>
          </a:p>
          <a:p>
            <a:pPr marL="0" indent="0">
              <a:spcBef>
                <a:spcPts val="0"/>
              </a:spcBef>
              <a:buNone/>
            </a:pPr>
            <a:endParaRPr lang="cs-CZ" sz="1600" b="1" dirty="0"/>
          </a:p>
          <a:p>
            <a:pPr marL="0" indent="0">
              <a:spcBef>
                <a:spcPts val="0"/>
              </a:spcBef>
              <a:buNone/>
            </a:pPr>
            <a:endParaRPr lang="cs-CZ" sz="1600" b="1" dirty="0"/>
          </a:p>
          <a:p>
            <a:pPr marL="0" indent="0">
              <a:spcBef>
                <a:spcPts val="0"/>
              </a:spcBef>
              <a:buNone/>
            </a:pPr>
            <a:endParaRPr lang="cs-CZ" sz="16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6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600" dirty="0">
                <a:solidFill>
                  <a:schemeClr val="bg1"/>
                </a:solidFill>
              </a:rPr>
              <a:t>Archiv NTM Praha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dirty="0"/>
          </a:p>
        </p:txBody>
      </p:sp>
      <p:pic>
        <p:nvPicPr>
          <p:cNvPr id="2" name="Zástupný symbol pro obrázek 4">
            <a:extLst>
              <a:ext uri="{FF2B5EF4-FFF2-40B4-BE49-F238E27FC236}">
                <a16:creationId xmlns:a16="http://schemas.microsoft.com/office/drawing/2014/main" xmlns="" id="{62F1BB03-6FD4-4ECA-C2CB-265F3F24C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r="11115"/>
          <a:stretch>
            <a:fillRect/>
          </a:stretch>
        </p:blipFill>
        <p:spPr>
          <a:xfrm>
            <a:off x="6096000" y="1825625"/>
            <a:ext cx="4446587" cy="35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5"/>
    </mc:Choice>
    <mc:Fallback xmlns="">
      <p:transition spd="slow" advTm="1416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74518" y="5488229"/>
            <a:ext cx="3790950" cy="558800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cs-CZ" dirty="0" smtClean="0">
                <a:solidFill>
                  <a:schemeClr val="bg1"/>
                </a:solidFill>
              </a:rPr>
              <a:t>Archivní </a:t>
            </a:r>
            <a:r>
              <a:rPr lang="cs-CZ" dirty="0">
                <a:solidFill>
                  <a:schemeClr val="bg1"/>
                </a:solidFill>
              </a:rPr>
              <a:t>fotografie domu čp. 69.</a:t>
            </a:r>
          </a:p>
          <a:p>
            <a:pPr algn="r">
              <a:spcBef>
                <a:spcPts val="0"/>
              </a:spcBef>
            </a:pPr>
            <a:r>
              <a:rPr lang="cs-CZ" dirty="0" err="1" smtClean="0">
                <a:solidFill>
                  <a:schemeClr val="bg1"/>
                </a:solidFill>
                <a:sym typeface="Symbol" panose="05050102010706020507" pitchFamily="18" charset="2"/>
              </a:rPr>
              <a:t>Ppravděpodobně</a:t>
            </a:r>
            <a:r>
              <a:rPr lang="cs-CZ" dirty="0" smtClean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cs-CZ" dirty="0">
                <a:solidFill>
                  <a:schemeClr val="bg1"/>
                </a:solidFill>
                <a:sym typeface="Symbol" panose="05050102010706020507" pitchFamily="18" charset="2"/>
              </a:rPr>
              <a:t>kolem roku 1930.</a:t>
            </a: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 algn="r">
              <a:spcBef>
                <a:spcPts val="0"/>
              </a:spcBef>
            </a:pPr>
            <a:endParaRPr lang="cs-CZ" dirty="0">
              <a:sym typeface="Symbol" panose="05050102010706020507" pitchFamily="18" charset="2"/>
            </a:endParaRPr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xmlns="" id="{E18595CA-5AE0-FA65-0D24-B315BA614E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r="4955"/>
          <a:stretch>
            <a:fillRect/>
          </a:stretch>
        </p:blipFill>
        <p:spPr>
          <a:xfrm>
            <a:off x="4723887" y="819000"/>
            <a:ext cx="6610863" cy="5220000"/>
          </a:xfrm>
        </p:spPr>
      </p:pic>
    </p:spTree>
    <p:extLst>
      <p:ext uri="{BB962C8B-B14F-4D97-AF65-F5344CB8AC3E}">
        <p14:creationId xmlns:p14="http://schemas.microsoft.com/office/powerpoint/2010/main" val="3009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2"/>
    </mc:Choice>
    <mc:Fallback xmlns="">
      <p:transition spd="slow" advTm="1634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1" b="10981"/>
          <a:stretch>
            <a:fillRect/>
          </a:stretch>
        </p:blipFill>
        <p:spPr>
          <a:xfrm>
            <a:off x="630766" y="999000"/>
            <a:ext cx="6154945" cy="48600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51851" y="1007427"/>
            <a:ext cx="4477209" cy="76041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dirty="0" smtClean="0">
                <a:solidFill>
                  <a:schemeClr val="bg1"/>
                </a:solidFill>
              </a:rPr>
              <a:t>Interiéry, </a:t>
            </a:r>
            <a:r>
              <a:rPr lang="cs-CZ" dirty="0">
                <a:solidFill>
                  <a:schemeClr val="bg1"/>
                </a:solidFill>
              </a:rPr>
              <a:t>vstupní </a:t>
            </a:r>
            <a:r>
              <a:rPr lang="cs-CZ" dirty="0" smtClean="0">
                <a:solidFill>
                  <a:schemeClr val="bg1"/>
                </a:solidFill>
              </a:rPr>
              <a:t>hala a přízemí – rytecké dílny</a:t>
            </a:r>
          </a:p>
          <a:p>
            <a:pPr>
              <a:spcBef>
                <a:spcPts val="0"/>
              </a:spcBef>
            </a:pPr>
            <a:r>
              <a:rPr lang="cs-CZ" dirty="0" smtClean="0">
                <a:solidFill>
                  <a:schemeClr val="bg1"/>
                </a:solidFill>
              </a:rPr>
              <a:t>pravděpodobně  40. léta 20. století</a:t>
            </a: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 descr="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3654" y="2808510"/>
            <a:ext cx="4357674" cy="304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4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9"/>
    </mc:Choice>
    <mc:Fallback xmlns="">
      <p:transition spd="slow" advTm="1374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61" y="1346266"/>
            <a:ext cx="3154680" cy="306781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52561" y="4850594"/>
            <a:ext cx="4953384" cy="1254785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Interiéry, 1. patro, pravděpodobně 40. léta 20. století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568" y="1341694"/>
            <a:ext cx="3145536" cy="30586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432" y="1327978"/>
            <a:ext cx="3159252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7"/>
    </mc:Choice>
    <mc:Fallback xmlns="">
      <p:transition spd="slow" advTm="1403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47773" y="5513069"/>
            <a:ext cx="4704003" cy="458524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Interiéry, 1. patro, pravděpodobně 40. léta 20. století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73" y="893825"/>
            <a:ext cx="4634127" cy="450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86" y="893825"/>
            <a:ext cx="4421391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4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9"/>
    </mc:Choice>
    <mc:Fallback xmlns="">
      <p:transition spd="slow" advTm="1422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2215</TotalTime>
  <Words>356</Words>
  <Application>Microsoft Office PowerPoint</Application>
  <PresentationFormat>Širokoúhlá obrazovka</PresentationFormat>
  <Paragraphs>153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Motiv Office</vt:lpstr>
      <vt:lpstr>Sklářské muzeum  Kamenický Šenov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Paměť domu historie domu čp. 69</dc:title>
  <dc:creator>muzeum</dc:creator>
  <cp:lastModifiedBy>MU KSenov</cp:lastModifiedBy>
  <cp:revision>137</cp:revision>
  <dcterms:created xsi:type="dcterms:W3CDTF">2017-06-03T15:30:25Z</dcterms:created>
  <dcterms:modified xsi:type="dcterms:W3CDTF">2022-11-29T06:28:21Z</dcterms:modified>
</cp:coreProperties>
</file>