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57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0862D-C250-F64A-882C-11EB64E5B1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98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screen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F408BCF9-4E13-B340-B46C-2C016A23F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1A42E-6543-0544-A4F6-1422023ED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A4C1-3CC2-B443-B0A8-86CBC2BE4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57082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ci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BB9C-1C97-DA47-8633-868D3629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C0DC4-1EB5-DB4E-BC0B-CE754060F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9941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37D758-CF0B-004F-B565-F2DF9B729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0F55E-B89F-2946-A1EB-9BCD520E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725C-5304-4046-934F-7FFB080A4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D192-AA75-ED43-B00D-83D980CAD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F76C1-7CC1-A44C-B0F0-B1358B25D50B}" type="datetimeFigureOut">
              <a:rPr lang="en-CZ" smtClean="0"/>
              <a:t>10/26/2022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59C95-A63E-F945-9BC2-4CA22B9C4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BFC0-516A-9344-88C6-B2534E4FB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3A2B4-3C59-B74D-883A-8BE9895C55BC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39591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9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3F874-2B6A-D949-9A3A-B996CE0A3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7694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070C0"/>
                </a:solidFill>
              </a:rPr>
              <a:t>Definice tréninkového zaměstnání</a:t>
            </a:r>
            <a:endParaRPr lang="en-CZ" sz="44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25314-045C-F04D-831C-4D1D625E5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6629"/>
            <a:ext cx="9144000" cy="3974839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Metoda podpory vstupu na volný trh práce</a:t>
            </a:r>
          </a:p>
          <a:p>
            <a:r>
              <a:rPr lang="cs-CZ" dirty="0"/>
              <a:t>Metoda podpory sociálního začleňování</a:t>
            </a:r>
          </a:p>
          <a:p>
            <a:endParaRPr lang="cs-CZ" dirty="0"/>
          </a:p>
          <a:p>
            <a:pPr algn="just"/>
            <a:r>
              <a:rPr lang="cs-CZ" i="1" dirty="0"/>
              <a:t>„Tréninkové pracovní místo je časově omezená aktivita (3-18 měsíců)umožňující osobám se sociálním znevýhodněním osvojit si zvládání pracovních a sociálních dovedností v běžných pracovních podmínkách a tím je připravit pro vstup na otevřený trh práce.“</a:t>
            </a:r>
          </a:p>
          <a:p>
            <a:pPr algn="just"/>
            <a:endParaRPr lang="cs-CZ" i="1" dirty="0"/>
          </a:p>
          <a:p>
            <a:pPr algn="just"/>
            <a:r>
              <a:rPr lang="cs-CZ" i="1" dirty="0"/>
              <a:t>„Nízkoprahové pracovní místo není časově omezeno, jeho primárním cílem není vstup na otevřený trh práce. Umožňuje lidem se sociálním znevýhodněním osvojit si pracovní a sociální dovednosti v pracovních podmínkách odpovídajícím nízkoprahovému přístupu – větší tolerance k pravidlům a selhávání zaměstnance“</a:t>
            </a:r>
          </a:p>
          <a:p>
            <a:pPr algn="just"/>
            <a:endParaRPr lang="cs-CZ" i="1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57847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7CC9-1BB8-124C-8BE3-6088085E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Tréninkové zaměstnávání – významné znaky</a:t>
            </a:r>
            <a:endParaRPr lang="en-CZ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2985-1975-4143-AA24-6D3C8CCAA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800" dirty="0"/>
              <a:t>Férové zaměstnání – legální podmínky, odpovídající mzda, HPP, DPP, DPČ</a:t>
            </a:r>
          </a:p>
          <a:p>
            <a:pPr marL="0" indent="0">
              <a:buNone/>
            </a:pPr>
            <a:endParaRPr lang="cs-CZ" sz="3800" dirty="0"/>
          </a:p>
          <a:p>
            <a:pPr marL="0" indent="0">
              <a:buNone/>
            </a:pPr>
            <a:r>
              <a:rPr lang="cs-CZ" sz="3800" dirty="0"/>
              <a:t>Fond stabilizace – náklady související s podporou CS (MHD, telefon, kredit, stravenky, správní poplatky, oblečení, potraviny, ubytování, brýle, hygienické potřeby, hygienický servis)</a:t>
            </a:r>
          </a:p>
          <a:p>
            <a:pPr marL="0" indent="0">
              <a:buNone/>
            </a:pPr>
            <a:endParaRPr lang="cs-CZ" sz="3800" dirty="0"/>
          </a:p>
          <a:p>
            <a:pPr lvl="0"/>
            <a:r>
              <a:rPr lang="cs-CZ" sz="3800" b="1" dirty="0"/>
              <a:t>Podpora pracovních kompetencí</a:t>
            </a:r>
          </a:p>
          <a:p>
            <a:r>
              <a:rPr lang="cs-CZ" sz="3800" dirty="0"/>
              <a:t>Kdo ji poskytuje? Mentor pracovních kompetencí. Požadavky na osobnostní kvality a pracovní zkušenosti.</a:t>
            </a:r>
          </a:p>
          <a:p>
            <a:r>
              <a:rPr lang="cs-CZ" sz="3800" dirty="0"/>
              <a:t>Poskytování zpětné vazby. </a:t>
            </a:r>
          </a:p>
          <a:p>
            <a:pPr lvl="0"/>
            <a:r>
              <a:rPr lang="cs-CZ" sz="3800" b="1" dirty="0"/>
              <a:t>Podpora, poradenství v řešení životní situace</a:t>
            </a:r>
          </a:p>
          <a:p>
            <a:r>
              <a:rPr lang="cs-CZ" sz="3800" dirty="0"/>
              <a:t>Kdo ji poskytuje? Poradce v řešení životní situace. Práce se selháním, hranice.</a:t>
            </a:r>
          </a:p>
          <a:p>
            <a:pPr marL="0" indent="0">
              <a:buNone/>
            </a:pPr>
            <a:endParaRPr lang="cs-CZ" sz="3800" dirty="0"/>
          </a:p>
          <a:p>
            <a:r>
              <a:rPr lang="cs-CZ" sz="3800" dirty="0" err="1"/>
              <a:t>Outsoursing</a:t>
            </a:r>
            <a:r>
              <a:rPr lang="cs-CZ" sz="3800" dirty="0"/>
              <a:t> specializovaného poradenství (</a:t>
            </a:r>
            <a:r>
              <a:rPr lang="cs-CZ" sz="3800" dirty="0" err="1"/>
              <a:t>adiktologie</a:t>
            </a:r>
            <a:r>
              <a:rPr lang="cs-CZ" sz="3800" dirty="0"/>
              <a:t>, dluhové poradenství) 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38634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7CC9-1BB8-124C-8BE3-6088085E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CÍLOVÁ SKUPINA:  lidé se sociálním znevýhodněním</a:t>
            </a:r>
            <a:endParaRPr lang="en-CZ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2985-1975-4143-AA24-6D3C8CCA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1306286"/>
            <a:ext cx="10515600" cy="48706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/>
              <a:t>V anamnéze se objevují tyto znaky:</a:t>
            </a:r>
          </a:p>
          <a:p>
            <a:r>
              <a:rPr lang="cs-CZ" sz="2600" dirty="0"/>
              <a:t>ústavní výchova (DD, VÚ, DÚ)</a:t>
            </a:r>
          </a:p>
          <a:p>
            <a:r>
              <a:rPr lang="cs-CZ" sz="2600" dirty="0"/>
              <a:t>výkon trestu, konflikt se zákonem</a:t>
            </a:r>
          </a:p>
          <a:p>
            <a:r>
              <a:rPr lang="cs-CZ" sz="2600" dirty="0"/>
              <a:t>závislost (látková, nelátková, alkohol, nelegální drogy)</a:t>
            </a:r>
          </a:p>
          <a:p>
            <a:r>
              <a:rPr lang="cs-CZ" sz="2600" dirty="0"/>
              <a:t>absence stabilního bydlení (bydlení v azylovém domě, ubytovně, na ulici), čili situace bez domova</a:t>
            </a:r>
          </a:p>
          <a:p>
            <a:r>
              <a:rPr lang="cs-CZ" sz="2600" dirty="0"/>
              <a:t>absence rodinného zázemí (Dům na půl cesty)</a:t>
            </a:r>
          </a:p>
          <a:p>
            <a:r>
              <a:rPr lang="cs-CZ" sz="2600" dirty="0"/>
              <a:t>psychická traumata (domácí násilí, jiné formy násilí, obchod s lidmi)</a:t>
            </a:r>
          </a:p>
          <a:p>
            <a:r>
              <a:rPr lang="cs-CZ" sz="2600" dirty="0"/>
              <a:t>a další nepříznivé sociální situace (etnická či kulturní odlišnost)</a:t>
            </a:r>
          </a:p>
          <a:p>
            <a:r>
              <a:rPr lang="cs-CZ" sz="2600" dirty="0"/>
              <a:t>předlužení, exekuce, osobní bankrot</a:t>
            </a:r>
          </a:p>
          <a:p>
            <a:r>
              <a:rPr lang="cs-CZ" sz="2600" dirty="0"/>
              <a:t>duševní onemocnění</a:t>
            </a:r>
          </a:p>
          <a:p>
            <a:pPr marL="0" indent="0">
              <a:buNone/>
            </a:pPr>
            <a:r>
              <a:rPr lang="cs-CZ" sz="2600" dirty="0"/>
              <a:t>většinou jde o kombinaci více faktorů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0937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7CC9-1BB8-124C-8BE3-6088085E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CÍLE TZ</a:t>
            </a:r>
            <a:endParaRPr lang="en-CZ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2985-1975-4143-AA24-6D3C8CCA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1306286"/>
            <a:ext cx="10515600" cy="487067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2600" dirty="0"/>
          </a:p>
          <a:p>
            <a:r>
              <a:rPr lang="cs-CZ" dirty="0"/>
              <a:t>Jako cíl, který zmínili všichni prezentující je </a:t>
            </a:r>
            <a:r>
              <a:rPr lang="cs-CZ" b="1" dirty="0"/>
              <a:t>stabilizace</a:t>
            </a:r>
            <a:r>
              <a:rPr lang="cs-CZ" dirty="0"/>
              <a:t> tréninkového zaměstnance.</a:t>
            </a:r>
          </a:p>
          <a:p>
            <a:pPr lvl="1"/>
            <a:r>
              <a:rPr lang="cs-CZ" dirty="0"/>
              <a:t>Stabilizace v oblasti finanční, sociální, psychické, fyzické i vztahové.</a:t>
            </a:r>
          </a:p>
          <a:p>
            <a:pPr lvl="1"/>
            <a:r>
              <a:rPr lang="cs-CZ" dirty="0"/>
              <a:t>Stabilizace, která umožní buď zásadní životní změnu (např. odchod z ulice, ukončení užívání drog, založení rodiny) či alespoň uvědomění si svých schopností, odhodlání se i k drobným změnám.</a:t>
            </a:r>
          </a:p>
          <a:p>
            <a:endParaRPr lang="cs-CZ" dirty="0"/>
          </a:p>
          <a:p>
            <a:r>
              <a:rPr lang="cs-CZ" dirty="0"/>
              <a:t>Vybudování a rozvoj pracovních kompetencí.</a:t>
            </a:r>
          </a:p>
          <a:p>
            <a:endParaRPr lang="cs-CZ" dirty="0"/>
          </a:p>
          <a:p>
            <a:r>
              <a:rPr lang="cs-CZ" dirty="0"/>
              <a:t>Zaměstnat „nezaměstnatelné”.</a:t>
            </a:r>
          </a:p>
          <a:p>
            <a:endParaRPr lang="cs-CZ" dirty="0"/>
          </a:p>
          <a:p>
            <a:r>
              <a:rPr lang="cs-CZ" dirty="0"/>
              <a:t>Legální pravidelný příjem.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15723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7CC9-1BB8-124C-8BE3-6088085E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VÝSLEDKY TZ</a:t>
            </a:r>
            <a:endParaRPr lang="en-CZ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2985-1975-4143-AA24-6D3C8CCA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1306286"/>
            <a:ext cx="10515600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dirty="0"/>
              <a:t>Zaměstnanci:</a:t>
            </a:r>
          </a:p>
          <a:p>
            <a:pPr lvl="1"/>
            <a:r>
              <a:rPr lang="cs-CZ" dirty="0"/>
              <a:t>získají sebevědomí </a:t>
            </a:r>
          </a:p>
          <a:p>
            <a:pPr lvl="1"/>
            <a:r>
              <a:rPr lang="cs-CZ" dirty="0"/>
              <a:t>naučí se přijímat zpětnou vazbu</a:t>
            </a:r>
          </a:p>
          <a:p>
            <a:pPr lvl="1"/>
            <a:r>
              <a:rPr lang="cs-CZ" dirty="0"/>
              <a:t>naučí se ozvat, když něčemu nerozumí</a:t>
            </a:r>
          </a:p>
          <a:p>
            <a:pPr lvl="1"/>
            <a:r>
              <a:rPr lang="cs-CZ" dirty="0"/>
              <a:t>zažijí dobrý pocit z dobře vykonané práce</a:t>
            </a:r>
          </a:p>
          <a:p>
            <a:pPr lvl="1"/>
            <a:r>
              <a:rPr lang="cs-CZ" dirty="0"/>
              <a:t>zažijí ocenění</a:t>
            </a:r>
          </a:p>
          <a:p>
            <a:pPr lvl="1"/>
            <a:r>
              <a:rPr lang="cs-CZ" dirty="0"/>
              <a:t>zažijí přijetí, mají pocit, že někam patří (kolektiv spolupracovníků) </a:t>
            </a:r>
          </a:p>
          <a:p>
            <a:pPr lvl="1"/>
            <a:r>
              <a:rPr lang="cs-CZ" dirty="0"/>
              <a:t>zažijí vzájemnou pomoc a podporu mezi dalšími zaměstnanci TPM</a:t>
            </a:r>
          </a:p>
          <a:p>
            <a:pPr lvl="1"/>
            <a:r>
              <a:rPr lang="cs-CZ" dirty="0"/>
              <a:t>naučí se mluvit o sobě a naslouchat ostatním</a:t>
            </a:r>
          </a:p>
          <a:p>
            <a:pPr lvl="1"/>
            <a:r>
              <a:rPr lang="cs-CZ" dirty="0"/>
              <a:t>změní zásadně svůj život (např. po 37 letech na ulici)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80495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7CC9-1BB8-124C-8BE3-6088085E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0070C0"/>
                </a:solidFill>
              </a:rPr>
              <a:t>VÝSLEDKY TZ</a:t>
            </a:r>
            <a:endParaRPr lang="en-CZ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2985-1975-4143-AA24-6D3C8CCA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1306286"/>
            <a:ext cx="10515600" cy="4870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600" dirty="0"/>
          </a:p>
          <a:p>
            <a:r>
              <a:rPr lang="cs-CZ" dirty="0"/>
              <a:t>Společnost:</a:t>
            </a:r>
          </a:p>
          <a:p>
            <a:pPr lvl="1"/>
            <a:r>
              <a:rPr lang="cs-CZ" dirty="0"/>
              <a:t>úplně nebo částečné opuštění systému dávek  </a:t>
            </a:r>
          </a:p>
          <a:p>
            <a:pPr lvl="1"/>
            <a:r>
              <a:rPr lang="cs-CZ" dirty="0"/>
              <a:t>přispívání do systému veřejného pojištění</a:t>
            </a:r>
          </a:p>
          <a:p>
            <a:pPr lvl="1"/>
            <a:r>
              <a:rPr lang="cs-CZ" dirty="0"/>
              <a:t>odchod z šedé ekonomiky</a:t>
            </a:r>
          </a:p>
          <a:p>
            <a:pPr lvl="1"/>
            <a:r>
              <a:rPr lang="cs-CZ" dirty="0"/>
              <a:t>splácení dluhů</a:t>
            </a:r>
          </a:p>
          <a:p>
            <a:pPr lvl="1"/>
            <a:r>
              <a:rPr lang="cs-CZ" dirty="0"/>
              <a:t>rezistence k selhávání (návrat k trestné činnosti, závislosti..)</a:t>
            </a:r>
          </a:p>
          <a:p>
            <a:pPr lvl="1"/>
            <a:r>
              <a:rPr lang="cs-CZ" dirty="0"/>
              <a:t>benefit pro blízké osoby tréninkového zaměstnance (děti, senioři)</a:t>
            </a:r>
          </a:p>
          <a:p>
            <a:pPr lvl="1"/>
            <a:r>
              <a:rPr lang="cs-CZ" dirty="0"/>
              <a:t>přerušení rodinné trajektorie sociálního vyloučení  </a:t>
            </a:r>
          </a:p>
          <a:p>
            <a:pPr lvl="1"/>
            <a:r>
              <a:rPr lang="cs-CZ" dirty="0"/>
              <a:t>produktivní využité životní zkušenosti, vzor pro členy komunity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19089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03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10542</TotalTime>
  <Words>516</Words>
  <Application>Microsoft Office PowerPoint</Application>
  <PresentationFormat>Širokoúhlá obrazovka</PresentationFormat>
  <Paragraphs>71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Prezentace aplikace PowerPoint</vt:lpstr>
      <vt:lpstr>Definice tréninkového zaměstnání</vt:lpstr>
      <vt:lpstr>Tréninkové zaměstnávání – významné znaky</vt:lpstr>
      <vt:lpstr>CÍLOVÁ SKUPINA:  lidé se sociálním znevýhodněním</vt:lpstr>
      <vt:lpstr>CÍLE TZ</vt:lpstr>
      <vt:lpstr>VÝSLEDKY TZ</vt:lpstr>
      <vt:lpstr>VÝSLEDKY TZ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jupik _</dc:creator>
  <cp:lastModifiedBy>Martina Zikmundova</cp:lastModifiedBy>
  <cp:revision>20</cp:revision>
  <dcterms:created xsi:type="dcterms:W3CDTF">2022-02-15T15:08:29Z</dcterms:created>
  <dcterms:modified xsi:type="dcterms:W3CDTF">2022-10-26T17:49:10Z</dcterms:modified>
</cp:coreProperties>
</file>