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9" r:id="rId3"/>
    <p:sldId id="308" r:id="rId4"/>
    <p:sldId id="312" r:id="rId5"/>
    <p:sldId id="302" r:id="rId6"/>
    <p:sldId id="303" r:id="rId7"/>
    <p:sldId id="304" r:id="rId8"/>
    <p:sldId id="305" r:id="rId9"/>
    <p:sldId id="306" r:id="rId10"/>
    <p:sldId id="307" r:id="rId11"/>
    <p:sldId id="314" r:id="rId12"/>
    <p:sldId id="333" r:id="rId13"/>
    <p:sldId id="334" r:id="rId14"/>
    <p:sldId id="342" r:id="rId15"/>
    <p:sldId id="336" r:id="rId16"/>
    <p:sldId id="337" r:id="rId17"/>
    <p:sldId id="338" r:id="rId18"/>
    <p:sldId id="339" r:id="rId19"/>
    <p:sldId id="343" r:id="rId20"/>
    <p:sldId id="313" r:id="rId21"/>
    <p:sldId id="341" r:id="rId22"/>
    <p:sldId id="315" r:id="rId23"/>
    <p:sldId id="310" r:id="rId24"/>
    <p:sldId id="311" r:id="rId25"/>
    <p:sldId id="316" r:id="rId26"/>
    <p:sldId id="317" r:id="rId27"/>
    <p:sldId id="318" r:id="rId28"/>
    <p:sldId id="320" r:id="rId29"/>
    <p:sldId id="321" r:id="rId30"/>
    <p:sldId id="331" r:id="rId31"/>
    <p:sldId id="330" r:id="rId32"/>
    <p:sldId id="327" r:id="rId33"/>
    <p:sldId id="329" r:id="rId34"/>
    <p:sldId id="332" r:id="rId35"/>
    <p:sldId id="325" r:id="rId36"/>
    <p:sldId id="319" r:id="rId37"/>
    <p:sldId id="322" r:id="rId38"/>
    <p:sldId id="324" r:id="rId39"/>
    <p:sldId id="301" r:id="rId40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0000"/>
    <a:srgbClr val="009900"/>
    <a:srgbClr val="990000"/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6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3CFCF1-1055-4A7C-BA3D-FDF102ACDA91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74E6971-C43D-458D-884C-7274AE51E23A}">
      <dgm:prSet phldrT="[Text]"/>
      <dgm:spPr>
        <a:solidFill>
          <a:srgbClr val="0070C0"/>
        </a:solidFill>
      </dgm:spPr>
      <dgm:t>
        <a:bodyPr/>
        <a:lstStyle/>
        <a:p>
          <a:r>
            <a:rPr lang="cs-CZ"/>
            <a:t>Rozpisy</a:t>
          </a:r>
        </a:p>
      </dgm:t>
    </dgm:pt>
    <dgm:pt modelId="{9C4D41B3-B0F2-4152-81CA-71961154F53D}" type="parTrans" cxnId="{6E12BD28-8148-47DE-89C9-D8389CD264FB}">
      <dgm:prSet/>
      <dgm:spPr/>
      <dgm:t>
        <a:bodyPr/>
        <a:lstStyle/>
        <a:p>
          <a:endParaRPr lang="cs-CZ"/>
        </a:p>
      </dgm:t>
    </dgm:pt>
    <dgm:pt modelId="{EBA6BA2E-BD02-4875-A3C3-A735FAB841BA}" type="sibTrans" cxnId="{6E12BD28-8148-47DE-89C9-D8389CD264FB}">
      <dgm:prSet/>
      <dgm:spPr>
        <a:solidFill>
          <a:srgbClr val="0070C0"/>
        </a:solidFill>
      </dgm:spPr>
      <dgm:t>
        <a:bodyPr/>
        <a:lstStyle/>
        <a:p>
          <a:r>
            <a:rPr lang="cs-CZ"/>
            <a:t>Seznamy</a:t>
          </a:r>
        </a:p>
      </dgm:t>
    </dgm:pt>
    <dgm:pt modelId="{AFE77881-8F93-4B38-A1B3-7A65F5C8ECE4}">
      <dgm:prSet phldrT="[Text]"/>
      <dgm:spPr/>
      <dgm:t>
        <a:bodyPr/>
        <a:lstStyle/>
        <a:p>
          <a:r>
            <a:rPr lang="cs-CZ" dirty="0" smtClean="0">
              <a:solidFill>
                <a:schemeClr val="bg1"/>
              </a:solidFill>
            </a:rPr>
            <a:t>a</a:t>
          </a:r>
          <a:endParaRPr lang="cs-CZ" dirty="0">
            <a:solidFill>
              <a:schemeClr val="bg1"/>
            </a:solidFill>
          </a:endParaRPr>
        </a:p>
      </dgm:t>
    </dgm:pt>
    <dgm:pt modelId="{4F04DBD6-8625-4237-986B-14D6AB9BD619}" type="parTrans" cxnId="{17936536-E914-4869-928A-F87F32BBD00E}">
      <dgm:prSet/>
      <dgm:spPr/>
      <dgm:t>
        <a:bodyPr/>
        <a:lstStyle/>
        <a:p>
          <a:endParaRPr lang="cs-CZ"/>
        </a:p>
      </dgm:t>
    </dgm:pt>
    <dgm:pt modelId="{98F28DDC-E9D8-48AF-84A7-E6777F42B584}" type="sibTrans" cxnId="{17936536-E914-4869-928A-F87F32BBD00E}">
      <dgm:prSet/>
      <dgm:spPr/>
      <dgm:t>
        <a:bodyPr/>
        <a:lstStyle/>
        <a:p>
          <a:endParaRPr lang="cs-CZ"/>
        </a:p>
      </dgm:t>
    </dgm:pt>
    <dgm:pt modelId="{C99775B3-D264-44D3-BD37-3EDDCA0795EB}">
      <dgm:prSet phldrT="[Text]" custT="1"/>
      <dgm:spPr/>
      <dgm:t>
        <a:bodyPr/>
        <a:lstStyle/>
        <a:p>
          <a:pPr algn="ctr"/>
          <a:r>
            <a:rPr lang="cs-CZ" sz="3000" b="1"/>
            <a:t>IR</a:t>
          </a:r>
        </a:p>
      </dgm:t>
    </dgm:pt>
    <dgm:pt modelId="{80848C4C-69B7-429C-A6C6-950871155FA7}" type="parTrans" cxnId="{63C8D1FE-7FA3-4095-881F-DA0AD5357627}">
      <dgm:prSet/>
      <dgm:spPr/>
      <dgm:t>
        <a:bodyPr/>
        <a:lstStyle/>
        <a:p>
          <a:endParaRPr lang="cs-CZ"/>
        </a:p>
      </dgm:t>
    </dgm:pt>
    <dgm:pt modelId="{F8E5C834-3C69-47BE-A3CE-9C3466A3E830}" type="sibTrans" cxnId="{63C8D1FE-7FA3-4095-881F-DA0AD5357627}">
      <dgm:prSet/>
      <dgm:spPr/>
      <dgm:t>
        <a:bodyPr/>
        <a:lstStyle/>
        <a:p>
          <a:endParaRPr lang="cs-CZ"/>
        </a:p>
      </dgm:t>
    </dgm:pt>
    <dgm:pt modelId="{E48B630E-F4ED-411A-A0A6-BA40BB662E3C}">
      <dgm:prSet phldrT="[Text]"/>
      <dgm:spPr>
        <a:solidFill>
          <a:srgbClr val="0070C0"/>
        </a:solidFill>
      </dgm:spPr>
      <dgm:t>
        <a:bodyPr/>
        <a:lstStyle/>
        <a:p>
          <a:r>
            <a:rPr lang="cs-CZ" dirty="0"/>
            <a:t>Kontrolní data</a:t>
          </a:r>
        </a:p>
      </dgm:t>
    </dgm:pt>
    <dgm:pt modelId="{7FFF2780-4318-4B1B-B949-D361A835F33F}" type="parTrans" cxnId="{016E386D-3DC1-4E72-92DF-F31C1526D8A3}">
      <dgm:prSet/>
      <dgm:spPr/>
      <dgm:t>
        <a:bodyPr/>
        <a:lstStyle/>
        <a:p>
          <a:endParaRPr lang="cs-CZ"/>
        </a:p>
      </dgm:t>
    </dgm:pt>
    <dgm:pt modelId="{290D51B3-7BE3-4EC6-8199-CC2C5787FC01}" type="sibTrans" cxnId="{016E386D-3DC1-4E72-92DF-F31C1526D8A3}">
      <dgm:prSet/>
      <dgm:spPr>
        <a:solidFill>
          <a:srgbClr val="0070C0"/>
        </a:solidFill>
      </dgm:spPr>
      <dgm:t>
        <a:bodyPr/>
        <a:lstStyle/>
        <a:p>
          <a:r>
            <a:rPr lang="cs-CZ"/>
            <a:t>Informace pro FM</a:t>
          </a:r>
        </a:p>
      </dgm:t>
    </dgm:pt>
    <dgm:pt modelId="{59E5F951-59BB-4F80-AC8E-080AE2020A03}">
      <dgm:prSet phldrT="[Text]"/>
      <dgm:spPr>
        <a:solidFill>
          <a:srgbClr val="0070C0"/>
        </a:solidFill>
      </dgm:spPr>
      <dgm:t>
        <a:bodyPr/>
        <a:lstStyle/>
        <a:p>
          <a:r>
            <a:rPr lang="cs-CZ"/>
            <a:t>Nastavení (Hlavička)</a:t>
          </a:r>
        </a:p>
      </dgm:t>
    </dgm:pt>
    <dgm:pt modelId="{CBFD691C-2A1B-4AAD-B8DA-F6F87748837D}" type="sibTrans" cxnId="{C7400C1C-87A6-4ACE-83A1-91D0A391F53A}">
      <dgm:prSet/>
      <dgm:spPr>
        <a:solidFill>
          <a:srgbClr val="0070C0"/>
        </a:solidFill>
      </dgm:spPr>
      <dgm:t>
        <a:bodyPr/>
        <a:lstStyle/>
        <a:p>
          <a:r>
            <a:rPr lang="cs-CZ"/>
            <a:t>Soupisky</a:t>
          </a:r>
        </a:p>
      </dgm:t>
    </dgm:pt>
    <dgm:pt modelId="{CD904059-2526-468C-A509-EA7D0701119E}" type="parTrans" cxnId="{C7400C1C-87A6-4ACE-83A1-91D0A391F53A}">
      <dgm:prSet/>
      <dgm:spPr/>
      <dgm:t>
        <a:bodyPr/>
        <a:lstStyle/>
        <a:p>
          <a:endParaRPr lang="cs-CZ"/>
        </a:p>
      </dgm:t>
    </dgm:pt>
    <dgm:pt modelId="{4CE25CB1-4CF7-4427-937E-278BF011E1C3}" type="pres">
      <dgm:prSet presAssocID="{A13CFCF1-1055-4A7C-BA3D-FDF102ACDA91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88A0AB5C-217F-4184-A9C3-9F56863D0B61}" type="pres">
      <dgm:prSet presAssocID="{974E6971-C43D-458D-884C-7274AE51E23A}" presName="composite" presStyleCnt="0"/>
      <dgm:spPr/>
    </dgm:pt>
    <dgm:pt modelId="{75436A13-EF8B-4E2E-9504-B526CEF04995}" type="pres">
      <dgm:prSet presAssocID="{974E6971-C43D-458D-884C-7274AE51E23A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A1498A7-C0AC-48E3-A060-51B80C79D904}" type="pres">
      <dgm:prSet presAssocID="{974E6971-C43D-458D-884C-7274AE51E23A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3769066-F1B6-4B8B-86C1-50BD60DBE255}" type="pres">
      <dgm:prSet presAssocID="{974E6971-C43D-458D-884C-7274AE51E23A}" presName="BalanceSpacing" presStyleCnt="0"/>
      <dgm:spPr/>
    </dgm:pt>
    <dgm:pt modelId="{C7E66EFD-48F2-42A3-BD09-C8F341721005}" type="pres">
      <dgm:prSet presAssocID="{974E6971-C43D-458D-884C-7274AE51E23A}" presName="BalanceSpacing1" presStyleCnt="0"/>
      <dgm:spPr/>
    </dgm:pt>
    <dgm:pt modelId="{2FA910C1-1DC6-4F6A-AAE4-B6409540A160}" type="pres">
      <dgm:prSet presAssocID="{EBA6BA2E-BD02-4875-A3C3-A735FAB841BA}" presName="Accent1Text" presStyleLbl="node1" presStyleIdx="1" presStyleCnt="6"/>
      <dgm:spPr/>
      <dgm:t>
        <a:bodyPr/>
        <a:lstStyle/>
        <a:p>
          <a:endParaRPr lang="cs-CZ"/>
        </a:p>
      </dgm:t>
    </dgm:pt>
    <dgm:pt modelId="{DE8B2DC9-7585-4A0E-8EEF-04EAA8A61859}" type="pres">
      <dgm:prSet presAssocID="{EBA6BA2E-BD02-4875-A3C3-A735FAB841BA}" presName="spaceBetweenRectangles" presStyleCnt="0"/>
      <dgm:spPr/>
    </dgm:pt>
    <dgm:pt modelId="{13DB7B8C-AA35-4D65-9AA4-8C6CC8589DB0}" type="pres">
      <dgm:prSet presAssocID="{59E5F951-59BB-4F80-AC8E-080AE2020A03}" presName="composite" presStyleCnt="0"/>
      <dgm:spPr/>
    </dgm:pt>
    <dgm:pt modelId="{2A89FCE1-C6DD-46EE-9EDE-AA86F1B47EF9}" type="pres">
      <dgm:prSet presAssocID="{59E5F951-59BB-4F80-AC8E-080AE2020A03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6D1F078-350E-4D40-ACF5-F016DD619F37}" type="pres">
      <dgm:prSet presAssocID="{59E5F951-59BB-4F80-AC8E-080AE2020A03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928BD9E-9538-4D9E-95F0-FD7E9148A62F}" type="pres">
      <dgm:prSet presAssocID="{59E5F951-59BB-4F80-AC8E-080AE2020A03}" presName="BalanceSpacing" presStyleCnt="0"/>
      <dgm:spPr/>
    </dgm:pt>
    <dgm:pt modelId="{BAFC0836-CDF9-4AEC-B6F4-765A6E99F25E}" type="pres">
      <dgm:prSet presAssocID="{59E5F951-59BB-4F80-AC8E-080AE2020A03}" presName="BalanceSpacing1" presStyleCnt="0"/>
      <dgm:spPr/>
    </dgm:pt>
    <dgm:pt modelId="{E5EE5424-8872-4846-8696-F485CB1AE4FB}" type="pres">
      <dgm:prSet presAssocID="{CBFD691C-2A1B-4AAD-B8DA-F6F87748837D}" presName="Accent1Text" presStyleLbl="node1" presStyleIdx="3" presStyleCnt="6"/>
      <dgm:spPr/>
      <dgm:t>
        <a:bodyPr/>
        <a:lstStyle/>
        <a:p>
          <a:endParaRPr lang="cs-CZ"/>
        </a:p>
      </dgm:t>
    </dgm:pt>
    <dgm:pt modelId="{346486BB-E53E-440D-ADC6-3F1DFE386D0A}" type="pres">
      <dgm:prSet presAssocID="{CBFD691C-2A1B-4AAD-B8DA-F6F87748837D}" presName="spaceBetweenRectangles" presStyleCnt="0"/>
      <dgm:spPr/>
    </dgm:pt>
    <dgm:pt modelId="{1CD75509-85B5-4D92-AB4F-F0960DE116E3}" type="pres">
      <dgm:prSet presAssocID="{E48B630E-F4ED-411A-A0A6-BA40BB662E3C}" presName="composite" presStyleCnt="0"/>
      <dgm:spPr/>
    </dgm:pt>
    <dgm:pt modelId="{27471B37-15A3-4088-9D26-11DC18AB87D3}" type="pres">
      <dgm:prSet presAssocID="{E48B630E-F4ED-411A-A0A6-BA40BB662E3C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BBB89DA-BAFD-422B-AA73-324C7D6949E5}" type="pres">
      <dgm:prSet presAssocID="{E48B630E-F4ED-411A-A0A6-BA40BB662E3C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267C2D1-CBEC-4A90-A846-829764E51606}" type="pres">
      <dgm:prSet presAssocID="{E48B630E-F4ED-411A-A0A6-BA40BB662E3C}" presName="BalanceSpacing" presStyleCnt="0"/>
      <dgm:spPr/>
    </dgm:pt>
    <dgm:pt modelId="{40DD4F69-2672-4E0F-9818-4A59A37E95D7}" type="pres">
      <dgm:prSet presAssocID="{E48B630E-F4ED-411A-A0A6-BA40BB662E3C}" presName="BalanceSpacing1" presStyleCnt="0"/>
      <dgm:spPr/>
    </dgm:pt>
    <dgm:pt modelId="{F60BE72C-EDF2-4943-8062-8982FBF3A024}" type="pres">
      <dgm:prSet presAssocID="{290D51B3-7BE3-4EC6-8199-CC2C5787FC01}" presName="Accent1Text" presStyleLbl="node1" presStyleIdx="5" presStyleCnt="6"/>
      <dgm:spPr/>
      <dgm:t>
        <a:bodyPr/>
        <a:lstStyle/>
        <a:p>
          <a:endParaRPr lang="cs-CZ"/>
        </a:p>
      </dgm:t>
    </dgm:pt>
  </dgm:ptLst>
  <dgm:cxnLst>
    <dgm:cxn modelId="{016E386D-3DC1-4E72-92DF-F31C1526D8A3}" srcId="{A13CFCF1-1055-4A7C-BA3D-FDF102ACDA91}" destId="{E48B630E-F4ED-411A-A0A6-BA40BB662E3C}" srcOrd="2" destOrd="0" parTransId="{7FFF2780-4318-4B1B-B949-D361A835F33F}" sibTransId="{290D51B3-7BE3-4EC6-8199-CC2C5787FC01}"/>
    <dgm:cxn modelId="{B4266C72-F19D-48DF-9B2A-1B8A178B6881}" type="presOf" srcId="{EBA6BA2E-BD02-4875-A3C3-A735FAB841BA}" destId="{2FA910C1-1DC6-4F6A-AAE4-B6409540A160}" srcOrd="0" destOrd="0" presId="urn:microsoft.com/office/officeart/2008/layout/AlternatingHexagons"/>
    <dgm:cxn modelId="{58BB0CC7-AF02-44C1-9234-44A3EFDDA027}" type="presOf" srcId="{59E5F951-59BB-4F80-AC8E-080AE2020A03}" destId="{2A89FCE1-C6DD-46EE-9EDE-AA86F1B47EF9}" srcOrd="0" destOrd="0" presId="urn:microsoft.com/office/officeart/2008/layout/AlternatingHexagons"/>
    <dgm:cxn modelId="{BBAC1BAC-00C8-4E33-80CC-E987B089CE0E}" type="presOf" srcId="{E48B630E-F4ED-411A-A0A6-BA40BB662E3C}" destId="{27471B37-15A3-4088-9D26-11DC18AB87D3}" srcOrd="0" destOrd="0" presId="urn:microsoft.com/office/officeart/2008/layout/AlternatingHexagons"/>
    <dgm:cxn modelId="{B515ED43-85A2-4A78-B141-2E02FB304031}" type="presOf" srcId="{AFE77881-8F93-4B38-A1B3-7A65F5C8ECE4}" destId="{FA1498A7-C0AC-48E3-A060-51B80C79D904}" srcOrd="0" destOrd="0" presId="urn:microsoft.com/office/officeart/2008/layout/AlternatingHexagons"/>
    <dgm:cxn modelId="{DE26E581-B42C-4DD6-B59E-D799A83E2A3D}" type="presOf" srcId="{974E6971-C43D-458D-884C-7274AE51E23A}" destId="{75436A13-EF8B-4E2E-9504-B526CEF04995}" srcOrd="0" destOrd="0" presId="urn:microsoft.com/office/officeart/2008/layout/AlternatingHexagons"/>
    <dgm:cxn modelId="{C7400C1C-87A6-4ACE-83A1-91D0A391F53A}" srcId="{A13CFCF1-1055-4A7C-BA3D-FDF102ACDA91}" destId="{59E5F951-59BB-4F80-AC8E-080AE2020A03}" srcOrd="1" destOrd="0" parTransId="{CD904059-2526-468C-A509-EA7D0701119E}" sibTransId="{CBFD691C-2A1B-4AAD-B8DA-F6F87748837D}"/>
    <dgm:cxn modelId="{600CC783-0759-4926-881D-768B4FD104A6}" type="presOf" srcId="{290D51B3-7BE3-4EC6-8199-CC2C5787FC01}" destId="{F60BE72C-EDF2-4943-8062-8982FBF3A024}" srcOrd="0" destOrd="0" presId="urn:microsoft.com/office/officeart/2008/layout/AlternatingHexagons"/>
    <dgm:cxn modelId="{17936536-E914-4869-928A-F87F32BBD00E}" srcId="{974E6971-C43D-458D-884C-7274AE51E23A}" destId="{AFE77881-8F93-4B38-A1B3-7A65F5C8ECE4}" srcOrd="0" destOrd="0" parTransId="{4F04DBD6-8625-4237-986B-14D6AB9BD619}" sibTransId="{98F28DDC-E9D8-48AF-84A7-E6777F42B584}"/>
    <dgm:cxn modelId="{311B7794-FEFB-4437-9399-9A1A454A4FD7}" type="presOf" srcId="{A13CFCF1-1055-4A7C-BA3D-FDF102ACDA91}" destId="{4CE25CB1-4CF7-4427-937E-278BF011E1C3}" srcOrd="0" destOrd="0" presId="urn:microsoft.com/office/officeart/2008/layout/AlternatingHexagons"/>
    <dgm:cxn modelId="{63C8D1FE-7FA3-4095-881F-DA0AD5357627}" srcId="{59E5F951-59BB-4F80-AC8E-080AE2020A03}" destId="{C99775B3-D264-44D3-BD37-3EDDCA0795EB}" srcOrd="0" destOrd="0" parTransId="{80848C4C-69B7-429C-A6C6-950871155FA7}" sibTransId="{F8E5C834-3C69-47BE-A3CE-9C3466A3E830}"/>
    <dgm:cxn modelId="{65FC66EA-4106-4D64-AB3D-E34122A86952}" type="presOf" srcId="{CBFD691C-2A1B-4AAD-B8DA-F6F87748837D}" destId="{E5EE5424-8872-4846-8696-F485CB1AE4FB}" srcOrd="0" destOrd="0" presId="urn:microsoft.com/office/officeart/2008/layout/AlternatingHexagons"/>
    <dgm:cxn modelId="{D8551225-47A4-4F5C-BCA2-6D27D17E69C1}" type="presOf" srcId="{C99775B3-D264-44D3-BD37-3EDDCA0795EB}" destId="{26D1F078-350E-4D40-ACF5-F016DD619F37}" srcOrd="0" destOrd="0" presId="urn:microsoft.com/office/officeart/2008/layout/AlternatingHexagons"/>
    <dgm:cxn modelId="{6E12BD28-8148-47DE-89C9-D8389CD264FB}" srcId="{A13CFCF1-1055-4A7C-BA3D-FDF102ACDA91}" destId="{974E6971-C43D-458D-884C-7274AE51E23A}" srcOrd="0" destOrd="0" parTransId="{9C4D41B3-B0F2-4152-81CA-71961154F53D}" sibTransId="{EBA6BA2E-BD02-4875-A3C3-A735FAB841BA}"/>
    <dgm:cxn modelId="{E3CA697B-13C8-4A3B-99B6-3BD69C2CB40B}" type="presParOf" srcId="{4CE25CB1-4CF7-4427-937E-278BF011E1C3}" destId="{88A0AB5C-217F-4184-A9C3-9F56863D0B61}" srcOrd="0" destOrd="0" presId="urn:microsoft.com/office/officeart/2008/layout/AlternatingHexagons"/>
    <dgm:cxn modelId="{44F5A661-FE8A-4AA4-812F-B32966929E71}" type="presParOf" srcId="{88A0AB5C-217F-4184-A9C3-9F56863D0B61}" destId="{75436A13-EF8B-4E2E-9504-B526CEF04995}" srcOrd="0" destOrd="0" presId="urn:microsoft.com/office/officeart/2008/layout/AlternatingHexagons"/>
    <dgm:cxn modelId="{7883BF3D-A5AF-4D18-8CD1-81B85A7B6DE3}" type="presParOf" srcId="{88A0AB5C-217F-4184-A9C3-9F56863D0B61}" destId="{FA1498A7-C0AC-48E3-A060-51B80C79D904}" srcOrd="1" destOrd="0" presId="urn:microsoft.com/office/officeart/2008/layout/AlternatingHexagons"/>
    <dgm:cxn modelId="{D3FDB55C-F513-4D33-9ECB-5F26529C5A60}" type="presParOf" srcId="{88A0AB5C-217F-4184-A9C3-9F56863D0B61}" destId="{43769066-F1B6-4B8B-86C1-50BD60DBE255}" srcOrd="2" destOrd="0" presId="urn:microsoft.com/office/officeart/2008/layout/AlternatingHexagons"/>
    <dgm:cxn modelId="{DB297B6D-0A1D-4912-965B-EAEE208D3C45}" type="presParOf" srcId="{88A0AB5C-217F-4184-A9C3-9F56863D0B61}" destId="{C7E66EFD-48F2-42A3-BD09-C8F341721005}" srcOrd="3" destOrd="0" presId="urn:microsoft.com/office/officeart/2008/layout/AlternatingHexagons"/>
    <dgm:cxn modelId="{20755D0F-731E-4637-B264-F3A77FE8DB32}" type="presParOf" srcId="{88A0AB5C-217F-4184-A9C3-9F56863D0B61}" destId="{2FA910C1-1DC6-4F6A-AAE4-B6409540A160}" srcOrd="4" destOrd="0" presId="urn:microsoft.com/office/officeart/2008/layout/AlternatingHexagons"/>
    <dgm:cxn modelId="{3D1B6E03-9D3D-4BAD-851B-1D95C080EDEE}" type="presParOf" srcId="{4CE25CB1-4CF7-4427-937E-278BF011E1C3}" destId="{DE8B2DC9-7585-4A0E-8EEF-04EAA8A61859}" srcOrd="1" destOrd="0" presId="urn:microsoft.com/office/officeart/2008/layout/AlternatingHexagons"/>
    <dgm:cxn modelId="{D15FC97A-7E1C-4D7B-BA83-A81A42FBEE9F}" type="presParOf" srcId="{4CE25CB1-4CF7-4427-937E-278BF011E1C3}" destId="{13DB7B8C-AA35-4D65-9AA4-8C6CC8589DB0}" srcOrd="2" destOrd="0" presId="urn:microsoft.com/office/officeart/2008/layout/AlternatingHexagons"/>
    <dgm:cxn modelId="{DDF6BD2C-574E-4845-B614-91225DC725EC}" type="presParOf" srcId="{13DB7B8C-AA35-4D65-9AA4-8C6CC8589DB0}" destId="{2A89FCE1-C6DD-46EE-9EDE-AA86F1B47EF9}" srcOrd="0" destOrd="0" presId="urn:microsoft.com/office/officeart/2008/layout/AlternatingHexagons"/>
    <dgm:cxn modelId="{ED977644-C88F-4D98-998B-CAD9632D08E6}" type="presParOf" srcId="{13DB7B8C-AA35-4D65-9AA4-8C6CC8589DB0}" destId="{26D1F078-350E-4D40-ACF5-F016DD619F37}" srcOrd="1" destOrd="0" presId="urn:microsoft.com/office/officeart/2008/layout/AlternatingHexagons"/>
    <dgm:cxn modelId="{6D04E38A-368D-4D5F-89C2-3EDAF103DA55}" type="presParOf" srcId="{13DB7B8C-AA35-4D65-9AA4-8C6CC8589DB0}" destId="{8928BD9E-9538-4D9E-95F0-FD7E9148A62F}" srcOrd="2" destOrd="0" presId="urn:microsoft.com/office/officeart/2008/layout/AlternatingHexagons"/>
    <dgm:cxn modelId="{55F13985-5AC8-4C7D-840B-D63EEA0148A8}" type="presParOf" srcId="{13DB7B8C-AA35-4D65-9AA4-8C6CC8589DB0}" destId="{BAFC0836-CDF9-4AEC-B6F4-765A6E99F25E}" srcOrd="3" destOrd="0" presId="urn:microsoft.com/office/officeart/2008/layout/AlternatingHexagons"/>
    <dgm:cxn modelId="{52440984-CB35-4B37-A80A-B2BBB0CBD926}" type="presParOf" srcId="{13DB7B8C-AA35-4D65-9AA4-8C6CC8589DB0}" destId="{E5EE5424-8872-4846-8696-F485CB1AE4FB}" srcOrd="4" destOrd="0" presId="urn:microsoft.com/office/officeart/2008/layout/AlternatingHexagons"/>
    <dgm:cxn modelId="{250FD851-6D47-4BC9-91D8-8F3A2D66C1FE}" type="presParOf" srcId="{4CE25CB1-4CF7-4427-937E-278BF011E1C3}" destId="{346486BB-E53E-440D-ADC6-3F1DFE386D0A}" srcOrd="3" destOrd="0" presId="urn:microsoft.com/office/officeart/2008/layout/AlternatingHexagons"/>
    <dgm:cxn modelId="{D08CA024-FB1A-4B31-9D8D-78AE72AAE44F}" type="presParOf" srcId="{4CE25CB1-4CF7-4427-937E-278BF011E1C3}" destId="{1CD75509-85B5-4D92-AB4F-F0960DE116E3}" srcOrd="4" destOrd="0" presId="urn:microsoft.com/office/officeart/2008/layout/AlternatingHexagons"/>
    <dgm:cxn modelId="{0FE7FB63-F95A-4073-89CD-165FAE401450}" type="presParOf" srcId="{1CD75509-85B5-4D92-AB4F-F0960DE116E3}" destId="{27471B37-15A3-4088-9D26-11DC18AB87D3}" srcOrd="0" destOrd="0" presId="urn:microsoft.com/office/officeart/2008/layout/AlternatingHexagons"/>
    <dgm:cxn modelId="{CA401CFC-452E-4E03-99B1-4D006F049F47}" type="presParOf" srcId="{1CD75509-85B5-4D92-AB4F-F0960DE116E3}" destId="{7BBB89DA-BAFD-422B-AA73-324C7D6949E5}" srcOrd="1" destOrd="0" presId="urn:microsoft.com/office/officeart/2008/layout/AlternatingHexagons"/>
    <dgm:cxn modelId="{601446B0-B4FF-4448-89F8-965F596CCFBF}" type="presParOf" srcId="{1CD75509-85B5-4D92-AB4F-F0960DE116E3}" destId="{B267C2D1-CBEC-4A90-A846-829764E51606}" srcOrd="2" destOrd="0" presId="urn:microsoft.com/office/officeart/2008/layout/AlternatingHexagons"/>
    <dgm:cxn modelId="{3B4EBF2F-2632-4463-88F2-967FF98EEC74}" type="presParOf" srcId="{1CD75509-85B5-4D92-AB4F-F0960DE116E3}" destId="{40DD4F69-2672-4E0F-9818-4A59A37E95D7}" srcOrd="3" destOrd="0" presId="urn:microsoft.com/office/officeart/2008/layout/AlternatingHexagons"/>
    <dgm:cxn modelId="{4AAC9440-FABC-45E0-A97D-9ECADBAF64B2}" type="presParOf" srcId="{1CD75509-85B5-4D92-AB4F-F0960DE116E3}" destId="{F60BE72C-EDF2-4943-8062-8982FBF3A024}" srcOrd="4" destOrd="0" presId="urn:microsoft.com/office/officeart/2008/layout/AlternatingHexagons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3CFCF1-1055-4A7C-BA3D-FDF102ACDA91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FE77881-8F93-4B38-A1B3-7A65F5C8ECE4}">
      <dgm:prSet phldrT="[Text]"/>
      <dgm:spPr/>
      <dgm:t>
        <a:bodyPr/>
        <a:lstStyle/>
        <a:p>
          <a:r>
            <a:rPr lang="cs-CZ" dirty="0" smtClean="0">
              <a:solidFill>
                <a:schemeClr val="bg1"/>
              </a:solidFill>
            </a:rPr>
            <a:t>a</a:t>
          </a:r>
          <a:endParaRPr lang="cs-CZ" dirty="0">
            <a:solidFill>
              <a:schemeClr val="bg1"/>
            </a:solidFill>
          </a:endParaRPr>
        </a:p>
      </dgm:t>
    </dgm:pt>
    <dgm:pt modelId="{4F04DBD6-8625-4237-986B-14D6AB9BD619}" type="parTrans" cxnId="{17936536-E914-4869-928A-F87F32BBD00E}">
      <dgm:prSet/>
      <dgm:spPr/>
      <dgm:t>
        <a:bodyPr/>
        <a:lstStyle/>
        <a:p>
          <a:endParaRPr lang="cs-CZ"/>
        </a:p>
      </dgm:t>
    </dgm:pt>
    <dgm:pt modelId="{98F28DDC-E9D8-48AF-84A7-E6777F42B584}" type="sibTrans" cxnId="{17936536-E914-4869-928A-F87F32BBD00E}">
      <dgm:prSet/>
      <dgm:spPr/>
      <dgm:t>
        <a:bodyPr/>
        <a:lstStyle/>
        <a:p>
          <a:endParaRPr lang="cs-CZ"/>
        </a:p>
      </dgm:t>
    </dgm:pt>
    <dgm:pt modelId="{C99775B3-D264-44D3-BD37-3EDDCA0795EB}">
      <dgm:prSet phldrT="[Text]" custT="1"/>
      <dgm:spPr/>
      <dgm:t>
        <a:bodyPr/>
        <a:lstStyle/>
        <a:p>
          <a:pPr algn="ctr"/>
          <a:r>
            <a:rPr lang="cs-CZ" sz="2400" b="1" baseline="0" dirty="0" smtClean="0"/>
            <a:t>IR - partner</a:t>
          </a:r>
          <a:endParaRPr lang="cs-CZ" sz="2400" b="1" baseline="0" dirty="0"/>
        </a:p>
      </dgm:t>
    </dgm:pt>
    <dgm:pt modelId="{80848C4C-69B7-429C-A6C6-950871155FA7}" type="parTrans" cxnId="{63C8D1FE-7FA3-4095-881F-DA0AD5357627}">
      <dgm:prSet/>
      <dgm:spPr/>
      <dgm:t>
        <a:bodyPr/>
        <a:lstStyle/>
        <a:p>
          <a:endParaRPr lang="cs-CZ"/>
        </a:p>
      </dgm:t>
    </dgm:pt>
    <dgm:pt modelId="{F8E5C834-3C69-47BE-A3CE-9C3466A3E830}" type="sibTrans" cxnId="{63C8D1FE-7FA3-4095-881F-DA0AD5357627}">
      <dgm:prSet/>
      <dgm:spPr/>
      <dgm:t>
        <a:bodyPr/>
        <a:lstStyle/>
        <a:p>
          <a:endParaRPr lang="cs-CZ"/>
        </a:p>
      </dgm:t>
    </dgm:pt>
    <dgm:pt modelId="{59E5F951-59BB-4F80-AC8E-080AE2020A03}">
      <dgm:prSet phldrT="[Text]"/>
      <dgm:spPr>
        <a:solidFill>
          <a:srgbClr val="009900"/>
        </a:solidFill>
      </dgm:spPr>
      <dgm:t>
        <a:bodyPr/>
        <a:lstStyle/>
        <a:p>
          <a:r>
            <a:rPr lang="cs-CZ" dirty="0"/>
            <a:t>Nastavení (</a:t>
          </a:r>
          <a:r>
            <a:rPr lang="cs-CZ" dirty="0" smtClean="0"/>
            <a:t>Hlavička, Rozpočet)</a:t>
          </a:r>
          <a:endParaRPr lang="cs-CZ" dirty="0"/>
        </a:p>
      </dgm:t>
    </dgm:pt>
    <dgm:pt modelId="{CBFD691C-2A1B-4AAD-B8DA-F6F87748837D}" type="sibTrans" cxnId="{C7400C1C-87A6-4ACE-83A1-91D0A391F53A}">
      <dgm:prSet/>
      <dgm:spPr>
        <a:solidFill>
          <a:schemeClr val="bg1"/>
        </a:solidFill>
      </dgm:spPr>
      <dgm:t>
        <a:bodyPr/>
        <a:lstStyle/>
        <a:p>
          <a:endParaRPr lang="cs-CZ"/>
        </a:p>
      </dgm:t>
    </dgm:pt>
    <dgm:pt modelId="{CD904059-2526-468C-A509-EA7D0701119E}" type="parTrans" cxnId="{C7400C1C-87A6-4ACE-83A1-91D0A391F53A}">
      <dgm:prSet/>
      <dgm:spPr/>
      <dgm:t>
        <a:bodyPr/>
        <a:lstStyle/>
        <a:p>
          <a:endParaRPr lang="cs-CZ"/>
        </a:p>
      </dgm:t>
    </dgm:pt>
    <dgm:pt modelId="{E48B630E-F4ED-411A-A0A6-BA40BB662E3C}">
      <dgm:prSet phldrT="[Text]"/>
      <dgm:spPr>
        <a:solidFill>
          <a:schemeClr val="bg1"/>
        </a:solidFill>
      </dgm:spPr>
      <dgm:t>
        <a:bodyPr/>
        <a:lstStyle/>
        <a:p>
          <a:r>
            <a:rPr lang="cs-CZ" dirty="0"/>
            <a:t>Kontrolní data</a:t>
          </a:r>
        </a:p>
      </dgm:t>
    </dgm:pt>
    <dgm:pt modelId="{290D51B3-7BE3-4EC6-8199-CC2C5787FC01}" type="sibTrans" cxnId="{016E386D-3DC1-4E72-92DF-F31C1526D8A3}">
      <dgm:prSet custT="1"/>
      <dgm:spPr>
        <a:solidFill>
          <a:srgbClr val="009900"/>
        </a:solidFill>
      </dgm:spPr>
      <dgm:t>
        <a:bodyPr/>
        <a:lstStyle/>
        <a:p>
          <a:r>
            <a:rPr lang="cs-CZ" sz="1480" baseline="0" dirty="0" smtClean="0"/>
            <a:t>Rozpisy</a:t>
          </a:r>
          <a:endParaRPr lang="cs-CZ" sz="1480" baseline="0" dirty="0"/>
        </a:p>
      </dgm:t>
    </dgm:pt>
    <dgm:pt modelId="{7FFF2780-4318-4B1B-B949-D361A835F33F}" type="parTrans" cxnId="{016E386D-3DC1-4E72-92DF-F31C1526D8A3}">
      <dgm:prSet/>
      <dgm:spPr/>
      <dgm:t>
        <a:bodyPr/>
        <a:lstStyle/>
        <a:p>
          <a:endParaRPr lang="cs-CZ"/>
        </a:p>
      </dgm:t>
    </dgm:pt>
    <dgm:pt modelId="{974E6971-C43D-458D-884C-7274AE51E23A}">
      <dgm:prSet phldrT="[Text]"/>
      <dgm:spPr>
        <a:solidFill>
          <a:schemeClr val="bg1"/>
        </a:solidFill>
      </dgm:spPr>
      <dgm:t>
        <a:bodyPr/>
        <a:lstStyle/>
        <a:p>
          <a:r>
            <a:rPr lang="cs-CZ"/>
            <a:t>Rozpisy</a:t>
          </a:r>
        </a:p>
      </dgm:t>
    </dgm:pt>
    <dgm:pt modelId="{EBA6BA2E-BD02-4875-A3C3-A735FAB841BA}" type="sibTrans" cxnId="{6E12BD28-8148-47DE-89C9-D8389CD264FB}">
      <dgm:prSet/>
      <dgm:spPr>
        <a:solidFill>
          <a:srgbClr val="009900"/>
        </a:solidFill>
      </dgm:spPr>
      <dgm:t>
        <a:bodyPr/>
        <a:lstStyle/>
        <a:p>
          <a:r>
            <a:rPr lang="cs-CZ"/>
            <a:t>Seznamy</a:t>
          </a:r>
        </a:p>
      </dgm:t>
    </dgm:pt>
    <dgm:pt modelId="{9C4D41B3-B0F2-4152-81CA-71961154F53D}" type="parTrans" cxnId="{6E12BD28-8148-47DE-89C9-D8389CD264FB}">
      <dgm:prSet/>
      <dgm:spPr/>
      <dgm:t>
        <a:bodyPr/>
        <a:lstStyle/>
        <a:p>
          <a:endParaRPr lang="cs-CZ"/>
        </a:p>
      </dgm:t>
    </dgm:pt>
    <dgm:pt modelId="{4CE25CB1-4CF7-4427-937E-278BF011E1C3}" type="pres">
      <dgm:prSet presAssocID="{A13CFCF1-1055-4A7C-BA3D-FDF102ACDA91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88A0AB5C-217F-4184-A9C3-9F56863D0B61}" type="pres">
      <dgm:prSet presAssocID="{974E6971-C43D-458D-884C-7274AE51E23A}" presName="composite" presStyleCnt="0"/>
      <dgm:spPr/>
    </dgm:pt>
    <dgm:pt modelId="{75436A13-EF8B-4E2E-9504-B526CEF04995}" type="pres">
      <dgm:prSet presAssocID="{974E6971-C43D-458D-884C-7274AE51E23A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A1498A7-C0AC-48E3-A060-51B80C79D904}" type="pres">
      <dgm:prSet presAssocID="{974E6971-C43D-458D-884C-7274AE51E23A}" presName="Childtext1" presStyleLbl="revTx" presStyleIdx="0" presStyleCnt="3" custLinFactNeighborX="-1811" custLinFactNeighborY="-168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3769066-F1B6-4B8B-86C1-50BD60DBE255}" type="pres">
      <dgm:prSet presAssocID="{974E6971-C43D-458D-884C-7274AE51E23A}" presName="BalanceSpacing" presStyleCnt="0"/>
      <dgm:spPr/>
    </dgm:pt>
    <dgm:pt modelId="{C7E66EFD-48F2-42A3-BD09-C8F341721005}" type="pres">
      <dgm:prSet presAssocID="{974E6971-C43D-458D-884C-7274AE51E23A}" presName="BalanceSpacing1" presStyleCnt="0"/>
      <dgm:spPr/>
    </dgm:pt>
    <dgm:pt modelId="{2FA910C1-1DC6-4F6A-AAE4-B6409540A160}" type="pres">
      <dgm:prSet presAssocID="{EBA6BA2E-BD02-4875-A3C3-A735FAB841BA}" presName="Accent1Text" presStyleLbl="node1" presStyleIdx="1" presStyleCnt="6"/>
      <dgm:spPr/>
      <dgm:t>
        <a:bodyPr/>
        <a:lstStyle/>
        <a:p>
          <a:endParaRPr lang="cs-CZ"/>
        </a:p>
      </dgm:t>
    </dgm:pt>
    <dgm:pt modelId="{DE8B2DC9-7585-4A0E-8EEF-04EAA8A61859}" type="pres">
      <dgm:prSet presAssocID="{EBA6BA2E-BD02-4875-A3C3-A735FAB841BA}" presName="spaceBetweenRectangles" presStyleCnt="0"/>
      <dgm:spPr/>
    </dgm:pt>
    <dgm:pt modelId="{13DB7B8C-AA35-4D65-9AA4-8C6CC8589DB0}" type="pres">
      <dgm:prSet presAssocID="{59E5F951-59BB-4F80-AC8E-080AE2020A03}" presName="composite" presStyleCnt="0"/>
      <dgm:spPr/>
    </dgm:pt>
    <dgm:pt modelId="{2A89FCE1-C6DD-46EE-9EDE-AA86F1B47EF9}" type="pres">
      <dgm:prSet presAssocID="{59E5F951-59BB-4F80-AC8E-080AE2020A03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6D1F078-350E-4D40-ACF5-F016DD619F37}" type="pres">
      <dgm:prSet presAssocID="{59E5F951-59BB-4F80-AC8E-080AE2020A03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928BD9E-9538-4D9E-95F0-FD7E9148A62F}" type="pres">
      <dgm:prSet presAssocID="{59E5F951-59BB-4F80-AC8E-080AE2020A03}" presName="BalanceSpacing" presStyleCnt="0"/>
      <dgm:spPr/>
    </dgm:pt>
    <dgm:pt modelId="{BAFC0836-CDF9-4AEC-B6F4-765A6E99F25E}" type="pres">
      <dgm:prSet presAssocID="{59E5F951-59BB-4F80-AC8E-080AE2020A03}" presName="BalanceSpacing1" presStyleCnt="0"/>
      <dgm:spPr/>
    </dgm:pt>
    <dgm:pt modelId="{E5EE5424-8872-4846-8696-F485CB1AE4FB}" type="pres">
      <dgm:prSet presAssocID="{CBFD691C-2A1B-4AAD-B8DA-F6F87748837D}" presName="Accent1Text" presStyleLbl="node1" presStyleIdx="3" presStyleCnt="6"/>
      <dgm:spPr/>
      <dgm:t>
        <a:bodyPr/>
        <a:lstStyle/>
        <a:p>
          <a:endParaRPr lang="cs-CZ"/>
        </a:p>
      </dgm:t>
    </dgm:pt>
    <dgm:pt modelId="{346486BB-E53E-440D-ADC6-3F1DFE386D0A}" type="pres">
      <dgm:prSet presAssocID="{CBFD691C-2A1B-4AAD-B8DA-F6F87748837D}" presName="spaceBetweenRectangles" presStyleCnt="0"/>
      <dgm:spPr/>
    </dgm:pt>
    <dgm:pt modelId="{1CD75509-85B5-4D92-AB4F-F0960DE116E3}" type="pres">
      <dgm:prSet presAssocID="{E48B630E-F4ED-411A-A0A6-BA40BB662E3C}" presName="composite" presStyleCnt="0"/>
      <dgm:spPr/>
    </dgm:pt>
    <dgm:pt modelId="{27471B37-15A3-4088-9D26-11DC18AB87D3}" type="pres">
      <dgm:prSet presAssocID="{E48B630E-F4ED-411A-A0A6-BA40BB662E3C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BBB89DA-BAFD-422B-AA73-324C7D6949E5}" type="pres">
      <dgm:prSet presAssocID="{E48B630E-F4ED-411A-A0A6-BA40BB662E3C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267C2D1-CBEC-4A90-A846-829764E51606}" type="pres">
      <dgm:prSet presAssocID="{E48B630E-F4ED-411A-A0A6-BA40BB662E3C}" presName="BalanceSpacing" presStyleCnt="0"/>
      <dgm:spPr/>
    </dgm:pt>
    <dgm:pt modelId="{40DD4F69-2672-4E0F-9818-4A59A37E95D7}" type="pres">
      <dgm:prSet presAssocID="{E48B630E-F4ED-411A-A0A6-BA40BB662E3C}" presName="BalanceSpacing1" presStyleCnt="0"/>
      <dgm:spPr/>
    </dgm:pt>
    <dgm:pt modelId="{F60BE72C-EDF2-4943-8062-8982FBF3A024}" type="pres">
      <dgm:prSet presAssocID="{290D51B3-7BE3-4EC6-8199-CC2C5787FC01}" presName="Accent1Text" presStyleLbl="node1" presStyleIdx="5" presStyleCnt="6"/>
      <dgm:spPr/>
      <dgm:t>
        <a:bodyPr/>
        <a:lstStyle/>
        <a:p>
          <a:endParaRPr lang="cs-CZ"/>
        </a:p>
      </dgm:t>
    </dgm:pt>
  </dgm:ptLst>
  <dgm:cxnLst>
    <dgm:cxn modelId="{016E386D-3DC1-4E72-92DF-F31C1526D8A3}" srcId="{A13CFCF1-1055-4A7C-BA3D-FDF102ACDA91}" destId="{E48B630E-F4ED-411A-A0A6-BA40BB662E3C}" srcOrd="2" destOrd="0" parTransId="{7FFF2780-4318-4B1B-B949-D361A835F33F}" sibTransId="{290D51B3-7BE3-4EC6-8199-CC2C5787FC01}"/>
    <dgm:cxn modelId="{3B7194B1-2C02-4802-AF95-F4FEA1C4E7FC}" type="presOf" srcId="{974E6971-C43D-458D-884C-7274AE51E23A}" destId="{75436A13-EF8B-4E2E-9504-B526CEF04995}" srcOrd="0" destOrd="0" presId="urn:microsoft.com/office/officeart/2008/layout/AlternatingHexagons"/>
    <dgm:cxn modelId="{84F676CB-5E28-4F82-89E9-35D1C6D9268E}" type="presOf" srcId="{EBA6BA2E-BD02-4875-A3C3-A735FAB841BA}" destId="{2FA910C1-1DC6-4F6A-AAE4-B6409540A160}" srcOrd="0" destOrd="0" presId="urn:microsoft.com/office/officeart/2008/layout/AlternatingHexagons"/>
    <dgm:cxn modelId="{777AABE3-F7B9-4C2E-A02D-84EFDD572160}" type="presOf" srcId="{E48B630E-F4ED-411A-A0A6-BA40BB662E3C}" destId="{27471B37-15A3-4088-9D26-11DC18AB87D3}" srcOrd="0" destOrd="0" presId="urn:microsoft.com/office/officeart/2008/layout/AlternatingHexagons"/>
    <dgm:cxn modelId="{C7400C1C-87A6-4ACE-83A1-91D0A391F53A}" srcId="{A13CFCF1-1055-4A7C-BA3D-FDF102ACDA91}" destId="{59E5F951-59BB-4F80-AC8E-080AE2020A03}" srcOrd="1" destOrd="0" parTransId="{CD904059-2526-468C-A509-EA7D0701119E}" sibTransId="{CBFD691C-2A1B-4AAD-B8DA-F6F87748837D}"/>
    <dgm:cxn modelId="{ED37DDC8-0E58-482C-A5C0-4BC7C234E29D}" type="presOf" srcId="{59E5F951-59BB-4F80-AC8E-080AE2020A03}" destId="{2A89FCE1-C6DD-46EE-9EDE-AA86F1B47EF9}" srcOrd="0" destOrd="0" presId="urn:microsoft.com/office/officeart/2008/layout/AlternatingHexagons"/>
    <dgm:cxn modelId="{6E75BE73-A81A-420B-B18C-17271315BCFB}" type="presOf" srcId="{C99775B3-D264-44D3-BD37-3EDDCA0795EB}" destId="{26D1F078-350E-4D40-ACF5-F016DD619F37}" srcOrd="0" destOrd="0" presId="urn:microsoft.com/office/officeart/2008/layout/AlternatingHexagons"/>
    <dgm:cxn modelId="{17936536-E914-4869-928A-F87F32BBD00E}" srcId="{974E6971-C43D-458D-884C-7274AE51E23A}" destId="{AFE77881-8F93-4B38-A1B3-7A65F5C8ECE4}" srcOrd="0" destOrd="0" parTransId="{4F04DBD6-8625-4237-986B-14D6AB9BD619}" sibTransId="{98F28DDC-E9D8-48AF-84A7-E6777F42B584}"/>
    <dgm:cxn modelId="{006DC594-8CC5-49D4-BDFA-1E5C91AC2283}" type="presOf" srcId="{AFE77881-8F93-4B38-A1B3-7A65F5C8ECE4}" destId="{FA1498A7-C0AC-48E3-A060-51B80C79D904}" srcOrd="0" destOrd="0" presId="urn:microsoft.com/office/officeart/2008/layout/AlternatingHexagons"/>
    <dgm:cxn modelId="{63C8D1FE-7FA3-4095-881F-DA0AD5357627}" srcId="{59E5F951-59BB-4F80-AC8E-080AE2020A03}" destId="{C99775B3-D264-44D3-BD37-3EDDCA0795EB}" srcOrd="0" destOrd="0" parTransId="{80848C4C-69B7-429C-A6C6-950871155FA7}" sibTransId="{F8E5C834-3C69-47BE-A3CE-9C3466A3E830}"/>
    <dgm:cxn modelId="{32FD9DC2-4C6C-40F1-AC54-5D77D232A4EF}" type="presOf" srcId="{CBFD691C-2A1B-4AAD-B8DA-F6F87748837D}" destId="{E5EE5424-8872-4846-8696-F485CB1AE4FB}" srcOrd="0" destOrd="0" presId="urn:microsoft.com/office/officeart/2008/layout/AlternatingHexagons"/>
    <dgm:cxn modelId="{5CBF9421-0715-419A-AF64-64B9540CA938}" type="presOf" srcId="{290D51B3-7BE3-4EC6-8199-CC2C5787FC01}" destId="{F60BE72C-EDF2-4943-8062-8982FBF3A024}" srcOrd="0" destOrd="0" presId="urn:microsoft.com/office/officeart/2008/layout/AlternatingHexagons"/>
    <dgm:cxn modelId="{6E12BD28-8148-47DE-89C9-D8389CD264FB}" srcId="{A13CFCF1-1055-4A7C-BA3D-FDF102ACDA91}" destId="{974E6971-C43D-458D-884C-7274AE51E23A}" srcOrd="0" destOrd="0" parTransId="{9C4D41B3-B0F2-4152-81CA-71961154F53D}" sibTransId="{EBA6BA2E-BD02-4875-A3C3-A735FAB841BA}"/>
    <dgm:cxn modelId="{9AB3040B-A172-4B3A-BB0B-6C6A1D173A50}" type="presOf" srcId="{A13CFCF1-1055-4A7C-BA3D-FDF102ACDA91}" destId="{4CE25CB1-4CF7-4427-937E-278BF011E1C3}" srcOrd="0" destOrd="0" presId="urn:microsoft.com/office/officeart/2008/layout/AlternatingHexagons"/>
    <dgm:cxn modelId="{B98EF05F-5740-494A-AB20-CFB6040BEBF1}" type="presParOf" srcId="{4CE25CB1-4CF7-4427-937E-278BF011E1C3}" destId="{88A0AB5C-217F-4184-A9C3-9F56863D0B61}" srcOrd="0" destOrd="0" presId="urn:microsoft.com/office/officeart/2008/layout/AlternatingHexagons"/>
    <dgm:cxn modelId="{FFB4B61D-3865-4BE1-A57C-C753FF6BF931}" type="presParOf" srcId="{88A0AB5C-217F-4184-A9C3-9F56863D0B61}" destId="{75436A13-EF8B-4E2E-9504-B526CEF04995}" srcOrd="0" destOrd="0" presId="urn:microsoft.com/office/officeart/2008/layout/AlternatingHexagons"/>
    <dgm:cxn modelId="{03D1F35E-DF61-4BED-9E66-BAEEF5F850B4}" type="presParOf" srcId="{88A0AB5C-217F-4184-A9C3-9F56863D0B61}" destId="{FA1498A7-C0AC-48E3-A060-51B80C79D904}" srcOrd="1" destOrd="0" presId="urn:microsoft.com/office/officeart/2008/layout/AlternatingHexagons"/>
    <dgm:cxn modelId="{D8F0909A-209E-4DC8-AFE2-2B8A0DE0EF31}" type="presParOf" srcId="{88A0AB5C-217F-4184-A9C3-9F56863D0B61}" destId="{43769066-F1B6-4B8B-86C1-50BD60DBE255}" srcOrd="2" destOrd="0" presId="urn:microsoft.com/office/officeart/2008/layout/AlternatingHexagons"/>
    <dgm:cxn modelId="{CAA3426F-C9C3-4EC5-B129-C04D1DDADC3D}" type="presParOf" srcId="{88A0AB5C-217F-4184-A9C3-9F56863D0B61}" destId="{C7E66EFD-48F2-42A3-BD09-C8F341721005}" srcOrd="3" destOrd="0" presId="urn:microsoft.com/office/officeart/2008/layout/AlternatingHexagons"/>
    <dgm:cxn modelId="{35F60AF3-3B3E-4F1D-BAA1-C14EE2986AE7}" type="presParOf" srcId="{88A0AB5C-217F-4184-A9C3-9F56863D0B61}" destId="{2FA910C1-1DC6-4F6A-AAE4-B6409540A160}" srcOrd="4" destOrd="0" presId="urn:microsoft.com/office/officeart/2008/layout/AlternatingHexagons"/>
    <dgm:cxn modelId="{B01ED3E6-8B47-48C2-B1F4-F09C2E3582E8}" type="presParOf" srcId="{4CE25CB1-4CF7-4427-937E-278BF011E1C3}" destId="{DE8B2DC9-7585-4A0E-8EEF-04EAA8A61859}" srcOrd="1" destOrd="0" presId="urn:microsoft.com/office/officeart/2008/layout/AlternatingHexagons"/>
    <dgm:cxn modelId="{56BFBF84-E05B-4833-ADD3-3035D3CE102C}" type="presParOf" srcId="{4CE25CB1-4CF7-4427-937E-278BF011E1C3}" destId="{13DB7B8C-AA35-4D65-9AA4-8C6CC8589DB0}" srcOrd="2" destOrd="0" presId="urn:microsoft.com/office/officeart/2008/layout/AlternatingHexagons"/>
    <dgm:cxn modelId="{011C734D-A114-45AC-B688-6F7D76F37FA5}" type="presParOf" srcId="{13DB7B8C-AA35-4D65-9AA4-8C6CC8589DB0}" destId="{2A89FCE1-C6DD-46EE-9EDE-AA86F1B47EF9}" srcOrd="0" destOrd="0" presId="urn:microsoft.com/office/officeart/2008/layout/AlternatingHexagons"/>
    <dgm:cxn modelId="{BE709F1C-9DA2-4B16-9022-F37DBB651CA1}" type="presParOf" srcId="{13DB7B8C-AA35-4D65-9AA4-8C6CC8589DB0}" destId="{26D1F078-350E-4D40-ACF5-F016DD619F37}" srcOrd="1" destOrd="0" presId="urn:microsoft.com/office/officeart/2008/layout/AlternatingHexagons"/>
    <dgm:cxn modelId="{95D9C037-E75D-4F9C-A64F-EF8BF6CE73CC}" type="presParOf" srcId="{13DB7B8C-AA35-4D65-9AA4-8C6CC8589DB0}" destId="{8928BD9E-9538-4D9E-95F0-FD7E9148A62F}" srcOrd="2" destOrd="0" presId="urn:microsoft.com/office/officeart/2008/layout/AlternatingHexagons"/>
    <dgm:cxn modelId="{31EBA05F-BC47-4CAA-B063-036685479F35}" type="presParOf" srcId="{13DB7B8C-AA35-4D65-9AA4-8C6CC8589DB0}" destId="{BAFC0836-CDF9-4AEC-B6F4-765A6E99F25E}" srcOrd="3" destOrd="0" presId="urn:microsoft.com/office/officeart/2008/layout/AlternatingHexagons"/>
    <dgm:cxn modelId="{BE04CB68-3F53-4AA2-BC26-4B6AD9968E72}" type="presParOf" srcId="{13DB7B8C-AA35-4D65-9AA4-8C6CC8589DB0}" destId="{E5EE5424-8872-4846-8696-F485CB1AE4FB}" srcOrd="4" destOrd="0" presId="urn:microsoft.com/office/officeart/2008/layout/AlternatingHexagons"/>
    <dgm:cxn modelId="{56B9967B-8BBA-4666-9691-E0555329CF45}" type="presParOf" srcId="{4CE25CB1-4CF7-4427-937E-278BF011E1C3}" destId="{346486BB-E53E-440D-ADC6-3F1DFE386D0A}" srcOrd="3" destOrd="0" presId="urn:microsoft.com/office/officeart/2008/layout/AlternatingHexagons"/>
    <dgm:cxn modelId="{833202AA-934C-4F83-95B5-FBA8AA3C547D}" type="presParOf" srcId="{4CE25CB1-4CF7-4427-937E-278BF011E1C3}" destId="{1CD75509-85B5-4D92-AB4F-F0960DE116E3}" srcOrd="4" destOrd="0" presId="urn:microsoft.com/office/officeart/2008/layout/AlternatingHexagons"/>
    <dgm:cxn modelId="{FDADD9D2-557F-4444-AA90-C816363FE871}" type="presParOf" srcId="{1CD75509-85B5-4D92-AB4F-F0960DE116E3}" destId="{27471B37-15A3-4088-9D26-11DC18AB87D3}" srcOrd="0" destOrd="0" presId="urn:microsoft.com/office/officeart/2008/layout/AlternatingHexagons"/>
    <dgm:cxn modelId="{163C449A-47CE-49EA-8CC2-5529D5A8EB0C}" type="presParOf" srcId="{1CD75509-85B5-4D92-AB4F-F0960DE116E3}" destId="{7BBB89DA-BAFD-422B-AA73-324C7D6949E5}" srcOrd="1" destOrd="0" presId="urn:microsoft.com/office/officeart/2008/layout/AlternatingHexagons"/>
    <dgm:cxn modelId="{3E4137A0-DB28-44EB-9C5B-CBE6947BF4BF}" type="presParOf" srcId="{1CD75509-85B5-4D92-AB4F-F0960DE116E3}" destId="{B267C2D1-CBEC-4A90-A846-829764E51606}" srcOrd="2" destOrd="0" presId="urn:microsoft.com/office/officeart/2008/layout/AlternatingHexagons"/>
    <dgm:cxn modelId="{DF28CB42-492C-4DE2-A81A-B690221E296F}" type="presParOf" srcId="{1CD75509-85B5-4D92-AB4F-F0960DE116E3}" destId="{40DD4F69-2672-4E0F-9818-4A59A37E95D7}" srcOrd="3" destOrd="0" presId="urn:microsoft.com/office/officeart/2008/layout/AlternatingHexagons"/>
    <dgm:cxn modelId="{0D541428-F12F-4F8C-BF64-A67708E5DEED}" type="presParOf" srcId="{1CD75509-85B5-4D92-AB4F-F0960DE116E3}" destId="{F60BE72C-EDF2-4943-8062-8982FBF3A024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436A13-EF8B-4E2E-9504-B526CEF04995}">
      <dsp:nvSpPr>
        <dsp:cNvPr id="0" name=""/>
        <dsp:cNvSpPr/>
      </dsp:nvSpPr>
      <dsp:spPr>
        <a:xfrm rot="5400000">
          <a:off x="3060545" y="95654"/>
          <a:ext cx="1441884" cy="1254439"/>
        </a:xfrm>
        <a:prstGeom prst="hexagon">
          <a:avLst>
            <a:gd name="adj" fmla="val 25000"/>
            <a:gd name="vf" fmla="val 11547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/>
            <a:t>Rozpisy</a:t>
          </a:r>
        </a:p>
      </dsp:txBody>
      <dsp:txXfrm rot="5400000">
        <a:off x="3060545" y="95654"/>
        <a:ext cx="1441884" cy="1254439"/>
      </dsp:txXfrm>
    </dsp:sp>
    <dsp:sp modelId="{FA1498A7-C0AC-48E3-A060-51B80C79D904}">
      <dsp:nvSpPr>
        <dsp:cNvPr id="0" name=""/>
        <dsp:cNvSpPr/>
      </dsp:nvSpPr>
      <dsp:spPr>
        <a:xfrm>
          <a:off x="4446773" y="290309"/>
          <a:ext cx="1609143" cy="865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>
              <a:solidFill>
                <a:schemeClr val="bg1"/>
              </a:solidFill>
            </a:rPr>
            <a:t>a</a:t>
          </a:r>
          <a:endParaRPr lang="cs-CZ" sz="1300" kern="1200" dirty="0">
            <a:solidFill>
              <a:schemeClr val="bg1"/>
            </a:solidFill>
          </a:endParaRPr>
        </a:p>
      </dsp:txBody>
      <dsp:txXfrm>
        <a:off x="4446773" y="290309"/>
        <a:ext cx="1609143" cy="865130"/>
      </dsp:txXfrm>
    </dsp:sp>
    <dsp:sp modelId="{2FA910C1-1DC6-4F6A-AAE4-B6409540A160}">
      <dsp:nvSpPr>
        <dsp:cNvPr id="0" name=""/>
        <dsp:cNvSpPr/>
      </dsp:nvSpPr>
      <dsp:spPr>
        <a:xfrm rot="5400000">
          <a:off x="1705749" y="95654"/>
          <a:ext cx="1441884" cy="1254439"/>
        </a:xfrm>
        <a:prstGeom prst="hexagon">
          <a:avLst>
            <a:gd name="adj" fmla="val 25000"/>
            <a:gd name="vf" fmla="val 11547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/>
            <a:t>Seznamy</a:t>
          </a:r>
        </a:p>
      </dsp:txBody>
      <dsp:txXfrm rot="5400000">
        <a:off x="1705749" y="95654"/>
        <a:ext cx="1441884" cy="1254439"/>
      </dsp:txXfrm>
    </dsp:sp>
    <dsp:sp modelId="{2A89FCE1-C6DD-46EE-9EDE-AA86F1B47EF9}">
      <dsp:nvSpPr>
        <dsp:cNvPr id="0" name=""/>
        <dsp:cNvSpPr/>
      </dsp:nvSpPr>
      <dsp:spPr>
        <a:xfrm rot="5400000">
          <a:off x="2380552" y="1319526"/>
          <a:ext cx="1441884" cy="1254439"/>
        </a:xfrm>
        <a:prstGeom prst="hexagon">
          <a:avLst>
            <a:gd name="adj" fmla="val 25000"/>
            <a:gd name="vf" fmla="val 11547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/>
            <a:t>Nastavení (Hlavička)</a:t>
          </a:r>
        </a:p>
      </dsp:txBody>
      <dsp:txXfrm rot="5400000">
        <a:off x="2380552" y="1319526"/>
        <a:ext cx="1441884" cy="1254439"/>
      </dsp:txXfrm>
    </dsp:sp>
    <dsp:sp modelId="{26D1F078-350E-4D40-ACF5-F016DD619F37}">
      <dsp:nvSpPr>
        <dsp:cNvPr id="0" name=""/>
        <dsp:cNvSpPr/>
      </dsp:nvSpPr>
      <dsp:spPr>
        <a:xfrm>
          <a:off x="865131" y="1514181"/>
          <a:ext cx="1557235" cy="865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b="1" kern="1200"/>
            <a:t>IR</a:t>
          </a:r>
        </a:p>
      </dsp:txBody>
      <dsp:txXfrm>
        <a:off x="865131" y="1514181"/>
        <a:ext cx="1557235" cy="865130"/>
      </dsp:txXfrm>
    </dsp:sp>
    <dsp:sp modelId="{E5EE5424-8872-4846-8696-F485CB1AE4FB}">
      <dsp:nvSpPr>
        <dsp:cNvPr id="0" name=""/>
        <dsp:cNvSpPr/>
      </dsp:nvSpPr>
      <dsp:spPr>
        <a:xfrm rot="5400000">
          <a:off x="3735347" y="1319526"/>
          <a:ext cx="1441884" cy="1254439"/>
        </a:xfrm>
        <a:prstGeom prst="hexagon">
          <a:avLst>
            <a:gd name="adj" fmla="val 25000"/>
            <a:gd name="vf" fmla="val 11547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/>
            <a:t>Soupisky</a:t>
          </a:r>
        </a:p>
      </dsp:txBody>
      <dsp:txXfrm rot="5400000">
        <a:off x="3735347" y="1319526"/>
        <a:ext cx="1441884" cy="1254439"/>
      </dsp:txXfrm>
    </dsp:sp>
    <dsp:sp modelId="{27471B37-15A3-4088-9D26-11DC18AB87D3}">
      <dsp:nvSpPr>
        <dsp:cNvPr id="0" name=""/>
        <dsp:cNvSpPr/>
      </dsp:nvSpPr>
      <dsp:spPr>
        <a:xfrm rot="5400000">
          <a:off x="3060545" y="2543398"/>
          <a:ext cx="1441884" cy="1254439"/>
        </a:xfrm>
        <a:prstGeom prst="hexagon">
          <a:avLst>
            <a:gd name="adj" fmla="val 25000"/>
            <a:gd name="vf" fmla="val 11547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/>
            <a:t>Kontrolní data</a:t>
          </a:r>
        </a:p>
      </dsp:txBody>
      <dsp:txXfrm rot="5400000">
        <a:off x="3060545" y="2543398"/>
        <a:ext cx="1441884" cy="1254439"/>
      </dsp:txXfrm>
    </dsp:sp>
    <dsp:sp modelId="{7BBB89DA-BAFD-422B-AA73-324C7D6949E5}">
      <dsp:nvSpPr>
        <dsp:cNvPr id="0" name=""/>
        <dsp:cNvSpPr/>
      </dsp:nvSpPr>
      <dsp:spPr>
        <a:xfrm>
          <a:off x="4446773" y="2738052"/>
          <a:ext cx="1609143" cy="865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BE72C-EDF2-4943-8062-8982FBF3A024}">
      <dsp:nvSpPr>
        <dsp:cNvPr id="0" name=""/>
        <dsp:cNvSpPr/>
      </dsp:nvSpPr>
      <dsp:spPr>
        <a:xfrm rot="5400000">
          <a:off x="1705749" y="2543398"/>
          <a:ext cx="1441884" cy="1254439"/>
        </a:xfrm>
        <a:prstGeom prst="hexagon">
          <a:avLst>
            <a:gd name="adj" fmla="val 25000"/>
            <a:gd name="vf" fmla="val 11547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/>
            <a:t>Informace pro FM</a:t>
          </a:r>
        </a:p>
      </dsp:txBody>
      <dsp:txXfrm rot="5400000">
        <a:off x="1705749" y="2543398"/>
        <a:ext cx="1441884" cy="12544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436A13-EF8B-4E2E-9504-B526CEF04995}">
      <dsp:nvSpPr>
        <dsp:cNvPr id="0" name=""/>
        <dsp:cNvSpPr/>
      </dsp:nvSpPr>
      <dsp:spPr>
        <a:xfrm rot="5400000">
          <a:off x="2386787" y="90559"/>
          <a:ext cx="1389763" cy="1209094"/>
        </a:xfrm>
        <a:prstGeom prst="hexagon">
          <a:avLst>
            <a:gd name="adj" fmla="val 25000"/>
            <a:gd name="vf" fmla="val 11547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/>
            <a:t>Rozpisy</a:t>
          </a:r>
        </a:p>
      </dsp:txBody>
      <dsp:txXfrm rot="5400000">
        <a:off x="2386787" y="90559"/>
        <a:ext cx="1389763" cy="1209094"/>
      </dsp:txXfrm>
    </dsp:sp>
    <dsp:sp modelId="{FA1498A7-C0AC-48E3-A060-51B80C79D904}">
      <dsp:nvSpPr>
        <dsp:cNvPr id="0" name=""/>
        <dsp:cNvSpPr/>
      </dsp:nvSpPr>
      <dsp:spPr>
        <a:xfrm>
          <a:off x="3694818" y="264135"/>
          <a:ext cx="1550976" cy="833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>
              <a:solidFill>
                <a:schemeClr val="bg1"/>
              </a:solidFill>
            </a:rPr>
            <a:t>a</a:t>
          </a:r>
          <a:endParaRPr lang="cs-CZ" sz="1200" kern="1200" dirty="0">
            <a:solidFill>
              <a:schemeClr val="bg1"/>
            </a:solidFill>
          </a:endParaRPr>
        </a:p>
      </dsp:txBody>
      <dsp:txXfrm>
        <a:off x="3694818" y="264135"/>
        <a:ext cx="1550976" cy="833858"/>
      </dsp:txXfrm>
    </dsp:sp>
    <dsp:sp modelId="{2FA910C1-1DC6-4F6A-AAE4-B6409540A160}">
      <dsp:nvSpPr>
        <dsp:cNvPr id="0" name=""/>
        <dsp:cNvSpPr/>
      </dsp:nvSpPr>
      <dsp:spPr>
        <a:xfrm rot="5400000">
          <a:off x="1080965" y="90559"/>
          <a:ext cx="1389763" cy="1209094"/>
        </a:xfrm>
        <a:prstGeom prst="hexagon">
          <a:avLst>
            <a:gd name="adj" fmla="val 25000"/>
            <a:gd name="vf" fmla="val 115470"/>
          </a:avLst>
        </a:prstGeom>
        <a:solidFill>
          <a:srgbClr val="0099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/>
            <a:t>Seznamy</a:t>
          </a:r>
        </a:p>
      </dsp:txBody>
      <dsp:txXfrm rot="5400000">
        <a:off x="1080965" y="90559"/>
        <a:ext cx="1389763" cy="1209094"/>
      </dsp:txXfrm>
    </dsp:sp>
    <dsp:sp modelId="{2A89FCE1-C6DD-46EE-9EDE-AA86F1B47EF9}">
      <dsp:nvSpPr>
        <dsp:cNvPr id="0" name=""/>
        <dsp:cNvSpPr/>
      </dsp:nvSpPr>
      <dsp:spPr>
        <a:xfrm rot="5400000">
          <a:off x="1731374" y="1270191"/>
          <a:ext cx="1389763" cy="1209094"/>
        </a:xfrm>
        <a:prstGeom prst="hexagon">
          <a:avLst>
            <a:gd name="adj" fmla="val 25000"/>
            <a:gd name="vf" fmla="val 115470"/>
          </a:avLst>
        </a:prstGeom>
        <a:solidFill>
          <a:srgbClr val="0099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/>
            <a:t>Nastavení (</a:t>
          </a:r>
          <a:r>
            <a:rPr lang="cs-CZ" sz="1200" kern="1200" dirty="0" smtClean="0"/>
            <a:t>Hlavička, Rozpočet)</a:t>
          </a:r>
          <a:endParaRPr lang="cs-CZ" sz="1200" kern="1200" dirty="0"/>
        </a:p>
      </dsp:txBody>
      <dsp:txXfrm rot="5400000">
        <a:off x="1731374" y="1270191"/>
        <a:ext cx="1389763" cy="1209094"/>
      </dsp:txXfrm>
    </dsp:sp>
    <dsp:sp modelId="{26D1F078-350E-4D40-ACF5-F016DD619F37}">
      <dsp:nvSpPr>
        <dsp:cNvPr id="0" name=""/>
        <dsp:cNvSpPr/>
      </dsp:nvSpPr>
      <dsp:spPr>
        <a:xfrm>
          <a:off x="270733" y="1457809"/>
          <a:ext cx="1500944" cy="833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baseline="0" dirty="0" smtClean="0"/>
            <a:t>IR - partner</a:t>
          </a:r>
          <a:endParaRPr lang="cs-CZ" sz="2400" b="1" kern="1200" baseline="0" dirty="0"/>
        </a:p>
      </dsp:txBody>
      <dsp:txXfrm>
        <a:off x="270733" y="1457809"/>
        <a:ext cx="1500944" cy="833858"/>
      </dsp:txXfrm>
    </dsp:sp>
    <dsp:sp modelId="{E5EE5424-8872-4846-8696-F485CB1AE4FB}">
      <dsp:nvSpPr>
        <dsp:cNvPr id="0" name=""/>
        <dsp:cNvSpPr/>
      </dsp:nvSpPr>
      <dsp:spPr>
        <a:xfrm rot="5400000">
          <a:off x="3037196" y="1270191"/>
          <a:ext cx="1389763" cy="1209094"/>
        </a:xfrm>
        <a:prstGeom prst="hexagon">
          <a:avLst>
            <a:gd name="adj" fmla="val 25000"/>
            <a:gd name="vf" fmla="val 11547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3600" kern="1200"/>
        </a:p>
      </dsp:txBody>
      <dsp:txXfrm rot="5400000">
        <a:off x="3037196" y="1270191"/>
        <a:ext cx="1389763" cy="1209094"/>
      </dsp:txXfrm>
    </dsp:sp>
    <dsp:sp modelId="{27471B37-15A3-4088-9D26-11DC18AB87D3}">
      <dsp:nvSpPr>
        <dsp:cNvPr id="0" name=""/>
        <dsp:cNvSpPr/>
      </dsp:nvSpPr>
      <dsp:spPr>
        <a:xfrm rot="5400000">
          <a:off x="2386787" y="2449822"/>
          <a:ext cx="1389763" cy="1209094"/>
        </a:xfrm>
        <a:prstGeom prst="hexagon">
          <a:avLst>
            <a:gd name="adj" fmla="val 25000"/>
            <a:gd name="vf" fmla="val 11547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/>
            <a:t>Kontrolní data</a:t>
          </a:r>
        </a:p>
      </dsp:txBody>
      <dsp:txXfrm rot="5400000">
        <a:off x="2386787" y="2449822"/>
        <a:ext cx="1389763" cy="1209094"/>
      </dsp:txXfrm>
    </dsp:sp>
    <dsp:sp modelId="{7BBB89DA-BAFD-422B-AA73-324C7D6949E5}">
      <dsp:nvSpPr>
        <dsp:cNvPr id="0" name=""/>
        <dsp:cNvSpPr/>
      </dsp:nvSpPr>
      <dsp:spPr>
        <a:xfrm>
          <a:off x="3722906" y="2637440"/>
          <a:ext cx="1550976" cy="833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BE72C-EDF2-4943-8062-8982FBF3A024}">
      <dsp:nvSpPr>
        <dsp:cNvPr id="0" name=""/>
        <dsp:cNvSpPr/>
      </dsp:nvSpPr>
      <dsp:spPr>
        <a:xfrm rot="5400000">
          <a:off x="1080965" y="2449822"/>
          <a:ext cx="1389763" cy="1209094"/>
        </a:xfrm>
        <a:prstGeom prst="hexagon">
          <a:avLst>
            <a:gd name="adj" fmla="val 25000"/>
            <a:gd name="vf" fmla="val 115470"/>
          </a:avLst>
        </a:prstGeom>
        <a:solidFill>
          <a:srgbClr val="0099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5786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80" kern="1200" baseline="0" dirty="0" smtClean="0"/>
            <a:t>Rozpisy</a:t>
          </a:r>
          <a:endParaRPr lang="cs-CZ" sz="1480" kern="1200" baseline="0" dirty="0"/>
        </a:p>
      </dsp:txBody>
      <dsp:txXfrm rot="5400000">
        <a:off x="1080965" y="2449822"/>
        <a:ext cx="1389763" cy="1209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9" y="1"/>
            <a:ext cx="2946400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9" y="9428164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A4D5751-C412-48C6-ACBE-C49F26E5F6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027287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9" y="1"/>
            <a:ext cx="2946400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4876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9" y="9428164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3FC35CA-7F6A-4222-9A22-34CA3F1F77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34236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54978-9E44-4ABD-8E1D-F183A28F1A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7CA21-1E00-404C-853A-BAEA9C4ECC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432AE-5E1A-40E1-8E82-3D0FF2844C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E5FA9-A0E0-47A3-B8B5-C31D861964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11EB0-BBE0-414A-BA19-20CE18EB37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87B8F-04D9-46FB-9347-04FAA4AE94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52449-7886-47E2-9A4E-B349EE99A6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9535F-19F3-4C69-86CD-BCDED7D1FC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23A51-9A65-469C-89DD-512AC98231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4D29F-C138-4E47-A1A9-0872CD9F05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2EED9-EB5A-4E8B-A03A-26AD55B1F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6A8DC2C-3E03-4C00-8A49-CF95232A06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smt.cz/strukturalni-fondy/prilohy-a-pokyny-pro-zpracovani-priloh-k-el-mz-s-vyuzitim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826ADF-3FEF-48BF-91B3-3AECC32E4D5E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08050"/>
            <a:ext cx="7772400" cy="720725"/>
          </a:xfrm>
        </p:spPr>
        <p:txBody>
          <a:bodyPr/>
          <a:lstStyle/>
          <a:p>
            <a:pPr eaLnBrk="1" hangingPunct="1"/>
            <a:r>
              <a:rPr lang="cs-CZ" sz="3200" smtClean="0"/>
              <a:t>Operační program </a:t>
            </a:r>
            <a:br>
              <a:rPr lang="cs-CZ" sz="3200" smtClean="0"/>
            </a:br>
            <a:r>
              <a:rPr lang="cs-CZ" sz="3200" smtClean="0"/>
              <a:t>Vzdělávání pro konkurenceschopnost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060575"/>
            <a:ext cx="7775575" cy="2736850"/>
          </a:xfrm>
        </p:spPr>
        <p:txBody>
          <a:bodyPr/>
          <a:lstStyle/>
          <a:p>
            <a:pPr eaLnBrk="1" hangingPunct="1"/>
            <a:r>
              <a:rPr lang="cs-CZ" sz="4800" b="1" dirty="0" smtClean="0">
                <a:solidFill>
                  <a:srgbClr val="00B050"/>
                </a:solidFill>
              </a:rPr>
              <a:t>Seminář pro FM partnerů </a:t>
            </a:r>
          </a:p>
          <a:p>
            <a:pPr eaLnBrk="1" hangingPunct="1"/>
            <a:r>
              <a:rPr lang="cs-CZ" sz="2800" b="1" dirty="0" smtClean="0">
                <a:solidFill>
                  <a:srgbClr val="00B050"/>
                </a:solidFill>
              </a:rPr>
              <a:t>Projekt CZ.1.07/1.1.00/44.0005</a:t>
            </a:r>
          </a:p>
          <a:p>
            <a:pPr eaLnBrk="1" hangingPunct="1"/>
            <a:r>
              <a:rPr lang="cs-CZ" sz="2800" b="1" dirty="0" smtClean="0">
                <a:solidFill>
                  <a:srgbClr val="00B050"/>
                </a:solidFill>
              </a:rPr>
              <a:t>„</a:t>
            </a:r>
            <a:r>
              <a:rPr lang="cs-CZ" sz="2800" b="1" i="1" dirty="0" smtClean="0"/>
              <a:t> </a:t>
            </a:r>
            <a:r>
              <a:rPr lang="cs-CZ" sz="2800" b="1" i="1" dirty="0" smtClean="0">
                <a:solidFill>
                  <a:srgbClr val="00B050"/>
                </a:solidFill>
              </a:rPr>
              <a:t>Přírodovědné a technické vzdělávání Ústeckého kraje</a:t>
            </a:r>
            <a:r>
              <a:rPr lang="cs-CZ" sz="2800" b="1" dirty="0" smtClean="0">
                <a:solidFill>
                  <a:srgbClr val="00B050"/>
                </a:solidFill>
              </a:rPr>
              <a:t>“</a:t>
            </a:r>
          </a:p>
          <a:p>
            <a:pPr eaLnBrk="1" hangingPunct="1"/>
            <a:r>
              <a:rPr lang="cs-CZ" sz="2800" b="1" dirty="0" smtClean="0">
                <a:solidFill>
                  <a:srgbClr val="00B050"/>
                </a:solidFill>
              </a:rPr>
              <a:t>21.10.2013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dirty="0" smtClean="0"/>
              <a:t>Finanční toky – hlavní zásady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2844" y="928670"/>
            <a:ext cx="885831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Úhrady nákladů projektu</a:t>
            </a:r>
          </a:p>
          <a:p>
            <a:pPr marL="609600" marR="0" lvl="0" indent="-609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b="1" i="0" u="sng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 projektového účtu</a:t>
            </a:r>
            <a:r>
              <a:rPr kumimoji="0" lang="cs-CZ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066800" lvl="1" indent="-6096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cs-CZ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přímo </a:t>
            </a:r>
          </a:p>
          <a:p>
            <a:pPr marL="1066800" lvl="1" indent="-6096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cs-CZ" sz="1600" i="0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cs-CZ" sz="1600" i="0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refundace </a:t>
            </a:r>
            <a:r>
              <a:rPr kumimoji="0" lang="cs-CZ" sz="1600" i="0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(pouze mzdy a NN)</a:t>
            </a:r>
            <a:endParaRPr kumimoji="0" lang="cs-CZ" sz="1600" i="0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b="1" i="0" u="sng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 pokladny organizace</a:t>
            </a:r>
          </a:p>
          <a:p>
            <a:pPr marL="1066800" lvl="1" indent="-6096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cs-CZ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následná refundace z účtu projektu – až po uhrazení výdaje z pokladny</a:t>
            </a:r>
          </a:p>
          <a:p>
            <a:pPr marL="1066800" lvl="1" indent="-6096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cs-CZ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úhrada výdajů v hotovosti je možná pouze u drobných výdajů do výše 10 000 </a:t>
            </a:r>
            <a:r>
              <a:rPr kumimoji="0" lang="cs-CZ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Kč</a:t>
            </a:r>
          </a:p>
          <a:p>
            <a:pPr marL="1066800" lvl="1" indent="-6096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1600" b="1" kern="0" dirty="0" smtClean="0">
                <a:solidFill>
                  <a:srgbClr val="FF0000"/>
                </a:solidFill>
                <a:latin typeface="+mn-lt"/>
              </a:rPr>
              <a:t>Minimalizovat</a:t>
            </a:r>
            <a:r>
              <a:rPr lang="cs-CZ" sz="1600" kern="0" dirty="0" smtClean="0">
                <a:latin typeface="+mn-lt"/>
              </a:rPr>
              <a:t> </a:t>
            </a:r>
            <a:endParaRPr kumimoji="0" lang="cs-CZ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066800" lvl="1" indent="-609600">
              <a:spcBef>
                <a:spcPct val="20000"/>
              </a:spcBef>
              <a:buFont typeface="Arial" pitchFamily="34" charset="0"/>
              <a:buChar char="•"/>
            </a:pPr>
            <a:endParaRPr lang="cs-CZ" kern="0" dirty="0">
              <a:latin typeface="+mn-lt"/>
            </a:endParaRPr>
          </a:p>
          <a:p>
            <a:pPr eaLnBrk="1" hangingPunct="1">
              <a:buFontTx/>
              <a:buNone/>
            </a:pPr>
            <a:r>
              <a:rPr lang="cs-CZ" b="1" u="sng" dirty="0" smtClean="0">
                <a:solidFill>
                  <a:srgbClr val="0070C0"/>
                </a:solidFill>
              </a:rPr>
              <a:t>Refundace</a:t>
            </a:r>
            <a:r>
              <a:rPr lang="cs-CZ" dirty="0" smtClean="0">
                <a:solidFill>
                  <a:srgbClr val="0070C0"/>
                </a:solidFill>
              </a:rPr>
              <a:t> = platba z projektového účtu na účet partnera </a:t>
            </a:r>
            <a:r>
              <a:rPr lang="cs-CZ" dirty="0" smtClean="0"/>
              <a:t>(kmenový či provozní).</a:t>
            </a:r>
          </a:p>
          <a:p>
            <a:pPr lvl="1" indent="-457200">
              <a:buFont typeface="Arial" pitchFamily="34" charset="0"/>
              <a:buChar char="•"/>
            </a:pPr>
            <a:r>
              <a:rPr lang="cs-CZ" sz="1600" u="sng" dirty="0" smtClean="0"/>
              <a:t>Vždy zpětně</a:t>
            </a:r>
            <a:r>
              <a:rPr lang="cs-CZ" sz="1600" dirty="0" smtClean="0"/>
              <a:t> (po předchozí úhradě nákladů z účtu partnera). </a:t>
            </a:r>
            <a:r>
              <a:rPr lang="cs-CZ" sz="1600" i="1" dirty="0" smtClean="0"/>
              <a:t>Výjimka : Osobní výdaje (kapitola 1) možná 5 dní před úhradou z účtu </a:t>
            </a:r>
            <a:r>
              <a:rPr lang="cs-CZ" sz="1600" i="1" dirty="0" smtClean="0"/>
              <a:t>organizace – </a:t>
            </a:r>
            <a:r>
              <a:rPr lang="cs-CZ" sz="1600" b="1" i="1" dirty="0" smtClean="0">
                <a:solidFill>
                  <a:srgbClr val="FF0000"/>
                </a:solidFill>
              </a:rPr>
              <a:t>pouze výjimečně a po předchozím schválení Příjemcem</a:t>
            </a:r>
            <a:endParaRPr lang="cs-CZ" sz="1600" b="1" i="1" dirty="0" smtClean="0">
              <a:solidFill>
                <a:srgbClr val="FF0000"/>
              </a:solidFill>
            </a:endParaRPr>
          </a:p>
          <a:p>
            <a:pPr lvl="1" indent="-457200">
              <a:buFont typeface="Arial" pitchFamily="34" charset="0"/>
              <a:buChar char="•"/>
            </a:pPr>
            <a:r>
              <a:rPr lang="cs-CZ" sz="1600" dirty="0" smtClean="0"/>
              <a:t>Nutno </a:t>
            </a:r>
            <a:r>
              <a:rPr lang="cs-CZ" sz="1600" u="sng" dirty="0" smtClean="0"/>
              <a:t>doložit vnitřní účetní doklad </a:t>
            </a:r>
            <a:r>
              <a:rPr lang="cs-CZ" sz="1600" dirty="0" smtClean="0"/>
              <a:t>s jednotlivými položkami</a:t>
            </a:r>
          </a:p>
          <a:p>
            <a:pPr lvl="1" indent="-457200">
              <a:buFont typeface="Arial" pitchFamily="34" charset="0"/>
              <a:buChar char="•"/>
            </a:pPr>
            <a:r>
              <a:rPr lang="cs-CZ" sz="1600" dirty="0" smtClean="0"/>
              <a:t>Mzdy  je vhodné </a:t>
            </a:r>
            <a:r>
              <a:rPr lang="cs-CZ" sz="1600" dirty="0" smtClean="0"/>
              <a:t>refundovat </a:t>
            </a:r>
            <a:r>
              <a:rPr lang="cs-CZ" sz="1600" dirty="0" smtClean="0"/>
              <a:t>celkovou částku přímých nákladů na mzdy než úhrada jednotlivých mezd z projektového účtu. Na vnitřním účetním dokladu mezd </a:t>
            </a:r>
            <a:r>
              <a:rPr lang="cs-CZ" sz="1600" u="sng" dirty="0" smtClean="0"/>
              <a:t>OZNAČIT</a:t>
            </a:r>
            <a:r>
              <a:rPr lang="cs-CZ" sz="1600" dirty="0" smtClean="0"/>
              <a:t> výdaje </a:t>
            </a:r>
            <a:r>
              <a:rPr lang="cs-CZ" sz="1600" u="sng" dirty="0" smtClean="0"/>
              <a:t>přímé a nepřímé</a:t>
            </a:r>
            <a:r>
              <a:rPr lang="cs-CZ" sz="1600" dirty="0" smtClean="0"/>
              <a:t>!!</a:t>
            </a:r>
            <a:endParaRPr lang="cs-CZ" sz="2000" dirty="0" smtClean="0"/>
          </a:p>
          <a:p>
            <a:pPr eaLnBrk="1" hangingPunct="1">
              <a:buFontTx/>
              <a:buNone/>
            </a:pPr>
            <a:endParaRPr lang="cs-CZ" sz="2000" dirty="0" smtClean="0"/>
          </a:p>
          <a:p>
            <a:pPr marL="1066800" lvl="1" indent="-6096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5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dirty="0" smtClean="0"/>
              <a:t>Finanční toky – předávané informace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2844" y="1628800"/>
            <a:ext cx="8858312" cy="4157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</a:rPr>
              <a:t>Informace pravidelně předávané příjemci dotace</a:t>
            </a:r>
          </a:p>
          <a:p>
            <a:pPr marL="609600" marR="0" lvl="0" indent="-609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sz="2800" b="1" kern="0" dirty="0">
              <a:solidFill>
                <a:srgbClr val="0070C0"/>
              </a:solidFill>
              <a:latin typeface="+mn-lt"/>
            </a:endParaRPr>
          </a:p>
          <a:p>
            <a:pPr marL="609600" marR="0" lvl="0" indent="-609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</a:rPr>
              <a:t>1x měsíčně :</a:t>
            </a:r>
          </a:p>
          <a:p>
            <a:pPr marL="609600" marR="0" lvl="0" indent="-609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800" b="1" kern="0" noProof="0" dirty="0" smtClean="0">
                <a:solidFill>
                  <a:srgbClr val="0070C0"/>
                </a:solidFill>
                <a:latin typeface="+mn-lt"/>
              </a:rPr>
              <a:t>Výpis z projektového účtu</a:t>
            </a:r>
          </a:p>
          <a:p>
            <a:pPr marL="609600" marR="0" lvl="0" indent="-609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800" b="1" i="0" strike="noStrike" kern="0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</a:rPr>
              <a:t>Vyplnění tabulky </a:t>
            </a:r>
            <a:r>
              <a:rPr kumimoji="0" lang="cs-CZ" sz="2800" b="1" i="0" strike="noStrike" kern="0" cap="none" spc="0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</a:rPr>
              <a:t>excel</a:t>
            </a:r>
            <a:r>
              <a:rPr kumimoji="0" lang="cs-CZ" sz="2800" b="1" i="0" strike="noStrike" kern="0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</a:rPr>
              <a:t> </a:t>
            </a:r>
          </a:p>
          <a:p>
            <a:pPr marL="1066800" lvl="1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cs-CZ" sz="2800" b="1" i="1" strike="noStrike" kern="0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</a:rPr>
              <a:t>(ukázka)</a:t>
            </a:r>
            <a:endParaRPr kumimoji="0" lang="cs-CZ" sz="2800" b="1" i="1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</a:endParaRPr>
          </a:p>
          <a:p>
            <a:pPr marR="0" lvl="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cs-CZ" sz="2000" dirty="0" smtClean="0"/>
          </a:p>
          <a:p>
            <a:pPr eaLnBrk="1" hangingPunct="1">
              <a:buFontTx/>
              <a:buNone/>
            </a:pPr>
            <a:endParaRPr lang="cs-CZ" sz="2000" dirty="0" smtClean="0"/>
          </a:p>
          <a:p>
            <a:pPr marL="1066800" lvl="1" indent="-6096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5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300508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27584" y="2276873"/>
            <a:ext cx="7772400" cy="1080120"/>
          </a:xfrm>
        </p:spPr>
        <p:txBody>
          <a:bodyPr/>
          <a:lstStyle/>
          <a:p>
            <a:pPr algn="ctr"/>
            <a:r>
              <a:rPr lang="cs-CZ" sz="6000" dirty="0" smtClean="0"/>
              <a:t>Změny rozpočtu</a:t>
            </a:r>
            <a:endParaRPr lang="cs-CZ" sz="6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8662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b="1" dirty="0" smtClean="0"/>
              <a:t>Změny rozpočtu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4876594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Co </a:t>
            </a:r>
            <a:r>
              <a:rPr lang="cs-CZ" sz="2800" b="1" dirty="0" smtClean="0">
                <a:solidFill>
                  <a:srgbClr val="CC0000"/>
                </a:solidFill>
              </a:rPr>
              <a:t>NELZE</a:t>
            </a:r>
            <a:r>
              <a:rPr lang="cs-CZ" sz="2800" b="1" dirty="0" smtClean="0"/>
              <a:t> změnit :</a:t>
            </a:r>
          </a:p>
          <a:p>
            <a:pPr marL="0" indent="0">
              <a:buNone/>
            </a:pPr>
            <a:endParaRPr lang="cs-CZ" sz="2800" b="1" dirty="0" smtClean="0"/>
          </a:p>
          <a:p>
            <a:r>
              <a:rPr lang="cs-CZ" sz="2400" dirty="0" smtClean="0"/>
              <a:t>Výše dotace (ve smyslu navýšení)</a:t>
            </a:r>
          </a:p>
          <a:p>
            <a:endParaRPr lang="cs-CZ" sz="2400" dirty="0" smtClean="0"/>
          </a:p>
          <a:p>
            <a:r>
              <a:rPr lang="cs-CZ" sz="2400" dirty="0" smtClean="0"/>
              <a:t>Percentuální poměry kapitol nad limity dané Výzvou, Rozhodnutím nebo Příručkou, </a:t>
            </a:r>
            <a:r>
              <a:rPr lang="cs-CZ" sz="2400" u="sng" dirty="0" smtClean="0"/>
              <a:t>zejména</a:t>
            </a:r>
            <a:r>
              <a:rPr lang="cs-CZ" sz="2400" dirty="0" smtClean="0"/>
              <a:t> :</a:t>
            </a:r>
          </a:p>
          <a:p>
            <a:pPr lvl="1"/>
            <a:endParaRPr lang="cs-CZ" sz="1800" dirty="0" smtClean="0"/>
          </a:p>
          <a:p>
            <a:pPr lvl="1"/>
            <a:r>
              <a:rPr lang="cs-CZ" sz="1800" dirty="0" smtClean="0"/>
              <a:t>Nepřímé náklady (Partner 4% způsobilých </a:t>
            </a:r>
            <a:r>
              <a:rPr lang="cs-CZ" sz="1800" dirty="0" smtClean="0"/>
              <a:t>výdajů Partnera </a:t>
            </a:r>
            <a:r>
              <a:rPr lang="cs-CZ" sz="1800" dirty="0" smtClean="0"/>
              <a:t>bez křížového financování)</a:t>
            </a:r>
          </a:p>
          <a:p>
            <a:pPr lvl="1"/>
            <a:endParaRPr lang="cs-CZ" sz="1800" dirty="0" smtClean="0"/>
          </a:p>
          <a:p>
            <a:pPr lvl="1"/>
            <a:r>
              <a:rPr lang="cs-CZ" sz="1800" dirty="0" smtClean="0"/>
              <a:t>Kapitola 3 Zařízení a vybavení </a:t>
            </a:r>
            <a:r>
              <a:rPr lang="cs-CZ" sz="1800" dirty="0" err="1" smtClean="0"/>
              <a:t>max</a:t>
            </a:r>
            <a:r>
              <a:rPr lang="cs-CZ" sz="1800" dirty="0" smtClean="0"/>
              <a:t> 40% (dáno Výzvou)</a:t>
            </a:r>
          </a:p>
          <a:p>
            <a:pPr lvl="1"/>
            <a:endParaRPr lang="cs-CZ" sz="1800" dirty="0" smtClean="0"/>
          </a:p>
          <a:p>
            <a:pPr lvl="1"/>
            <a:r>
              <a:rPr lang="cs-CZ" sz="1800" dirty="0" smtClean="0"/>
              <a:t>Kapitoly </a:t>
            </a:r>
            <a:r>
              <a:rPr lang="cs-CZ" sz="1800" dirty="0" smtClean="0"/>
              <a:t>4,5 a 7 - </a:t>
            </a:r>
            <a:r>
              <a:rPr lang="cs-CZ" sz="1800" dirty="0" smtClean="0"/>
              <a:t>max. percentuální podíl dán Příručkou</a:t>
            </a:r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pPr marL="0" indent="0">
              <a:buNone/>
            </a:pP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1199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b="1" dirty="0" smtClean="0"/>
              <a:t>Změny rozpočtu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124744"/>
            <a:ext cx="8715436" cy="4680520"/>
          </a:xfrm>
        </p:spPr>
        <p:txBody>
          <a:bodyPr/>
          <a:lstStyle/>
          <a:p>
            <a:pPr marL="0" indent="0">
              <a:buNone/>
            </a:pPr>
            <a:r>
              <a:rPr lang="cs-CZ" sz="2400" b="1" dirty="0" smtClean="0">
                <a:solidFill>
                  <a:srgbClr val="0070C0"/>
                </a:solidFill>
              </a:rPr>
              <a:t>Změny rozpočtu ve vztahu Partner – Příjemce dotace :</a:t>
            </a:r>
          </a:p>
          <a:p>
            <a:r>
              <a:rPr lang="cs-CZ" sz="2400" dirty="0" smtClean="0"/>
              <a:t>Souhlas Příjemce dotace </a:t>
            </a:r>
            <a:r>
              <a:rPr lang="cs-CZ" sz="2400" b="1" dirty="0" smtClean="0">
                <a:solidFill>
                  <a:srgbClr val="FF0000"/>
                </a:solidFill>
              </a:rPr>
              <a:t>VŽDY PŘEDEM  </a:t>
            </a:r>
            <a:r>
              <a:rPr lang="cs-CZ" sz="2400" b="1" dirty="0" smtClean="0"/>
              <a:t>- podstatné i nepodstatné změny </a:t>
            </a:r>
            <a:r>
              <a:rPr lang="cs-CZ" sz="2400" dirty="0" smtClean="0">
                <a:solidFill>
                  <a:schemeClr val="tx2"/>
                </a:solidFill>
              </a:rPr>
              <a:t>(obecně platí pro všechny změny Projektu</a:t>
            </a:r>
            <a:r>
              <a:rPr lang="cs-CZ" sz="2400" dirty="0" smtClean="0">
                <a:solidFill>
                  <a:schemeClr val="tx2"/>
                </a:solidFill>
              </a:rPr>
              <a:t>)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Neprodleně informovat Příjemce dotace</a:t>
            </a:r>
            <a:endParaRPr lang="cs-CZ" sz="2400" b="1" dirty="0" smtClean="0">
              <a:solidFill>
                <a:srgbClr val="FF0000"/>
              </a:solidFill>
            </a:endParaRPr>
          </a:p>
          <a:p>
            <a:endParaRPr lang="cs-CZ" sz="1100" dirty="0" smtClean="0">
              <a:solidFill>
                <a:schemeClr val="tx2"/>
              </a:solidFill>
            </a:endParaRPr>
          </a:p>
          <a:p>
            <a:r>
              <a:rPr lang="cs-CZ" sz="2400" dirty="0" smtClean="0">
                <a:solidFill>
                  <a:schemeClr val="tx2"/>
                </a:solidFill>
              </a:rPr>
              <a:t>Formulář „Změny projektu“</a:t>
            </a:r>
          </a:p>
          <a:p>
            <a:endParaRPr lang="cs-CZ" sz="1100" dirty="0" smtClean="0">
              <a:solidFill>
                <a:schemeClr val="tx2"/>
              </a:solidFill>
            </a:endParaRPr>
          </a:p>
          <a:p>
            <a:r>
              <a:rPr lang="cs-CZ" sz="2400" dirty="0" smtClean="0">
                <a:solidFill>
                  <a:schemeClr val="tx2"/>
                </a:solidFill>
              </a:rPr>
              <a:t>U změn rozpočtu:</a:t>
            </a:r>
          </a:p>
          <a:p>
            <a:pPr lvl="1"/>
            <a:r>
              <a:rPr lang="cs-CZ" sz="1800" dirty="0" smtClean="0">
                <a:solidFill>
                  <a:schemeClr val="tx2"/>
                </a:solidFill>
              </a:rPr>
              <a:t>Popis změny na formuláři</a:t>
            </a:r>
          </a:p>
          <a:p>
            <a:pPr lvl="1"/>
            <a:r>
              <a:rPr lang="cs-CZ" sz="1800" dirty="0" smtClean="0">
                <a:solidFill>
                  <a:schemeClr val="tx2"/>
                </a:solidFill>
              </a:rPr>
              <a:t>Přílohou změněný rozpočet</a:t>
            </a:r>
            <a:endParaRPr lang="cs-CZ" sz="1800" dirty="0" smtClean="0">
              <a:solidFill>
                <a:srgbClr val="FF0000"/>
              </a:solidFill>
            </a:endParaRPr>
          </a:p>
          <a:p>
            <a:endParaRPr lang="cs-CZ" sz="2400" b="1" dirty="0" smtClean="0">
              <a:solidFill>
                <a:schemeClr val="tx2"/>
              </a:solidFill>
            </a:endParaRPr>
          </a:p>
          <a:p>
            <a:pPr lvl="1"/>
            <a:endParaRPr lang="cs-CZ" sz="20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376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b="1" dirty="0" smtClean="0"/>
              <a:t>Nepodstatné změny </a:t>
            </a:r>
            <a:r>
              <a:rPr lang="cs-CZ" b="1" dirty="0" smtClean="0"/>
              <a:t>rozpočtu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124744"/>
            <a:ext cx="8715436" cy="4680520"/>
          </a:xfrm>
        </p:spPr>
        <p:txBody>
          <a:bodyPr/>
          <a:lstStyle/>
          <a:p>
            <a:r>
              <a:rPr lang="cs-CZ" sz="2800" dirty="0" smtClean="0"/>
              <a:t>Možno </a:t>
            </a:r>
            <a:r>
              <a:rPr lang="cs-CZ" sz="2800" dirty="0" smtClean="0"/>
              <a:t>provést bez předchozího souhlasu </a:t>
            </a:r>
            <a:r>
              <a:rPr lang="cs-CZ" sz="2800" dirty="0" smtClean="0"/>
              <a:t>poskytovatele </a:t>
            </a:r>
            <a:r>
              <a:rPr lang="cs-CZ" sz="2800" b="1" dirty="0" smtClean="0">
                <a:solidFill>
                  <a:srgbClr val="FF0000"/>
                </a:solidFill>
              </a:rPr>
              <a:t>ovšem s předchozím souhlasem příjemce</a:t>
            </a:r>
            <a:endParaRPr lang="cs-CZ" sz="2800" b="1" dirty="0" smtClean="0">
              <a:solidFill>
                <a:srgbClr val="FF0000"/>
              </a:solidFill>
            </a:endParaRPr>
          </a:p>
          <a:p>
            <a:endParaRPr lang="cs-CZ" sz="1800" dirty="0" smtClean="0"/>
          </a:p>
          <a:p>
            <a:r>
              <a:rPr lang="cs-CZ" sz="2800" dirty="0" smtClean="0"/>
              <a:t>Poskytovatel musí být o změně písemně informován v nejbližší monitorovací zprávě</a:t>
            </a:r>
          </a:p>
          <a:p>
            <a:endParaRPr lang="cs-CZ" sz="1800" dirty="0" smtClean="0"/>
          </a:p>
          <a:p>
            <a:r>
              <a:rPr lang="cs-CZ" sz="2800" dirty="0" smtClean="0"/>
              <a:t>Změna musí být řádně zdůvodněna a doložena (mj. </a:t>
            </a:r>
            <a:r>
              <a:rPr lang="cs-CZ" sz="2800" dirty="0" smtClean="0"/>
              <a:t>formulář hlášení změn, aktualizovaný rozpočet)</a:t>
            </a:r>
            <a:endParaRPr lang="cs-CZ" sz="2800" dirty="0" smtClean="0"/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376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b="1" dirty="0" smtClean="0"/>
              <a:t>Nepodstatné změny rozpočtu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124744"/>
            <a:ext cx="8715436" cy="468052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>
                <a:solidFill>
                  <a:srgbClr val="0070C0"/>
                </a:solidFill>
              </a:rPr>
              <a:t>Nepodstatné změny rozpočtu :</a:t>
            </a:r>
          </a:p>
          <a:p>
            <a:r>
              <a:rPr lang="cs-CZ" sz="2400" dirty="0" smtClean="0"/>
              <a:t>Přesuny uvnitř kapitol rozpočtu</a:t>
            </a:r>
          </a:p>
          <a:p>
            <a:endParaRPr lang="cs-CZ" sz="2400" dirty="0" smtClean="0"/>
          </a:p>
          <a:p>
            <a:r>
              <a:rPr lang="cs-CZ" sz="2400" dirty="0" smtClean="0"/>
              <a:t>Přesuny mezi kapitolami do 15% způsobilých výdajů kapitoly, ze které jsou prostředky převáděny </a:t>
            </a:r>
          </a:p>
          <a:p>
            <a:endParaRPr lang="cs-CZ" sz="2400" dirty="0" smtClean="0"/>
          </a:p>
          <a:p>
            <a:r>
              <a:rPr lang="cs-CZ" sz="2400" dirty="0" smtClean="0"/>
              <a:t>u osobních výdajů navýšení max. o 15 % způsobilých výdajů této kapitoly</a:t>
            </a:r>
          </a:p>
          <a:p>
            <a:endParaRPr lang="cs-CZ" sz="2400" dirty="0" smtClean="0"/>
          </a:p>
          <a:p>
            <a:r>
              <a:rPr lang="cs-CZ" sz="2400" dirty="0" smtClean="0"/>
              <a:t>Vytvoření/zrušení položky rozpočtu (Nesmí znamenat zánik nebo vznik nové klíčové aktivity)</a:t>
            </a:r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2036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dirty="0" smtClean="0"/>
              <a:t>Nepodstatné změny rozpočtu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124744"/>
            <a:ext cx="8715436" cy="4680520"/>
          </a:xfrm>
        </p:spPr>
        <p:txBody>
          <a:bodyPr/>
          <a:lstStyle/>
          <a:p>
            <a:pPr>
              <a:buNone/>
            </a:pPr>
            <a:r>
              <a:rPr lang="cs-CZ" sz="2800" dirty="0" smtClean="0"/>
              <a:t>U </a:t>
            </a:r>
            <a:r>
              <a:rPr lang="cs-CZ" sz="2800" dirty="0" smtClean="0"/>
              <a:t>Osobních výdajů pouze změny způsobené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1000" dirty="0" smtClean="0"/>
          </a:p>
          <a:p>
            <a:pPr lvl="1"/>
            <a:r>
              <a:rPr lang="cs-CZ" sz="2000" dirty="0" smtClean="0"/>
              <a:t>Změnou pracovně právního vztahu (např. z DPČ na DPP)</a:t>
            </a:r>
          </a:p>
          <a:p>
            <a:pPr lvl="1"/>
            <a:endParaRPr lang="cs-CZ" sz="1200" dirty="0" smtClean="0"/>
          </a:p>
          <a:p>
            <a:pPr lvl="1"/>
            <a:r>
              <a:rPr lang="cs-CZ" sz="2000" dirty="0" smtClean="0"/>
              <a:t>Rozdělením nebo sloučením úvazků</a:t>
            </a:r>
          </a:p>
          <a:p>
            <a:pPr lvl="1"/>
            <a:endParaRPr lang="cs-CZ" sz="1200" dirty="0" smtClean="0"/>
          </a:p>
          <a:p>
            <a:pPr lvl="1"/>
            <a:r>
              <a:rPr lang="cs-CZ" sz="2000" dirty="0" smtClean="0"/>
              <a:t>Navýšením nebo snížením úvazku</a:t>
            </a:r>
          </a:p>
          <a:p>
            <a:pPr lvl="1"/>
            <a:endParaRPr lang="cs-CZ" sz="1200" dirty="0" smtClean="0"/>
          </a:p>
          <a:p>
            <a:pPr lvl="1"/>
            <a:r>
              <a:rPr lang="cs-CZ" sz="2000" dirty="0" smtClean="0"/>
              <a:t>Změna výdajů povinně hrazených ze zákona </a:t>
            </a:r>
          </a:p>
          <a:p>
            <a:pPr lvl="1"/>
            <a:endParaRPr lang="cs-CZ" sz="1200" dirty="0" smtClean="0"/>
          </a:p>
          <a:p>
            <a:pPr lvl="1"/>
            <a:r>
              <a:rPr lang="cs-CZ" sz="2000" dirty="0"/>
              <a:t>Odůvodněným vyplacením příplatků za práci o sobotách, nedělích, </a:t>
            </a:r>
            <a:r>
              <a:rPr lang="cs-CZ" sz="2000" dirty="0" smtClean="0"/>
              <a:t>svátcích – </a:t>
            </a:r>
            <a:r>
              <a:rPr lang="cs-CZ" sz="2000" i="1" dirty="0" smtClean="0">
                <a:solidFill>
                  <a:srgbClr val="FF0000"/>
                </a:solidFill>
              </a:rPr>
              <a:t>pokud možno se vyhnout</a:t>
            </a:r>
            <a:endParaRPr lang="cs-CZ" sz="2000" i="1" dirty="0">
              <a:solidFill>
                <a:srgbClr val="FF0000"/>
              </a:solidFill>
            </a:endParaRP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5751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dirty="0" smtClean="0"/>
              <a:t>Podstatné změny rozpočtu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124744"/>
            <a:ext cx="8715436" cy="4680520"/>
          </a:xfrm>
        </p:spPr>
        <p:txBody>
          <a:bodyPr/>
          <a:lstStyle/>
          <a:p>
            <a:r>
              <a:rPr lang="cs-CZ" sz="2800" dirty="0" smtClean="0"/>
              <a:t>Přesuny </a:t>
            </a:r>
            <a:r>
              <a:rPr lang="cs-CZ" sz="2800" dirty="0" smtClean="0"/>
              <a:t>mezi kapitolami nad limity Nepodstatné změny</a:t>
            </a:r>
          </a:p>
          <a:p>
            <a:endParaRPr lang="cs-CZ" sz="2800" dirty="0" smtClean="0"/>
          </a:p>
          <a:p>
            <a:r>
              <a:rPr lang="cs-CZ" sz="2800" dirty="0" smtClean="0"/>
              <a:t>Navýšení položek Křížového financování pokud způsobí :</a:t>
            </a:r>
          </a:p>
          <a:p>
            <a:pPr lvl="1"/>
            <a:r>
              <a:rPr lang="cs-CZ" sz="2400" dirty="0" smtClean="0"/>
              <a:t>Navýšení celkové položky Křížového financování</a:t>
            </a:r>
          </a:p>
          <a:p>
            <a:pPr lvl="1"/>
            <a:r>
              <a:rPr lang="cs-CZ" sz="2400" dirty="0" smtClean="0"/>
              <a:t>Bude mít vliv na výši investičních a neinvestičních prostředků </a:t>
            </a:r>
            <a:r>
              <a:rPr lang="cs-CZ" sz="2400" dirty="0" smtClean="0"/>
              <a:t>rozpočtu</a:t>
            </a:r>
          </a:p>
          <a:p>
            <a:pPr lvl="1"/>
            <a:r>
              <a:rPr lang="cs-CZ" sz="2400" b="1" dirty="0" smtClean="0">
                <a:solidFill>
                  <a:srgbClr val="FF0000"/>
                </a:solidFill>
              </a:rPr>
              <a:t>Pokud možno vyhnout se</a:t>
            </a:r>
            <a:endParaRPr lang="cs-CZ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08984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b="1" dirty="0" smtClean="0"/>
              <a:t>Podstatné změny rozpočtu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124744"/>
            <a:ext cx="8715436" cy="4680520"/>
          </a:xfrm>
        </p:spPr>
        <p:txBody>
          <a:bodyPr/>
          <a:lstStyle/>
          <a:p>
            <a:r>
              <a:rPr lang="cs-CZ" sz="2000" dirty="0" smtClean="0"/>
              <a:t>Hodnotí se za projekt celkem : podstatná změna u partnera (v rámci rozpočtu partnera) nemusí být nutně podstatnou změnou z pohledu celého projektu </a:t>
            </a:r>
            <a:r>
              <a:rPr lang="cs-CZ" sz="2000" dirty="0" smtClean="0">
                <a:sym typeface="Wingdings" pitchFamily="2" charset="2"/>
              </a:rPr>
              <a:t> </a:t>
            </a:r>
            <a:r>
              <a:rPr lang="cs-CZ" sz="2000" dirty="0" smtClean="0">
                <a:solidFill>
                  <a:srgbClr val="FF0000"/>
                </a:solidFill>
                <a:sym typeface="Wingdings" pitchFamily="2" charset="2"/>
              </a:rPr>
              <a:t>n</a:t>
            </a:r>
            <a:r>
              <a:rPr lang="cs-CZ" sz="2000" dirty="0" smtClean="0">
                <a:solidFill>
                  <a:srgbClr val="FF0000"/>
                </a:solidFill>
              </a:rPr>
              <a:t>utné předchozí posouzení Příjemcem dotace</a:t>
            </a:r>
          </a:p>
          <a:p>
            <a:endParaRPr lang="cs-CZ" sz="2000" dirty="0" smtClean="0">
              <a:solidFill>
                <a:srgbClr val="FF0000"/>
              </a:solidFill>
            </a:endParaRPr>
          </a:p>
          <a:p>
            <a:r>
              <a:rPr lang="cs-CZ" sz="2000" dirty="0" smtClean="0"/>
              <a:t>Musejí </a:t>
            </a:r>
            <a:r>
              <a:rPr lang="cs-CZ" sz="2000" dirty="0" smtClean="0"/>
              <a:t>být písemně schváleny všemi partnery, jichž se týkají (podpis statutárního zástupce</a:t>
            </a:r>
            <a:r>
              <a:rPr lang="cs-CZ" sz="2000" dirty="0" smtClean="0"/>
              <a:t>)</a:t>
            </a:r>
          </a:p>
          <a:p>
            <a:endParaRPr lang="cs-CZ" sz="2000" dirty="0" smtClean="0"/>
          </a:p>
          <a:p>
            <a:r>
              <a:rPr lang="cs-CZ" sz="2000" dirty="0" smtClean="0"/>
              <a:t>Nesmí </a:t>
            </a:r>
            <a:r>
              <a:rPr lang="cs-CZ" sz="2000" dirty="0" smtClean="0"/>
              <a:t>být </a:t>
            </a:r>
            <a:r>
              <a:rPr lang="cs-CZ" sz="2000" dirty="0" smtClean="0"/>
              <a:t>provedeny </a:t>
            </a:r>
            <a:r>
              <a:rPr lang="cs-CZ" sz="2000" dirty="0" smtClean="0"/>
              <a:t>před </a:t>
            </a:r>
            <a:r>
              <a:rPr lang="cs-CZ" sz="2000" dirty="0" smtClean="0"/>
              <a:t>jejich </a:t>
            </a:r>
            <a:r>
              <a:rPr lang="cs-CZ" sz="2000" dirty="0" smtClean="0"/>
              <a:t>schválením poskytovatelem a před provedením úpravy nebo doplněním právního aktu o poskytnutí </a:t>
            </a:r>
            <a:r>
              <a:rPr lang="cs-CZ" sz="2000" dirty="0" smtClean="0"/>
              <a:t>podpory</a:t>
            </a:r>
          </a:p>
          <a:p>
            <a:pPr lvl="1"/>
            <a:r>
              <a:rPr lang="cs-CZ" sz="2000" i="1" dirty="0" smtClean="0">
                <a:solidFill>
                  <a:srgbClr val="0070C0"/>
                </a:solidFill>
              </a:rPr>
              <a:t>Čas na zpracování a doložení žádosti Příjemcem a Partnerem : cca 14 dní</a:t>
            </a:r>
          </a:p>
          <a:p>
            <a:pPr lvl="1"/>
            <a:r>
              <a:rPr lang="cs-CZ" sz="2000" i="1" dirty="0" smtClean="0">
                <a:solidFill>
                  <a:srgbClr val="0070C0"/>
                </a:solidFill>
              </a:rPr>
              <a:t>Proces schvalování poskytovatelem : 30 dní</a:t>
            </a:r>
          </a:p>
          <a:p>
            <a:pPr lvl="1"/>
            <a:endParaRPr lang="cs-CZ" sz="1200" i="1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O potřebě změn </a:t>
            </a:r>
            <a:r>
              <a:rPr lang="cs-CZ" sz="2000" b="1" dirty="0" smtClean="0">
                <a:solidFill>
                  <a:srgbClr val="FF0000"/>
                </a:solidFill>
              </a:rPr>
              <a:t>musí </a:t>
            </a:r>
            <a:r>
              <a:rPr lang="cs-CZ" sz="2000" b="1" dirty="0" smtClean="0">
                <a:solidFill>
                  <a:srgbClr val="FF0000"/>
                </a:solidFill>
              </a:rPr>
              <a:t>Partner informovat Příjemce IHNED</a:t>
            </a:r>
          </a:p>
          <a:p>
            <a:pPr lvl="1"/>
            <a:endParaRPr lang="cs-CZ" sz="2000" i="1" dirty="0" smtClean="0">
              <a:solidFill>
                <a:srgbClr val="0070C0"/>
              </a:solidFill>
            </a:endParaRPr>
          </a:p>
          <a:p>
            <a:pPr lvl="1"/>
            <a:endParaRPr lang="cs-CZ" sz="20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70577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2A3774-97CA-4CED-BE03-4CBCCA587DB0}" type="slidenum">
              <a:rPr lang="cs-CZ" smtClean="0"/>
              <a:pPr/>
              <a:t>2</a:t>
            </a:fld>
            <a:endParaRPr lang="cs-CZ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7283450" cy="739758"/>
          </a:xfrm>
        </p:spPr>
        <p:txBody>
          <a:bodyPr/>
          <a:lstStyle/>
          <a:p>
            <a:pPr eaLnBrk="1" hangingPunct="1"/>
            <a:r>
              <a:rPr lang="cs-CZ" sz="3600" u="sng" dirty="0" smtClean="0">
                <a:solidFill>
                  <a:schemeClr val="tx1"/>
                </a:solidFill>
              </a:rPr>
              <a:t>Program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052513"/>
            <a:ext cx="8429684" cy="4519627"/>
          </a:xfrm>
        </p:spPr>
        <p:txBody>
          <a:bodyPr/>
          <a:lstStyle/>
          <a:p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09:00 – 9:10</a:t>
            </a:r>
            <a:r>
              <a:rPr lang="cs-CZ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Úvod, představení týmu</a:t>
            </a:r>
            <a:endParaRPr lang="cs-CZ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09:10 – 10:00	</a:t>
            </a:r>
            <a:r>
              <a:rPr lang="cs-CZ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Finanční řízení projektu</a:t>
            </a:r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10:00 – 10:30	</a:t>
            </a:r>
            <a:r>
              <a:rPr lang="cs-CZ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Změny rozpočtu</a:t>
            </a:r>
          </a:p>
          <a:p>
            <a:r>
              <a:rPr lang="cs-CZ" sz="2400" dirty="0" smtClean="0"/>
              <a:t>10:30 – 11:00</a:t>
            </a:r>
            <a:r>
              <a:rPr lang="cs-CZ" sz="2400" b="1" dirty="0" smtClean="0"/>
              <a:t>	Nepřímé náklady</a:t>
            </a:r>
            <a:r>
              <a:rPr lang="cs-CZ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cs-CZ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11:00 – 11:30	</a:t>
            </a:r>
            <a:r>
              <a:rPr lang="cs-CZ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Přestávka</a:t>
            </a:r>
            <a:endParaRPr lang="cs-CZ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11:30 – 12:30	</a:t>
            </a:r>
            <a:r>
              <a:rPr lang="cs-CZ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„Inteligentní rozpočet“</a:t>
            </a:r>
            <a:endParaRPr lang="cs-CZ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12:30 – 13:00	</a:t>
            </a:r>
            <a:r>
              <a:rPr lang="cs-CZ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Diskuse, závěr 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27584" y="2276872"/>
            <a:ext cx="7772400" cy="1362075"/>
          </a:xfrm>
        </p:spPr>
        <p:txBody>
          <a:bodyPr/>
          <a:lstStyle/>
          <a:p>
            <a:pPr algn="ctr"/>
            <a:r>
              <a:rPr lang="cs-CZ" sz="6000" dirty="0" smtClean="0"/>
              <a:t>Nepřímé náklady</a:t>
            </a:r>
            <a:endParaRPr lang="cs-CZ" sz="6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65187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 lvl="0"/>
            <a:r>
              <a:rPr lang="cs-CZ" sz="2000" dirty="0" smtClean="0"/>
              <a:t>Poměr NN je dán procentem způsobilých skutečně </a:t>
            </a:r>
            <a:r>
              <a:rPr lang="cs-CZ" sz="2000" u="sng" dirty="0" smtClean="0"/>
              <a:t>vynaložených a prokázaných</a:t>
            </a:r>
            <a:r>
              <a:rPr lang="cs-CZ" sz="2000" dirty="0" smtClean="0"/>
              <a:t> přímých výdajů v závěrečném vyúčtování. </a:t>
            </a:r>
            <a:r>
              <a:rPr lang="cs-CZ" sz="2000" u="sng" dirty="0" smtClean="0">
                <a:solidFill>
                  <a:srgbClr val="FF0000"/>
                </a:solidFill>
              </a:rPr>
              <a:t>Procento NN stanovené v právním aktu zůstává stejné</a:t>
            </a:r>
            <a:r>
              <a:rPr lang="cs-CZ" sz="2000" dirty="0" smtClean="0"/>
              <a:t>, bez ohledu na skutečnou výši způsobilých přímých výdajů.</a:t>
            </a:r>
          </a:p>
          <a:p>
            <a:pPr lvl="0"/>
            <a:endParaRPr lang="cs-CZ" sz="1200" dirty="0" smtClean="0"/>
          </a:p>
          <a:p>
            <a:pPr lvl="0"/>
            <a:r>
              <a:rPr lang="cs-CZ" sz="2000" dirty="0" smtClean="0"/>
              <a:t>Partner může zálohovou platbu čerpat v průběhu realizace projektu libovolným způsobem na přímé a nepřímé náklady, </a:t>
            </a:r>
            <a:r>
              <a:rPr lang="cs-CZ" sz="2000" b="1" dirty="0" smtClean="0"/>
              <a:t>nesmí však být ohrožena plynulost financování</a:t>
            </a:r>
          </a:p>
          <a:p>
            <a:pPr lvl="0"/>
            <a:endParaRPr lang="cs-CZ" sz="1200" dirty="0" smtClean="0"/>
          </a:p>
          <a:p>
            <a:pPr lvl="0"/>
            <a:r>
              <a:rPr lang="cs-CZ" sz="2000" dirty="0" smtClean="0"/>
              <a:t>Partner </a:t>
            </a:r>
            <a:r>
              <a:rPr lang="cs-CZ" sz="2000" b="1" u="sng" dirty="0" smtClean="0">
                <a:solidFill>
                  <a:srgbClr val="FF0000"/>
                </a:solidFill>
              </a:rPr>
              <a:t>nesmí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smtClean="0"/>
              <a:t>vyčerpat celou zálohovou platbu pouze na nepřímé náklady</a:t>
            </a:r>
          </a:p>
          <a:p>
            <a:pPr lvl="0"/>
            <a:endParaRPr lang="cs-CZ" sz="1200" dirty="0" smtClean="0"/>
          </a:p>
          <a:p>
            <a:pPr lvl="0"/>
            <a:r>
              <a:rPr lang="cs-CZ" sz="2000" b="1" dirty="0" smtClean="0"/>
              <a:t>Čerpání NN sleduje příjemce i partner dotace, aby v závěru projektu příjemce/partner nemusel vracet prostředky z důvodu přečerpání nároku na NN</a:t>
            </a:r>
            <a:r>
              <a:rPr lang="cs-CZ" sz="2000" dirty="0" smtClean="0"/>
              <a:t> </a:t>
            </a:r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2844" y="928670"/>
            <a:ext cx="885831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sz="2400" b="1" dirty="0" smtClean="0">
                <a:solidFill>
                  <a:schemeClr val="hlink"/>
                </a:solidFill>
              </a:rPr>
              <a:t>NN nejsou kontrolovány MŠMT</a:t>
            </a:r>
            <a:r>
              <a:rPr lang="cs-CZ" sz="2400" dirty="0" smtClean="0"/>
              <a:t>  (nejsou součástí monitorovacích zpráv), i přesto musí : </a:t>
            </a:r>
          </a:p>
          <a:p>
            <a:pPr indent="-457200">
              <a:buFontTx/>
              <a:buChar char="-"/>
            </a:pPr>
            <a:r>
              <a:rPr lang="cs-CZ" sz="2400" u="sng" dirty="0" smtClean="0"/>
              <a:t>být využity pro projekt </a:t>
            </a:r>
          </a:p>
          <a:p>
            <a:pPr indent="-457200">
              <a:buFontTx/>
              <a:buChar char="-"/>
            </a:pPr>
            <a:r>
              <a:rPr lang="cs-CZ" sz="2400" dirty="0" smtClean="0"/>
              <a:t>odpovídat pravidlům </a:t>
            </a:r>
            <a:r>
              <a:rPr lang="cs-CZ" sz="2400" u="sng" dirty="0" smtClean="0"/>
              <a:t>způsobilého výdaje (tzn. Obdobná pravidla jako u přímých nákladů)</a:t>
            </a:r>
          </a:p>
          <a:p>
            <a:pPr indent="-457200">
              <a:buFontTx/>
              <a:buChar char="-"/>
            </a:pPr>
            <a:r>
              <a:rPr lang="cs-CZ" sz="2400" u="sng" dirty="0" smtClean="0"/>
              <a:t>Pouze neinvestiční</a:t>
            </a:r>
          </a:p>
          <a:p>
            <a:endParaRPr lang="cs-CZ" sz="2400" dirty="0" smtClean="0">
              <a:solidFill>
                <a:srgbClr val="000099"/>
              </a:solidFill>
            </a:endParaRPr>
          </a:p>
          <a:p>
            <a:r>
              <a:rPr lang="cs-CZ" sz="2400" dirty="0" smtClean="0"/>
              <a:t>Veškeré doklady mohou být kontrolovány finančním úřadem a </a:t>
            </a:r>
            <a:r>
              <a:rPr lang="cs-CZ" sz="2400" b="1" dirty="0" smtClean="0">
                <a:solidFill>
                  <a:srgbClr val="FF0000"/>
                </a:solidFill>
              </a:rPr>
              <a:t>budou kontrolovány příjemcem dotace </a:t>
            </a:r>
          </a:p>
          <a:p>
            <a:endParaRPr lang="cs-CZ" sz="2400" b="1" dirty="0">
              <a:solidFill>
                <a:srgbClr val="FF0000"/>
              </a:solidFill>
            </a:endParaRPr>
          </a:p>
          <a:p>
            <a:pPr algn="ctr"/>
            <a:r>
              <a:rPr lang="cs-CZ" sz="2800" b="1" i="1" dirty="0" smtClean="0">
                <a:solidFill>
                  <a:srgbClr val="FF0000"/>
                </a:solidFill>
              </a:rPr>
              <a:t>Přístup k čerpání, vykazování, dokladování a archivaci nepřímých nákladů se neliší od nákladů přímých</a:t>
            </a:r>
          </a:p>
          <a:p>
            <a:pPr eaLnBrk="1" hangingPunct="1">
              <a:buFontTx/>
              <a:buNone/>
            </a:pPr>
            <a:endParaRPr lang="cs-CZ" sz="2000" dirty="0" smtClean="0"/>
          </a:p>
          <a:p>
            <a:pPr marL="1066800" lvl="1" indent="-6096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5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111208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4786347"/>
          </a:xfrm>
        </p:spPr>
        <p:txBody>
          <a:bodyPr/>
          <a:lstStyle/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Zajištění personalistiky - </a:t>
            </a:r>
            <a:r>
              <a:rPr lang="cs-CZ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vedení mezd pracovníků; 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Zajištění účetnictví - </a:t>
            </a:r>
            <a:r>
              <a:rPr lang="cs-CZ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vedení účetnictví včetně vedení mezd pracovníků, vedení rozpočtu	</a:t>
            </a:r>
            <a:endParaRPr lang="cs-CZ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>
              <a:buNone/>
            </a:pPr>
            <a:r>
              <a:rPr lang="cs-CZ" sz="1400" dirty="0" smtClean="0">
                <a:solidFill>
                  <a:srgbClr val="FF0000"/>
                </a:solidFill>
                <a:ea typeface="+mn-ea"/>
                <a:cs typeface="+mn-cs"/>
              </a:rPr>
              <a:t>(preference odměn – za kvalitu, práci nad rámec náplně)</a:t>
            </a:r>
            <a:r>
              <a:rPr lang="cs-CZ" sz="14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endParaRPr lang="cs-CZ" sz="1600" dirty="0" smtClean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Spotřební materiál pro výuku a kancelářský materiál 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náklady na nákup papírů, bloků, materiálu na laminování, psacích potřeb, kancelářských sponek, šanonů, desek na dokumenty, CD, DVD, USB </a:t>
            </a:r>
            <a:r>
              <a:rPr lang="cs-CZ" sz="16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flash</a:t>
            </a:r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disků, audiokazet, videokazet a disket jakožto nosičů dat (bez ohledu na jejich využití v projektu, tj. zda jsou nezbytné pro administraci projektu či pro cílovou skupinu), </a:t>
            </a:r>
          </a:p>
          <a:p>
            <a:pPr lvl="1"/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náklady na spotřební a kancelářský materiál (jiný než v předchozí odrážce) určený pro administraci projektu, </a:t>
            </a: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Pojištění majetku pořízeného v souvislosti s realizací projektu 	 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Cestovné realizačního týmu  	 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Daňové a právní poradenství v souvislosti s projektem 		 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Poštovné v souvislosti s projektem 	  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Zajištění publicity projektu  	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4786347"/>
          </a:xfrm>
        </p:spPr>
        <p:txBody>
          <a:bodyPr/>
          <a:lstStyle/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Náklady na pořízení zásob či materiálu pro zajištění občerstvení	  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(např. kelímky, sušenky, čaje, apod., které se nespotřebovávají na jedné konkrétní akci, ale jsou určeny k průběžné spotřebě např. při jednotlivých konzultacích) </a:t>
            </a: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Kopírování</a:t>
            </a:r>
            <a:r>
              <a:rPr lang="cs-CZ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- </a:t>
            </a:r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(jako služba jiného subjektu) 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Zajištění školení bezpečnosti a ochrany zdraví</a:t>
            </a:r>
            <a:r>
              <a:rPr lang="cs-CZ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při práci v režimu stanoveném právními předpisy ČR; 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Poplatky za zřízení a</a:t>
            </a:r>
            <a:r>
              <a:rPr lang="cs-CZ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vedení zvláštního samostatného účtu projektu</a:t>
            </a:r>
            <a:r>
              <a:rPr lang="cs-CZ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Režijní náklady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nákup vody (vodné, stočné), paliv a energie (elektřina, topení apod.), v prostorech využívaných k realizaci projektu – dle Metodiky stanoveni podílu režijních nákladů</a:t>
            </a:r>
          </a:p>
          <a:p>
            <a:pPr lvl="1"/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internetové a telefonické připojení, fax, poštovné, dopravné, balné; </a:t>
            </a:r>
          </a:p>
          <a:p>
            <a:pPr lvl="1"/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vedení účetnictví včetně vedení mezd pracovníků; </a:t>
            </a:r>
          </a:p>
          <a:p>
            <a:pPr lvl="1"/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vedení rozpočtu; </a:t>
            </a:r>
          </a:p>
          <a:p>
            <a:r>
              <a:rPr lang="cs-CZ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Publicita </a:t>
            </a:r>
            <a:r>
              <a:rPr lang="cs-CZ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cs-CZ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aktivity spojené se zajištěním povinné publicity projektu a OP VK.</a:t>
            </a:r>
            <a:endParaRPr lang="cs-CZ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4643471"/>
          </a:xfrm>
        </p:spPr>
        <p:txBody>
          <a:bodyPr/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Vytvořit hospodářská střediska pro přímé a nepřímé náklady </a:t>
            </a:r>
            <a:r>
              <a:rPr lang="cs-CZ" sz="2400" b="1" dirty="0" smtClean="0">
                <a:solidFill>
                  <a:srgbClr val="FF0000"/>
                </a:solidFill>
              </a:rPr>
              <a:t>projektu</a:t>
            </a:r>
          </a:p>
          <a:p>
            <a:pPr lvl="1"/>
            <a:r>
              <a:rPr lang="cs-CZ" sz="2000" i="1" dirty="0" smtClean="0"/>
              <a:t>Ukládání a archivace dokladů do zvláštních složek</a:t>
            </a:r>
          </a:p>
          <a:p>
            <a:pPr lvl="1"/>
            <a:r>
              <a:rPr lang="cs-CZ" sz="2000" i="1" dirty="0" smtClean="0"/>
              <a:t>Zvláštní číselné řady dokladů</a:t>
            </a:r>
            <a:endParaRPr lang="cs-CZ" sz="2000" i="1" dirty="0" smtClean="0"/>
          </a:p>
          <a:p>
            <a:r>
              <a:rPr lang="cs-CZ" sz="2400" b="1" dirty="0" smtClean="0">
                <a:solidFill>
                  <a:srgbClr val="FF0000"/>
                </a:solidFill>
              </a:rPr>
              <a:t>Zásadně nestahovat </a:t>
            </a:r>
            <a:r>
              <a:rPr lang="cs-CZ" sz="2400" b="1" dirty="0">
                <a:solidFill>
                  <a:srgbClr val="FF0000"/>
                </a:solidFill>
              </a:rPr>
              <a:t>NN jednotlivými částkami </a:t>
            </a:r>
            <a:r>
              <a:rPr lang="cs-CZ" sz="2400" dirty="0"/>
              <a:t>např. za faktury</a:t>
            </a:r>
          </a:p>
          <a:p>
            <a:r>
              <a:rPr lang="cs-CZ" sz="2400" dirty="0" smtClean="0"/>
              <a:t>Způsob pro tento projekt : </a:t>
            </a:r>
          </a:p>
          <a:p>
            <a:pPr lvl="1"/>
            <a:r>
              <a:rPr lang="cs-CZ" sz="2000" dirty="0" smtClean="0"/>
              <a:t>partner </a:t>
            </a:r>
            <a:r>
              <a:rPr lang="cs-CZ" sz="2000" dirty="0"/>
              <a:t>si </a:t>
            </a:r>
            <a:r>
              <a:rPr lang="cs-CZ" sz="2000" b="1" u="sng" dirty="0" smtClean="0">
                <a:solidFill>
                  <a:srgbClr val="FF0000"/>
                </a:solidFill>
              </a:rPr>
              <a:t>měsíčně zpětně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smtClean="0"/>
              <a:t>stáhne </a:t>
            </a:r>
            <a:r>
              <a:rPr lang="cs-CZ" sz="2000" dirty="0"/>
              <a:t>odpovídající </a:t>
            </a:r>
            <a:r>
              <a:rPr lang="cs-CZ" sz="2000" dirty="0" smtClean="0"/>
              <a:t> </a:t>
            </a:r>
            <a:r>
              <a:rPr lang="cs-CZ" sz="2000" dirty="0"/>
              <a:t>NN z projektového účtu na účet </a:t>
            </a:r>
            <a:r>
              <a:rPr lang="cs-CZ" sz="2000" dirty="0" smtClean="0"/>
              <a:t>organizace</a:t>
            </a:r>
          </a:p>
          <a:p>
            <a:pPr lvl="1"/>
            <a:r>
              <a:rPr lang="cs-CZ" sz="2000" dirty="0" smtClean="0"/>
              <a:t>Zcela </a:t>
            </a:r>
            <a:r>
              <a:rPr lang="cs-CZ" sz="2000" dirty="0" err="1" smtClean="0"/>
              <a:t>vyjímečně</a:t>
            </a:r>
            <a:r>
              <a:rPr lang="cs-CZ" sz="2000" dirty="0" smtClean="0"/>
              <a:t> možno stáhnout NN z projektového účtu jinak - </a:t>
            </a:r>
            <a:r>
              <a:rPr lang="cs-CZ" sz="1800" dirty="0" smtClean="0"/>
              <a:t> </a:t>
            </a:r>
            <a:r>
              <a:rPr lang="cs-CZ" sz="1800" b="1" i="1" dirty="0" smtClean="0">
                <a:solidFill>
                  <a:srgbClr val="FF0000"/>
                </a:solidFill>
              </a:rPr>
              <a:t>po konzultaci a schválení Příjemcem</a:t>
            </a:r>
            <a:endParaRPr lang="cs-CZ" sz="1800" b="1" i="1" dirty="0" smtClean="0">
              <a:solidFill>
                <a:srgbClr val="FF0000"/>
              </a:solidFill>
            </a:endParaRPr>
          </a:p>
          <a:p>
            <a:pPr marL="1009650" lvl="1" indent="-609600" eaLnBrk="1" hangingPunct="1">
              <a:lnSpc>
                <a:spcPct val="80000"/>
              </a:lnSpc>
              <a:buFontTx/>
              <a:buAutoNum type="alphaLcParenR"/>
            </a:pPr>
            <a:endParaRPr lang="cs-CZ" sz="1800" dirty="0"/>
          </a:p>
          <a:p>
            <a:pPr marL="609600" indent="-609600" eaLnBrk="1" hangingPunct="1">
              <a:lnSpc>
                <a:spcPct val="80000"/>
              </a:lnSpc>
            </a:pPr>
            <a:endParaRPr lang="cs-CZ" sz="2400" dirty="0"/>
          </a:p>
          <a:p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9804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4786347"/>
          </a:xfrm>
        </p:spPr>
        <p:txBody>
          <a:bodyPr/>
          <a:lstStyle/>
          <a:p>
            <a:pPr marL="1009650" lvl="1" indent="-609600" eaLnBrk="1" hangingPunct="1">
              <a:lnSpc>
                <a:spcPct val="80000"/>
              </a:lnSpc>
              <a:buFontTx/>
              <a:buAutoNum type="alphaLcParenR"/>
            </a:pPr>
            <a:endParaRPr lang="cs-CZ" sz="2400" dirty="0"/>
          </a:p>
          <a:p>
            <a:pPr marL="609600" indent="-609600" eaLnBrk="1" hangingPunct="1">
              <a:lnSpc>
                <a:spcPct val="80000"/>
              </a:lnSpc>
            </a:pPr>
            <a:endParaRPr lang="cs-CZ" dirty="0"/>
          </a:p>
          <a:p>
            <a:r>
              <a:rPr lang="cs-CZ" dirty="0" smtClean="0"/>
              <a:t>Předávané informace :</a:t>
            </a:r>
          </a:p>
          <a:p>
            <a:pPr lvl="1"/>
            <a:r>
              <a:rPr lang="cs-CZ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1x měsíčně</a:t>
            </a:r>
          </a:p>
          <a:p>
            <a:pPr lvl="2"/>
            <a:r>
              <a:rPr lang="cs-CZ" sz="2000" dirty="0" smtClean="0">
                <a:ea typeface="+mn-ea"/>
                <a:cs typeface="+mn-cs"/>
              </a:rPr>
              <a:t>Vyplněný </a:t>
            </a:r>
            <a:r>
              <a:rPr lang="cs-CZ" sz="2000" dirty="0" err="1" smtClean="0">
                <a:ea typeface="+mn-ea"/>
                <a:cs typeface="+mn-cs"/>
              </a:rPr>
              <a:t>excelovský</a:t>
            </a:r>
            <a:r>
              <a:rPr lang="cs-CZ" sz="2000" dirty="0" smtClean="0">
                <a:ea typeface="+mn-ea"/>
                <a:cs typeface="+mn-cs"/>
              </a:rPr>
              <a:t> soubor (ukázka)</a:t>
            </a:r>
          </a:p>
          <a:p>
            <a:pPr lvl="2"/>
            <a:r>
              <a:rPr lang="cs-CZ" sz="2000" b="1" u="sng" dirty="0" smtClean="0">
                <a:solidFill>
                  <a:schemeClr val="tx1"/>
                </a:solidFill>
                <a:ea typeface="+mn-ea"/>
                <a:cs typeface="+mn-cs"/>
              </a:rPr>
              <a:t>Zatím</a:t>
            </a:r>
            <a:r>
              <a:rPr lang="cs-CZ" sz="2000" dirty="0" smtClean="0">
                <a:solidFill>
                  <a:schemeClr val="tx1"/>
                </a:solidFill>
                <a:ea typeface="+mn-ea"/>
                <a:cs typeface="+mn-cs"/>
              </a:rPr>
              <a:t> nepožadujeme kopie účetních dokladů (mohou být předmětem průběžné kontroly na místě)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8352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27584" y="2276872"/>
            <a:ext cx="7772400" cy="1362075"/>
          </a:xfrm>
        </p:spPr>
        <p:txBody>
          <a:bodyPr/>
          <a:lstStyle/>
          <a:p>
            <a:pPr algn="ctr"/>
            <a:r>
              <a:rPr lang="cs-CZ" sz="6000" dirty="0" smtClean="0"/>
              <a:t>„Inteligentní rozpočet“</a:t>
            </a:r>
            <a:endParaRPr lang="cs-CZ" sz="6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3247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Inteligentní rozpočet</a:t>
            </a:r>
            <a:endParaRPr lang="cs-CZ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dirty="0" smtClean="0"/>
              <a:t>Inteligentní rozpočet je jednotná </a:t>
            </a:r>
            <a:r>
              <a:rPr lang="cs-CZ" sz="2400" dirty="0" err="1" smtClean="0"/>
              <a:t>excelovská</a:t>
            </a:r>
            <a:r>
              <a:rPr lang="cs-CZ" sz="2400" dirty="0" smtClean="0"/>
              <a:t> aplikace pro zpracování finančních podkladů projektu.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dirty="0" smtClean="0"/>
              <a:t>Stránky MŠMT 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dirty="0">
                <a:hlinkClick r:id="rId2"/>
              </a:rPr>
              <a:t>http://</a:t>
            </a:r>
            <a:r>
              <a:rPr lang="cs-CZ" sz="2400" dirty="0" smtClean="0">
                <a:hlinkClick r:id="rId2"/>
              </a:rPr>
              <a:t>www.msmt.cz/strukturalni-fondy/prilohy-a-pokyny-pro-zpracovani-priloh-k-el-mz-s-vyuzitim</a:t>
            </a:r>
            <a:endParaRPr lang="cs-CZ" sz="24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dirty="0" smtClean="0"/>
              <a:t>Obsahují 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err="1" smtClean="0"/>
              <a:t>Videonávody</a:t>
            </a: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Uživatelskou příručku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</p:txBody>
      </p:sp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C7FEDF-CCE3-4C8B-B376-BAC8D85E9CEA}" type="slidenum">
              <a:rPr lang="cs-CZ" smtClean="0"/>
              <a:pPr/>
              <a:t>28</a:t>
            </a:fld>
            <a:endParaRPr lang="cs-CZ" smtClean="0"/>
          </a:p>
        </p:txBody>
      </p:sp>
    </p:spTree>
    <p:extLst>
      <p:ext uri="{BB962C8B-B14F-4D97-AF65-F5344CB8AC3E}">
        <p14:creationId xmlns="" xmlns:p14="http://schemas.microsoft.com/office/powerpoint/2010/main" val="249643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 smtClean="0"/>
              <a:t>Inteligentní rozpočet - struktura</a:t>
            </a:r>
            <a:endParaRPr lang="cs-CZ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</p:txBody>
      </p:sp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C7FEDF-CCE3-4C8B-B376-BAC8D85E9CEA}" type="slidenum">
              <a:rPr lang="cs-CZ" smtClean="0"/>
              <a:pPr/>
              <a:t>29</a:t>
            </a:fld>
            <a:endParaRPr lang="cs-CZ" smtClean="0"/>
          </a:p>
        </p:txBody>
      </p:sp>
      <p:graphicFrame>
        <p:nvGraphicFramePr>
          <p:cNvPr id="5" name="Zástupný symbol pro obsah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41427766"/>
              </p:ext>
            </p:extLst>
          </p:nvPr>
        </p:nvGraphicFramePr>
        <p:xfrm>
          <a:off x="-756592" y="1412776"/>
          <a:ext cx="6921048" cy="3893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Zástupný symbol pro obsah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62346523"/>
              </p:ext>
            </p:extLst>
          </p:nvPr>
        </p:nvGraphicFramePr>
        <p:xfrm>
          <a:off x="4139952" y="1484784"/>
          <a:ext cx="5544616" cy="37494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Ovál 2"/>
          <p:cNvSpPr/>
          <p:nvPr/>
        </p:nvSpPr>
        <p:spPr>
          <a:xfrm>
            <a:off x="4499992" y="1268760"/>
            <a:ext cx="3672408" cy="4392488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0915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dirty="0" smtClean="0"/>
              <a:t>Představení týmu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2985"/>
            <a:ext cx="8229600" cy="4500593"/>
          </a:xfrm>
        </p:spPr>
        <p:txBody>
          <a:bodyPr/>
          <a:lstStyle/>
          <a:p>
            <a:r>
              <a:rPr lang="cs-CZ" sz="2400" b="1" dirty="0" smtClean="0"/>
              <a:t>Projektový manažer: </a:t>
            </a:r>
            <a:r>
              <a:rPr lang="cs-CZ" sz="2400" dirty="0" smtClean="0"/>
              <a:t>Ing. Alexandra Zdeňková</a:t>
            </a:r>
          </a:p>
          <a:p>
            <a:r>
              <a:rPr lang="cs-CZ" sz="2400" b="1" dirty="0" smtClean="0"/>
              <a:t>Věcní manažeři :</a:t>
            </a:r>
          </a:p>
          <a:p>
            <a:pPr lvl="1"/>
            <a:r>
              <a:rPr lang="cs-CZ" sz="2000" b="1" i="1" dirty="0" smtClean="0">
                <a:solidFill>
                  <a:schemeClr val="accent1">
                    <a:lumMod val="25000"/>
                  </a:schemeClr>
                </a:solidFill>
              </a:rPr>
              <a:t>Partner 1, 4, 12 : </a:t>
            </a:r>
            <a:r>
              <a:rPr lang="cs-CZ" sz="2000" dirty="0" smtClean="0"/>
              <a:t>Ing. Monika Meňhartová</a:t>
            </a:r>
          </a:p>
          <a:p>
            <a:pPr lvl="1"/>
            <a:r>
              <a:rPr lang="cs-CZ" sz="2000" b="1" i="1" dirty="0" smtClean="0">
                <a:solidFill>
                  <a:schemeClr val="accent1">
                    <a:lumMod val="25000"/>
                  </a:schemeClr>
                </a:solidFill>
              </a:rPr>
              <a:t>Partner 2, 3, 5 : </a:t>
            </a:r>
            <a:r>
              <a:rPr lang="cs-CZ" sz="2000" dirty="0" smtClean="0"/>
              <a:t>Mgr. Hana Hejlová</a:t>
            </a:r>
          </a:p>
          <a:p>
            <a:pPr lvl="1"/>
            <a:r>
              <a:rPr lang="cs-CZ" sz="2000" b="1" i="1" dirty="0" smtClean="0">
                <a:solidFill>
                  <a:schemeClr val="accent1">
                    <a:lumMod val="25000"/>
                  </a:schemeClr>
                </a:solidFill>
              </a:rPr>
              <a:t>Partner 6, 8, 9 : </a:t>
            </a:r>
            <a:r>
              <a:rPr lang="cs-CZ" sz="2000" dirty="0" smtClean="0"/>
              <a:t>Mgr. Anita Balcarová</a:t>
            </a:r>
          </a:p>
          <a:p>
            <a:pPr lvl="1"/>
            <a:r>
              <a:rPr lang="cs-CZ" sz="2000" b="1" i="1" dirty="0" smtClean="0">
                <a:solidFill>
                  <a:schemeClr val="accent1">
                    <a:lumMod val="25000"/>
                  </a:schemeClr>
                </a:solidFill>
              </a:rPr>
              <a:t>Partner 7, 10, 11 </a:t>
            </a:r>
            <a:r>
              <a:rPr lang="cs-CZ" sz="2000" i="1" dirty="0" smtClean="0"/>
              <a:t>: </a:t>
            </a:r>
            <a:r>
              <a:rPr lang="cs-CZ" sz="2000" dirty="0" smtClean="0"/>
              <a:t>Mgr. Ing. Jiří Novotný</a:t>
            </a:r>
          </a:p>
          <a:p>
            <a:pPr lvl="1"/>
            <a:r>
              <a:rPr lang="cs-CZ" sz="2000" b="1" i="1" dirty="0" smtClean="0">
                <a:solidFill>
                  <a:schemeClr val="accent1">
                    <a:lumMod val="25000"/>
                  </a:schemeClr>
                </a:solidFill>
              </a:rPr>
              <a:t>Odborně vymezené oblasti : </a:t>
            </a:r>
            <a:r>
              <a:rPr lang="cs-CZ" sz="2000" dirty="0" smtClean="0"/>
              <a:t>Bc. Lucie Beldíková </a:t>
            </a:r>
            <a:r>
              <a:rPr lang="cs-CZ" sz="2000" dirty="0" err="1" smtClean="0"/>
              <a:t>DiS</a:t>
            </a:r>
            <a:r>
              <a:rPr lang="cs-CZ" sz="2000" dirty="0" smtClean="0"/>
              <a:t>, Ing. Petr Donát, Ing. Eliška Martínková, Mgr. Zdeňka Menšíková PH.D, Ing. Věra Strnadová</a:t>
            </a:r>
          </a:p>
          <a:p>
            <a:r>
              <a:rPr lang="cs-CZ" sz="2400" b="1" dirty="0" smtClean="0"/>
              <a:t>Finanční manažeři : </a:t>
            </a:r>
          </a:p>
          <a:p>
            <a:pPr lvl="1"/>
            <a:r>
              <a:rPr lang="cs-CZ" sz="2000" dirty="0" smtClean="0"/>
              <a:t>Ing. Darja Boudníková, Ing. Bc. Ladislav Knespl, Ing. Václav </a:t>
            </a:r>
            <a:r>
              <a:rPr lang="cs-CZ" sz="2000" dirty="0" err="1" smtClean="0"/>
              <a:t>Papřok</a:t>
            </a:r>
            <a:endParaRPr lang="cs-CZ" sz="2000" dirty="0" smtClean="0"/>
          </a:p>
          <a:p>
            <a:pPr lvl="1"/>
            <a:endParaRPr lang="cs-CZ" sz="2000" dirty="0" smtClean="0"/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35858"/>
          </a:xfrm>
        </p:spPr>
        <p:txBody>
          <a:bodyPr/>
          <a:lstStyle/>
          <a:p>
            <a:r>
              <a:rPr lang="cs-CZ" sz="4000" b="1" dirty="0" smtClean="0"/>
              <a:t>Inteligentní rozpočet – Nastavení</a:t>
            </a:r>
            <a:endParaRPr lang="cs-CZ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43050"/>
            <a:ext cx="8568952" cy="44831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cs-CZ" sz="2400" b="1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b="1" dirty="0" smtClean="0"/>
              <a:t>List </a:t>
            </a:r>
            <a:r>
              <a:rPr lang="cs-CZ" sz="2400" b="1" dirty="0"/>
              <a:t>Hlavička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err="1"/>
              <a:t>Předvyplněn</a:t>
            </a:r>
            <a:r>
              <a:rPr lang="cs-CZ" sz="2400" dirty="0"/>
              <a:t> příjemcem </a:t>
            </a:r>
            <a:r>
              <a:rPr lang="cs-CZ" sz="2400" dirty="0" smtClean="0"/>
              <a:t>dotace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sz="2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b="1" dirty="0" smtClean="0"/>
              <a:t>List Rozpočet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err="1" smtClean="0"/>
              <a:t>Předvyplněn</a:t>
            </a:r>
            <a:r>
              <a:rPr lang="cs-CZ" sz="2400" dirty="0" smtClean="0"/>
              <a:t> příjemcem dotace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Obsahuje jen názvy položek – soubor neumožňuje sledování stavu čerpání rozpočtu</a:t>
            </a:r>
            <a:endParaRPr lang="cs-CZ" sz="1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</p:txBody>
      </p:sp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C7FEDF-CCE3-4C8B-B376-BAC8D85E9CEA}" type="slidenum">
              <a:rPr lang="cs-CZ" smtClean="0"/>
              <a:pPr/>
              <a:t>30</a:t>
            </a:fld>
            <a:endParaRPr lang="cs-CZ" smtClean="0"/>
          </a:p>
        </p:txBody>
      </p:sp>
    </p:spTree>
    <p:extLst>
      <p:ext uri="{BB962C8B-B14F-4D97-AF65-F5344CB8AC3E}">
        <p14:creationId xmlns="" xmlns:p14="http://schemas.microsoft.com/office/powerpoint/2010/main" val="116155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sz="4000" b="1" dirty="0" smtClean="0"/>
              <a:t>Inteligentní rozpočet - Seznamy</a:t>
            </a:r>
            <a:endParaRPr lang="cs-CZ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24744"/>
            <a:ext cx="8568952" cy="5001419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800" b="1" dirty="0"/>
              <a:t>List Seznam </a:t>
            </a:r>
            <a:r>
              <a:rPr lang="cs-CZ" sz="2800" b="1" dirty="0" smtClean="0"/>
              <a:t>dokladů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b="1" dirty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/>
              <a:t>Základní data z účetnictví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/>
              <a:t>Import ze sestav z účetního systému dle možností Partnera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/>
              <a:t>Systém funguje tak, že tato data se pak rozepisují do jednotlivých rozpisů výdajů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/>
              <a:t>Uvádí se zde všechny doklady včetně příjmů projektu, kromě nepřímých nákladů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/>
              <a:t>Sloupec „Datum vzniku dokladu“ se vyplňuje jen v případě mzdových výdajů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</p:txBody>
      </p:sp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C7FEDF-CCE3-4C8B-B376-BAC8D85E9CEA}" type="slidenum">
              <a:rPr lang="cs-CZ" smtClean="0"/>
              <a:pPr/>
              <a:t>31</a:t>
            </a:fld>
            <a:endParaRPr lang="cs-CZ" smtClean="0"/>
          </a:p>
        </p:txBody>
      </p:sp>
    </p:spTree>
    <p:extLst>
      <p:ext uri="{BB962C8B-B14F-4D97-AF65-F5344CB8AC3E}">
        <p14:creationId xmlns="" xmlns:p14="http://schemas.microsoft.com/office/powerpoint/2010/main" val="114817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850106"/>
          </a:xfrm>
        </p:spPr>
        <p:txBody>
          <a:bodyPr/>
          <a:lstStyle/>
          <a:p>
            <a:r>
              <a:rPr lang="cs-CZ" sz="4000" b="1" dirty="0" smtClean="0"/>
              <a:t>Inteligentní rozpočet - Seznamy</a:t>
            </a:r>
            <a:endParaRPr lang="cs-CZ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24744"/>
            <a:ext cx="8568952" cy="5001419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cs-CZ" b="1" dirty="0" smtClean="0"/>
              <a:t>List Zaměstnanci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000" b="1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000" dirty="0" smtClean="0"/>
              <a:t>Vyplňuje partner (seznam zaměstnanců, vazba na položku rozpočtu, úvazky, sazby …)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000" dirty="0" smtClean="0"/>
              <a:t>Nevynechávat volné řádky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000" dirty="0" smtClean="0"/>
              <a:t>Nutno rozlišit osoby se stejným jménem, popř. stejné osoby pracující na jiných pozicích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sz="2000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000" dirty="0" smtClean="0"/>
              <a:t>Např. Jan Novák pracuje u Partnera 9 jako FM a zároveň má DPČ na jinou činnost – bude uveden 2x jako: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cs-CZ" sz="2000" dirty="0" smtClean="0"/>
              <a:t>Jan Novák FM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cs-CZ" sz="2000" dirty="0" smtClean="0"/>
              <a:t>Jan Novák DPČ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800" dirty="0" smtClean="0"/>
          </a:p>
          <a:p>
            <a:pPr eaLnBrk="1" hangingPunct="1">
              <a:lnSpc>
                <a:spcPct val="90000"/>
              </a:lnSpc>
            </a:pPr>
            <a:endParaRPr lang="cs-CZ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800" dirty="0" smtClean="0"/>
          </a:p>
        </p:txBody>
      </p:sp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C7FEDF-CCE3-4C8B-B376-BAC8D85E9CEA}" type="slidenum">
              <a:rPr lang="cs-CZ" smtClean="0"/>
              <a:pPr/>
              <a:t>32</a:t>
            </a:fld>
            <a:endParaRPr lang="cs-CZ" smtClean="0"/>
          </a:p>
        </p:txBody>
      </p:sp>
    </p:spTree>
    <p:extLst>
      <p:ext uri="{BB962C8B-B14F-4D97-AF65-F5344CB8AC3E}">
        <p14:creationId xmlns="" xmlns:p14="http://schemas.microsoft.com/office/powerpoint/2010/main" val="70892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6808"/>
            <a:ext cx="8229600" cy="1251952"/>
          </a:xfrm>
        </p:spPr>
        <p:txBody>
          <a:bodyPr/>
          <a:lstStyle/>
          <a:p>
            <a:r>
              <a:rPr lang="cs-CZ" sz="4000" b="1" dirty="0" smtClean="0"/>
              <a:t>Inteligentní rozpočet - Rozpisy</a:t>
            </a:r>
            <a:endParaRPr lang="cs-CZ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980729"/>
            <a:ext cx="8568952" cy="475252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b="1" dirty="0" smtClean="0"/>
              <a:t>Listy 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Mzdové výdaje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Cestovní náhrady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Ostatní výdaje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Odpisy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Mzdové příspěvky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Příjmy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dirty="0" smtClean="0"/>
              <a:t>Slouží k přesnému rozepsání účetních dokladů z listu Seznam dokladů podle jejich účelu.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b="1" dirty="0" smtClean="0"/>
              <a:t>Cestovní náhrady, Odpisy – v dané chvíli nejsou pro projekt relevantní</a:t>
            </a:r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</p:txBody>
      </p:sp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C7FEDF-CCE3-4C8B-B376-BAC8D85E9CEA}" type="slidenum">
              <a:rPr lang="cs-CZ" smtClean="0"/>
              <a:pPr/>
              <a:t>33</a:t>
            </a:fld>
            <a:endParaRPr lang="cs-CZ" smtClean="0"/>
          </a:p>
        </p:txBody>
      </p:sp>
    </p:spTree>
    <p:extLst>
      <p:ext uri="{BB962C8B-B14F-4D97-AF65-F5344CB8AC3E}">
        <p14:creationId xmlns="" xmlns:p14="http://schemas.microsoft.com/office/powerpoint/2010/main" val="332244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6808"/>
            <a:ext cx="8229600" cy="1251952"/>
          </a:xfrm>
        </p:spPr>
        <p:txBody>
          <a:bodyPr/>
          <a:lstStyle/>
          <a:p>
            <a:r>
              <a:rPr lang="cs-CZ" sz="4000" b="1" dirty="0" smtClean="0"/>
              <a:t>Inteligentní rozpočet - Rozpisy</a:t>
            </a:r>
            <a:endParaRPr lang="cs-CZ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980729"/>
            <a:ext cx="8568952" cy="475252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b="1" dirty="0" smtClean="0"/>
              <a:t>Jeden účetní doklad </a:t>
            </a:r>
            <a:r>
              <a:rPr lang="cs-CZ" sz="2400" b="1" u="sng" dirty="0" smtClean="0"/>
              <a:t>lze</a:t>
            </a:r>
            <a:r>
              <a:rPr lang="cs-CZ" sz="2400" b="1" dirty="0" smtClean="0"/>
              <a:t> rozepsat na více položek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err="1" smtClean="0"/>
              <a:t>Např</a:t>
            </a:r>
            <a:r>
              <a:rPr lang="cs-CZ" sz="2400" dirty="0" smtClean="0"/>
              <a:t> faktura s více </a:t>
            </a:r>
            <a:r>
              <a:rPr lang="cs-CZ" sz="2400" dirty="0" err="1" smtClean="0"/>
              <a:t>položkama</a:t>
            </a:r>
            <a:r>
              <a:rPr lang="cs-CZ" sz="2400" dirty="0" smtClean="0"/>
              <a:t> : v seznamu dokladů bude jen jednou, v rozpisech může být rozepsána po dílčích částkách na jednotlivé položky rozpočtu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sz="24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b="1" dirty="0" smtClean="0">
                <a:solidFill>
                  <a:srgbClr val="FF0000"/>
                </a:solidFill>
              </a:rPr>
              <a:t>Pravdu má vždy Váš účetní doklad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400" dirty="0" smtClean="0"/>
              <a:t>Některé funkce jsou „</a:t>
            </a:r>
            <a:r>
              <a:rPr lang="cs-CZ" sz="2400" dirty="0" err="1" smtClean="0"/>
              <a:t>zavzorečkované</a:t>
            </a:r>
            <a:r>
              <a:rPr lang="cs-CZ" sz="2400" dirty="0" smtClean="0"/>
              <a:t>“ nicméně nenahrazují mzdový a účetní systém, nezahrnují všechny výjimky atd. Pokud v rozpisu </a:t>
            </a:r>
            <a:r>
              <a:rPr lang="cs-CZ" sz="2400" dirty="0" err="1" smtClean="0"/>
              <a:t>např</a:t>
            </a:r>
            <a:r>
              <a:rPr lang="cs-CZ" sz="2400" dirty="0" smtClean="0"/>
              <a:t> nesedí vypočtená částka soc. pojištění s účetním dokladem, přepište vzorec přímo číslem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sz="2400" b="1" dirty="0" smtClean="0"/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</p:txBody>
      </p:sp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C7FEDF-CCE3-4C8B-B376-BAC8D85E9CEA}" type="slidenum">
              <a:rPr lang="cs-CZ" smtClean="0"/>
              <a:pPr/>
              <a:t>34</a:t>
            </a:fld>
            <a:endParaRPr lang="cs-CZ" smtClean="0"/>
          </a:p>
        </p:txBody>
      </p:sp>
    </p:spTree>
    <p:extLst>
      <p:ext uri="{BB962C8B-B14F-4D97-AF65-F5344CB8AC3E}">
        <p14:creationId xmlns="" xmlns:p14="http://schemas.microsoft.com/office/powerpoint/2010/main" val="118325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 smtClean="0"/>
              <a:t>Inteligentní rozpočet</a:t>
            </a:r>
            <a:endParaRPr lang="cs-CZ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dirty="0" smtClean="0"/>
              <a:t>Předávané informace 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dirty="0" smtClean="0"/>
              <a:t>1x měsíčně 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Vyplněné tabulky „Inteligentního rozpočtu“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při </a:t>
            </a:r>
            <a:r>
              <a:rPr lang="cs-CZ" sz="2400" u="sng" dirty="0" smtClean="0"/>
              <a:t>předkládání podkladů </a:t>
            </a:r>
            <a:r>
              <a:rPr lang="cs-CZ" sz="2400" dirty="0" smtClean="0"/>
              <a:t>se dokládají  kopie účetních </a:t>
            </a:r>
            <a:r>
              <a:rPr lang="cs-CZ" sz="2400" b="1" dirty="0" smtClean="0"/>
              <a:t>dokladů nad 10 000,- Kč</a:t>
            </a: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</p:txBody>
      </p:sp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C7FEDF-CCE3-4C8B-B376-BAC8D85E9CEA}" type="slidenum">
              <a:rPr lang="cs-CZ" smtClean="0"/>
              <a:pPr/>
              <a:t>35</a:t>
            </a:fld>
            <a:endParaRPr lang="cs-CZ" smtClean="0"/>
          </a:p>
        </p:txBody>
      </p:sp>
    </p:spTree>
    <p:extLst>
      <p:ext uri="{BB962C8B-B14F-4D97-AF65-F5344CB8AC3E}">
        <p14:creationId xmlns="" xmlns:p14="http://schemas.microsoft.com/office/powerpoint/2010/main" val="360274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Inteligentní rozpočet</a:t>
            </a:r>
            <a:endParaRPr lang="cs-CZ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dirty="0" smtClean="0"/>
              <a:t>Předávané informace 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400" dirty="0" smtClean="0"/>
              <a:t>1x měsíčně 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Vyplněné tabulky „Inteligentního rozpočtu“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/>
              <a:t>při </a:t>
            </a:r>
            <a:r>
              <a:rPr lang="cs-CZ" sz="2400" u="sng" dirty="0" smtClean="0"/>
              <a:t>předkládání podkladů </a:t>
            </a:r>
            <a:r>
              <a:rPr lang="cs-CZ" sz="2400" dirty="0" smtClean="0"/>
              <a:t>se dokládají  kopie účetních </a:t>
            </a:r>
            <a:r>
              <a:rPr lang="cs-CZ" sz="2400" b="1" dirty="0" smtClean="0"/>
              <a:t>dokladů nad 10 000,- Kč</a:t>
            </a: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dirty="0" smtClean="0"/>
          </a:p>
        </p:txBody>
      </p:sp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C7FEDF-CCE3-4C8B-B376-BAC8D85E9CEA}" type="slidenum">
              <a:rPr lang="cs-CZ" smtClean="0"/>
              <a:pPr/>
              <a:t>36</a:t>
            </a:fld>
            <a:endParaRPr lang="cs-CZ" smtClean="0"/>
          </a:p>
        </p:txBody>
      </p:sp>
    </p:spTree>
    <p:extLst>
      <p:ext uri="{BB962C8B-B14F-4D97-AF65-F5344CB8AC3E}">
        <p14:creationId xmlns="" xmlns:p14="http://schemas.microsoft.com/office/powerpoint/2010/main" val="412634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Sumarizace – předávané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8363272" cy="4425355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/>
              <a:t>FM partnerů obdrží EXCEL soubory pro sběr dat (nastavené pro každého partnera) – obdrží partneři e-mailem od ÚK :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Inteligentní rozpočet – soubor partnera (IR_</a:t>
            </a:r>
            <a:r>
              <a:rPr lang="cs-CZ" sz="2400" dirty="0" err="1" smtClean="0"/>
              <a:t>PXX.xls</a:t>
            </a:r>
            <a:r>
              <a:rPr lang="cs-CZ" sz="2400" dirty="0" smtClean="0"/>
              <a:t>)</a:t>
            </a:r>
          </a:p>
          <a:p>
            <a:endParaRPr lang="cs-CZ" sz="2400" dirty="0" smtClean="0"/>
          </a:p>
          <a:p>
            <a:r>
              <a:rPr lang="cs-CZ" sz="2400" dirty="0" smtClean="0"/>
              <a:t>Soubor NN_</a:t>
            </a:r>
            <a:r>
              <a:rPr lang="cs-CZ" sz="2400" dirty="0" err="1" smtClean="0"/>
              <a:t>PXX.xlsm</a:t>
            </a:r>
            <a:r>
              <a:rPr lang="cs-CZ" sz="2400" dirty="0" smtClean="0"/>
              <a:t> pro :</a:t>
            </a:r>
          </a:p>
          <a:p>
            <a:pPr lvl="1"/>
            <a:r>
              <a:rPr lang="cs-CZ" sz="1800" dirty="0" smtClean="0"/>
              <a:t>Toky na projektovém účtu</a:t>
            </a:r>
          </a:p>
          <a:p>
            <a:pPr lvl="1"/>
            <a:r>
              <a:rPr lang="cs-CZ" sz="1800" dirty="0" smtClean="0"/>
              <a:t>Vykazování nepřímých nákladů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37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2663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Sumarizace – předávané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8363272" cy="4425355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Do 15. každého měsíce FM partnerů zasílají FM příjemce za uplynulé období (měsíc) :</a:t>
            </a:r>
          </a:p>
          <a:p>
            <a:pPr>
              <a:buFontTx/>
              <a:buChar char="-"/>
            </a:pPr>
            <a:r>
              <a:rPr lang="cs-CZ" sz="2800" dirty="0" smtClean="0"/>
              <a:t>Výpis z projektového účtu</a:t>
            </a:r>
          </a:p>
          <a:p>
            <a:pPr>
              <a:buFontTx/>
              <a:buChar char="-"/>
            </a:pPr>
            <a:r>
              <a:rPr lang="cs-CZ" sz="2800" dirty="0" smtClean="0"/>
              <a:t>Vyplněný soubor IR_PXX (</a:t>
            </a:r>
            <a:r>
              <a:rPr lang="cs-CZ" sz="2800" dirty="0" err="1" smtClean="0"/>
              <a:t>excel</a:t>
            </a:r>
            <a:r>
              <a:rPr lang="cs-CZ" sz="2800" dirty="0" smtClean="0"/>
              <a:t>)</a:t>
            </a:r>
          </a:p>
          <a:p>
            <a:pPr>
              <a:buFontTx/>
              <a:buChar char="-"/>
            </a:pPr>
            <a:r>
              <a:rPr lang="cs-CZ" sz="2800" dirty="0" smtClean="0"/>
              <a:t>Vyplněný soubor NN_PXX (</a:t>
            </a:r>
            <a:r>
              <a:rPr lang="cs-CZ" sz="2800" dirty="0" err="1" smtClean="0"/>
              <a:t>excel</a:t>
            </a:r>
            <a:r>
              <a:rPr lang="cs-CZ" sz="2800" dirty="0" smtClean="0"/>
              <a:t>)</a:t>
            </a:r>
          </a:p>
          <a:p>
            <a:pPr>
              <a:buFontTx/>
              <a:buChar char="-"/>
            </a:pPr>
            <a:r>
              <a:rPr lang="cs-CZ" sz="2800" dirty="0" smtClean="0"/>
              <a:t>Kopie účetních dokladů nad 10 tis. Kč (přímé náklady)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38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9983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DISKUZE</a:t>
            </a:r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568914-A3A8-4999-A9F2-3E61F08DE43A}" type="slidenum">
              <a:rPr lang="cs-CZ" smtClean="0"/>
              <a:pPr/>
              <a:t>39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27584" y="2276872"/>
            <a:ext cx="7772400" cy="1362075"/>
          </a:xfrm>
        </p:spPr>
        <p:txBody>
          <a:bodyPr/>
          <a:lstStyle/>
          <a:p>
            <a:pPr algn="ctr"/>
            <a:r>
              <a:rPr lang="cs-CZ" sz="6000" dirty="0" smtClean="0"/>
              <a:t>FINANČNÍ TOKY</a:t>
            </a:r>
            <a:endParaRPr lang="cs-CZ" sz="6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7739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b="1" dirty="0" smtClean="0"/>
              <a:t>Finanční toky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2985"/>
            <a:ext cx="8229600" cy="4000527"/>
          </a:xfrm>
        </p:spPr>
        <p:txBody>
          <a:bodyPr/>
          <a:lstStyle/>
          <a:p>
            <a:pPr>
              <a:buNone/>
            </a:pPr>
            <a:r>
              <a:rPr lang="cs-CZ" sz="2800" b="1" dirty="0" smtClean="0"/>
              <a:t>1. </a:t>
            </a:r>
            <a:r>
              <a:rPr lang="cs-CZ" sz="2800" b="1" dirty="0" smtClean="0"/>
              <a:t>zálohová platba </a:t>
            </a:r>
            <a:r>
              <a:rPr lang="cs-CZ" sz="2800" dirty="0" smtClean="0"/>
              <a:t>:</a:t>
            </a:r>
            <a:endParaRPr lang="cs-CZ" sz="2800" dirty="0" smtClean="0"/>
          </a:p>
          <a:p>
            <a:r>
              <a:rPr lang="cs-CZ" sz="2400" dirty="0" smtClean="0"/>
              <a:t>5% z rozpočtovaných celkových způsobilých nákladů (viz článek </a:t>
            </a:r>
            <a:r>
              <a:rPr lang="cs-CZ" sz="2400" dirty="0" smtClean="0">
                <a:solidFill>
                  <a:schemeClr val="tx1"/>
                </a:solidFill>
                <a:latin typeface="+mn-lt"/>
              </a:rPr>
              <a:t>článku IV. Bod 4.a </a:t>
            </a:r>
            <a:r>
              <a:rPr lang="cs-CZ" sz="2400" dirty="0" smtClean="0"/>
              <a:t>Smlouvy o partnerství</a:t>
            </a:r>
            <a:r>
              <a:rPr lang="cs-CZ" sz="2400" dirty="0" smtClean="0"/>
              <a:t>)</a:t>
            </a:r>
          </a:p>
          <a:p>
            <a:endParaRPr lang="cs-CZ" sz="2400" dirty="0" smtClean="0"/>
          </a:p>
          <a:p>
            <a:r>
              <a:rPr lang="cs-CZ" sz="2400" dirty="0" smtClean="0"/>
              <a:t>Záloha </a:t>
            </a:r>
            <a:r>
              <a:rPr lang="cs-CZ" sz="2400" b="1" dirty="0" smtClean="0">
                <a:solidFill>
                  <a:srgbClr val="FF0000"/>
                </a:solidFill>
              </a:rPr>
              <a:t>není určena na křížové financování </a:t>
            </a:r>
            <a:r>
              <a:rPr lang="cs-CZ" sz="2400" dirty="0" smtClean="0"/>
              <a:t>(investice). </a:t>
            </a:r>
            <a:r>
              <a:rPr lang="cs-CZ" sz="2400" b="1" dirty="0" smtClean="0"/>
              <a:t>Rozdělení na investiční a neinvestiční  část je součástí každé platby a je </a:t>
            </a:r>
            <a:r>
              <a:rPr lang="cs-CZ" sz="2400" b="1" dirty="0" smtClean="0"/>
              <a:t>závazné</a:t>
            </a:r>
          </a:p>
          <a:p>
            <a:endParaRPr lang="cs-CZ" sz="2400" b="1" dirty="0" smtClean="0"/>
          </a:p>
          <a:p>
            <a:r>
              <a:rPr lang="cs-CZ" sz="2400" dirty="0" smtClean="0"/>
              <a:t>Předpoklad připsání 1. zálohy na projektové účty partnerů 24.10.2013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dirty="0" smtClean="0"/>
              <a:t>Finanční toky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4786346"/>
          </a:xfrm>
        </p:spPr>
        <p:txBody>
          <a:bodyPr/>
          <a:lstStyle/>
          <a:p>
            <a:pPr>
              <a:buNone/>
            </a:pPr>
            <a:r>
              <a:rPr lang="cs-CZ" sz="2800" b="1" dirty="0" smtClean="0"/>
              <a:t>2. </a:t>
            </a:r>
            <a:r>
              <a:rPr lang="cs-CZ" sz="2800" b="1" dirty="0" smtClean="0"/>
              <a:t>zálohová platba </a:t>
            </a:r>
            <a:r>
              <a:rPr lang="cs-CZ" sz="2800" dirty="0" smtClean="0"/>
              <a:t>:</a:t>
            </a:r>
            <a:endParaRPr lang="cs-CZ" sz="2800" dirty="0" smtClean="0"/>
          </a:p>
          <a:p>
            <a:r>
              <a:rPr lang="cs-CZ" sz="2400" dirty="0" smtClean="0"/>
              <a:t>Dle článku III.3.a Rozhodnutí o poskytnutí dotace – </a:t>
            </a:r>
            <a:r>
              <a:rPr lang="cs-CZ" sz="2400" b="1" dirty="0" smtClean="0"/>
              <a:t>platba poskytnutá příjemci</a:t>
            </a:r>
          </a:p>
          <a:p>
            <a:r>
              <a:rPr lang="cs-CZ" sz="2400" b="1" dirty="0" err="1" smtClean="0"/>
              <a:t>max</a:t>
            </a:r>
            <a:r>
              <a:rPr lang="cs-CZ" sz="2400" b="1" dirty="0" smtClean="0"/>
              <a:t> 20% </a:t>
            </a:r>
            <a:r>
              <a:rPr lang="cs-CZ" sz="2400" dirty="0" smtClean="0"/>
              <a:t>celkových způsobilých nákladů</a:t>
            </a:r>
          </a:p>
          <a:p>
            <a:r>
              <a:rPr lang="cs-CZ" sz="2400" dirty="0" smtClean="0"/>
              <a:t>Nejdříve </a:t>
            </a:r>
            <a:r>
              <a:rPr lang="cs-CZ" sz="2400" b="1" dirty="0" smtClean="0"/>
              <a:t>3 měsíce po zahájení projektu</a:t>
            </a:r>
          </a:p>
          <a:p>
            <a:r>
              <a:rPr lang="cs-CZ" sz="2400" dirty="0" smtClean="0"/>
              <a:t>Na základě předložení a schválení </a:t>
            </a:r>
            <a:r>
              <a:rPr lang="cs-CZ" sz="2400" b="1" dirty="0" smtClean="0"/>
              <a:t>Finančního plánu </a:t>
            </a:r>
            <a:r>
              <a:rPr lang="cs-CZ" sz="2400" dirty="0" smtClean="0"/>
              <a:t>projektu na následující 4 měsíce</a:t>
            </a:r>
          </a:p>
          <a:p>
            <a:r>
              <a:rPr lang="cs-CZ" sz="2400" dirty="0" smtClean="0"/>
              <a:t>Finanční plán </a:t>
            </a:r>
            <a:r>
              <a:rPr lang="cs-CZ" sz="2400" b="1" u="sng" dirty="0" smtClean="0"/>
              <a:t>musí být podložen</a:t>
            </a:r>
            <a:r>
              <a:rPr lang="cs-CZ" sz="2400" b="1" dirty="0" smtClean="0"/>
              <a:t> </a:t>
            </a:r>
            <a:r>
              <a:rPr lang="cs-CZ" sz="2400" dirty="0" smtClean="0"/>
              <a:t>(např. potřebou mzdových prostředků, smlouvami s dodavateli, vyhlášenými veřejnými zakázkami a návrhy smluv s dodavateli apod.)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96908"/>
          </a:xfrm>
        </p:spPr>
        <p:txBody>
          <a:bodyPr/>
          <a:lstStyle/>
          <a:p>
            <a:r>
              <a:rPr lang="cs-CZ" dirty="0" smtClean="0"/>
              <a:t>Finanční toky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4929223"/>
          </a:xfrm>
        </p:spPr>
        <p:txBody>
          <a:bodyPr/>
          <a:lstStyle/>
          <a:p>
            <a:r>
              <a:rPr lang="cs-CZ" sz="2400" b="1" dirty="0" smtClean="0"/>
              <a:t>2. </a:t>
            </a:r>
            <a:r>
              <a:rPr lang="cs-CZ" sz="2400" b="1" dirty="0" smtClean="0"/>
              <a:t>zálohová platba</a:t>
            </a:r>
            <a:r>
              <a:rPr lang="cs-CZ" sz="2400" dirty="0" smtClean="0"/>
              <a:t>:</a:t>
            </a:r>
            <a:endParaRPr lang="cs-CZ" sz="2400" dirty="0" smtClean="0"/>
          </a:p>
          <a:p>
            <a:pPr lvl="1"/>
            <a:r>
              <a:rPr lang="cs-CZ" sz="1700" dirty="0" smtClean="0"/>
              <a:t>Předpoklad podání žádosti 1.12.2013 (předjednáno)</a:t>
            </a:r>
          </a:p>
          <a:p>
            <a:pPr lvl="2"/>
            <a:r>
              <a:rPr lang="cs-CZ" sz="1700" dirty="0" smtClean="0"/>
              <a:t>V průběhu 11/2013 MUSÍ být připraveny podklady</a:t>
            </a:r>
          </a:p>
          <a:p>
            <a:pPr lvl="2"/>
            <a:endParaRPr lang="cs-CZ" sz="1200" dirty="0" smtClean="0"/>
          </a:p>
          <a:p>
            <a:pPr lvl="1"/>
            <a:r>
              <a:rPr lang="cs-CZ" sz="1700" dirty="0" smtClean="0"/>
              <a:t>Očekávané připsání finančních prostředků na projektový účet Příjemce – </a:t>
            </a:r>
            <a:r>
              <a:rPr lang="cs-CZ" sz="1700" b="1" dirty="0" smtClean="0"/>
              <a:t>leden 2014</a:t>
            </a:r>
          </a:p>
          <a:p>
            <a:pPr lvl="1"/>
            <a:endParaRPr lang="cs-CZ" sz="1200" b="1" dirty="0" smtClean="0"/>
          </a:p>
          <a:p>
            <a:pPr lvl="1"/>
            <a:r>
              <a:rPr lang="cs-CZ" sz="1700" dirty="0" smtClean="0"/>
              <a:t>Mechanismus převodu na Partnery viz uzavřená Smlouva (mechanismus procesně ne zcela ideální; hledání alternativ v rámci ÚK)</a:t>
            </a:r>
          </a:p>
          <a:p>
            <a:pPr lvl="1"/>
            <a:endParaRPr lang="cs-CZ" sz="1200" dirty="0" smtClean="0"/>
          </a:p>
          <a:p>
            <a:pPr lvl="1"/>
            <a:r>
              <a:rPr lang="cs-CZ" sz="1700" b="1" dirty="0" smtClean="0"/>
              <a:t>Nutno </a:t>
            </a:r>
            <a:r>
              <a:rPr lang="cs-CZ" sz="1700" b="1" dirty="0" smtClean="0"/>
              <a:t>maximálně </a:t>
            </a:r>
            <a:r>
              <a:rPr lang="cs-CZ" sz="1700" b="1" dirty="0" smtClean="0"/>
              <a:t>objektivizovat skutečnou potřebu a možnosti jednotlivých partnerů v návaznosti zejména na časový průběh realizace investičních aktivit. Pro vyhlašovaná VŘ dbát mj. na :</a:t>
            </a:r>
          </a:p>
          <a:p>
            <a:pPr lvl="2"/>
            <a:r>
              <a:rPr lang="cs-CZ" sz="1600" b="1" dirty="0" smtClean="0"/>
              <a:t>Správné načasování dodávky (a platby) v kontextu harmonogramu projektu</a:t>
            </a:r>
          </a:p>
          <a:p>
            <a:pPr lvl="2"/>
            <a:r>
              <a:rPr lang="cs-CZ" sz="1600" b="1" dirty="0" smtClean="0"/>
              <a:t>Splatnosti faktur</a:t>
            </a:r>
          </a:p>
          <a:p>
            <a:pPr lvl="2"/>
            <a:r>
              <a:rPr lang="cs-CZ" sz="1600" b="1" dirty="0" smtClean="0"/>
              <a:t>Možnosti rozložení plateb</a:t>
            </a:r>
          </a:p>
          <a:p>
            <a:pPr lvl="1"/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dirty="0" smtClean="0"/>
              <a:t>Finanční toky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4786346"/>
          </a:xfrm>
        </p:spPr>
        <p:txBody>
          <a:bodyPr/>
          <a:lstStyle/>
          <a:p>
            <a:r>
              <a:rPr lang="cs-CZ" sz="2800" b="1" dirty="0" smtClean="0"/>
              <a:t>Další </a:t>
            </a:r>
            <a:r>
              <a:rPr lang="cs-CZ" sz="2800" b="1" dirty="0" smtClean="0"/>
              <a:t>platby</a:t>
            </a:r>
            <a:r>
              <a:rPr lang="cs-CZ" sz="2800" dirty="0" smtClean="0"/>
              <a:t>:</a:t>
            </a:r>
            <a:endParaRPr lang="cs-CZ" sz="2800" dirty="0" smtClean="0"/>
          </a:p>
          <a:p>
            <a:pPr lvl="1"/>
            <a:r>
              <a:rPr lang="cs-CZ" sz="2000" dirty="0" smtClean="0"/>
              <a:t>Na základě žádosti doložené </a:t>
            </a:r>
            <a:r>
              <a:rPr lang="cs-CZ" sz="2000" dirty="0" smtClean="0"/>
              <a:t>Monitorovací </a:t>
            </a:r>
            <a:r>
              <a:rPr lang="cs-CZ" sz="2000" dirty="0" smtClean="0"/>
              <a:t>zprávou za příslušné období</a:t>
            </a:r>
          </a:p>
          <a:p>
            <a:pPr lvl="1"/>
            <a:endParaRPr lang="cs-CZ" sz="2000" dirty="0" smtClean="0"/>
          </a:p>
          <a:p>
            <a:pPr lvl="1"/>
            <a:r>
              <a:rPr lang="cs-CZ" sz="2000" dirty="0" smtClean="0"/>
              <a:t>Nejvýše v souhrnné výši odpovídající způsobilým výdajům dle příslušné žádosti</a:t>
            </a:r>
          </a:p>
          <a:p>
            <a:pPr lvl="1"/>
            <a:endParaRPr lang="cs-CZ" sz="1800" dirty="0" smtClean="0"/>
          </a:p>
          <a:p>
            <a:pPr lvl="1"/>
            <a:r>
              <a:rPr lang="cs-CZ" sz="2000" dirty="0" smtClean="0"/>
              <a:t>Pokud plánované výdaje přesahují částku poskytnutého předfinancování, příjemce může požádat o platbu mimo řádné monitorovací období (řádně zdůvodněnou)</a:t>
            </a:r>
          </a:p>
          <a:p>
            <a:pPr lvl="1"/>
            <a:endParaRPr lang="cs-CZ" sz="2000" dirty="0" smtClean="0"/>
          </a:p>
          <a:p>
            <a:pPr lvl="1"/>
            <a:r>
              <a:rPr lang="cs-CZ" sz="2000" dirty="0" smtClean="0"/>
              <a:t>Mechanismus převodu na Partnery – stejně jako u 2. části dotace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dirty="0" smtClean="0"/>
              <a:t>Finanční toky – hlavní zásady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E5FA9-A0E0-47A3-B8B5-C31D8619641B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2844" y="1000108"/>
            <a:ext cx="8715436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cs-CZ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 </a:t>
            </a:r>
            <a:r>
              <a:rPr kumimoji="0" lang="cs-CZ" sz="20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projekto</a:t>
            </a:r>
            <a:r>
              <a:rPr kumimoji="0" lang="cs-CZ" sz="2000" b="1" i="0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lang="cs-CZ" sz="2000" b="1" dirty="0" err="1" smtClean="0">
                <a:solidFill>
                  <a:srgbClr val="FF0000"/>
                </a:solidFill>
              </a:rPr>
              <a:t>ého</a:t>
            </a:r>
            <a:r>
              <a:rPr lang="cs-CZ" sz="2000" b="1" dirty="0" smtClean="0">
                <a:solidFill>
                  <a:srgbClr val="FF0000"/>
                </a:solidFill>
              </a:rPr>
              <a:t> účtu </a:t>
            </a:r>
            <a:r>
              <a:rPr lang="cs-CZ" sz="2000" b="1" u="sng" dirty="0" smtClean="0">
                <a:solidFill>
                  <a:srgbClr val="FF0000"/>
                </a:solidFill>
              </a:rPr>
              <a:t>nelze</a:t>
            </a:r>
            <a:r>
              <a:rPr lang="cs-CZ" sz="2000" b="1" dirty="0" smtClean="0">
                <a:solidFill>
                  <a:srgbClr val="FF0000"/>
                </a:solidFill>
              </a:rPr>
              <a:t> převádět finanční prostředky na jiný účet nebo vybírat </a:t>
            </a:r>
            <a:r>
              <a:rPr lang="cs-CZ" sz="2000" b="1" u="sng" dirty="0" smtClean="0">
                <a:solidFill>
                  <a:srgbClr val="FF0000"/>
                </a:solidFill>
              </a:rPr>
              <a:t>bez konkrétní potřeby a důvodu souvisejícího s Projektem</a:t>
            </a:r>
            <a:r>
              <a:rPr lang="cs-CZ" sz="2000" b="1" dirty="0" smtClean="0">
                <a:solidFill>
                  <a:srgbClr val="FF0000"/>
                </a:solidFill>
              </a:rPr>
              <a:t> (sankce od MŠMT) </a:t>
            </a: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</a:pPr>
            <a:endParaRPr lang="cs-CZ" sz="2000" b="1" dirty="0" smtClean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000" b="1" dirty="0" smtClean="0"/>
              <a:t>Článek IV.8 Smlouvy o partnerství : </a:t>
            </a:r>
            <a:r>
              <a:rPr lang="cs-CZ" sz="2000" b="1" dirty="0" smtClean="0">
                <a:solidFill>
                  <a:srgbClr val="FF0000"/>
                </a:solidFill>
              </a:rPr>
              <a:t>Partner je povinen každý výdaj před úhradou z projektového účtu bezodkladně konzultovat s Příjemcem </a:t>
            </a:r>
            <a:r>
              <a:rPr lang="cs-CZ" sz="2000" b="1" i="1" dirty="0" smtClean="0"/>
              <a:t>(s FM projektu : osobně – potvrzení zápisem, e-mailem)</a:t>
            </a: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</a:pPr>
            <a:endParaRPr lang="cs-CZ" sz="2000" b="1" i="1" dirty="0"/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000" b="1" i="1" dirty="0" smtClean="0">
                <a:solidFill>
                  <a:srgbClr val="FF0000"/>
                </a:solidFill>
              </a:rPr>
              <a:t>Dodržovat určení poskytnutých plateb</a:t>
            </a:r>
            <a:r>
              <a:rPr lang="cs-CZ" sz="2000" b="1" i="1" dirty="0" smtClean="0"/>
              <a:t> - </a:t>
            </a:r>
            <a:r>
              <a:rPr lang="cs-CZ" sz="2000" i="1" dirty="0" smtClean="0"/>
              <a:t>Každé použití neinvestičních prostředků k úhradě investičních a naopak je hodnoceno jako </a:t>
            </a:r>
            <a:r>
              <a:rPr lang="cs-CZ" sz="2000" b="1" i="1" dirty="0" smtClean="0">
                <a:solidFill>
                  <a:srgbClr val="FF0000"/>
                </a:solidFill>
              </a:rPr>
              <a:t>porušení rozpočtové kázně</a:t>
            </a:r>
            <a:r>
              <a:rPr lang="cs-CZ" sz="2000" i="1" dirty="0" smtClean="0">
                <a:solidFill>
                  <a:srgbClr val="FF0000"/>
                </a:solidFill>
              </a:rPr>
              <a:t>!</a:t>
            </a:r>
            <a:endParaRPr lang="cs-CZ" sz="2000" b="1" i="1" dirty="0" smtClean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</a:pPr>
            <a:endParaRPr lang="cs-CZ" sz="2000" b="1" i="1" dirty="0"/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000" b="1" i="1" u="sng" dirty="0" smtClean="0"/>
              <a:t>1x měsíčně nutno příjemci (ÚK) doložit výpis z projektového účtu</a:t>
            </a:r>
          </a:p>
          <a:p>
            <a:pPr marL="609600" marR="0" lvl="0" indent="-609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600" b="1" i="0" u="sng" strike="noStrike" kern="0" cap="none" spc="0" normalizeH="0" baseline="0" noProof="0" dirty="0" smtClean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PVK_šablona">
  <a:themeElements>
    <a:clrScheme name="OPVK_šablon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PVK_šablon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PVK_šablon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OPVK_šablona</Template>
  <TotalTime>3163</TotalTime>
  <Words>1862</Words>
  <Application>Microsoft Office PowerPoint</Application>
  <PresentationFormat>Předvádění na obrazovce (4:3)</PresentationFormat>
  <Paragraphs>409</Paragraphs>
  <Slides>39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0" baseType="lpstr">
      <vt:lpstr>OPVK_šablona</vt:lpstr>
      <vt:lpstr>Operační program  Vzdělávání pro konkurenceschopnost</vt:lpstr>
      <vt:lpstr>Program</vt:lpstr>
      <vt:lpstr>Představení týmu</vt:lpstr>
      <vt:lpstr>FINANČNÍ TOKY</vt:lpstr>
      <vt:lpstr>Finanční toky</vt:lpstr>
      <vt:lpstr>Finanční toky</vt:lpstr>
      <vt:lpstr>Finanční toky</vt:lpstr>
      <vt:lpstr>Finanční toky</vt:lpstr>
      <vt:lpstr>Finanční toky – hlavní zásady</vt:lpstr>
      <vt:lpstr>Finanční toky – hlavní zásady</vt:lpstr>
      <vt:lpstr>Finanční toky – předávané informace</vt:lpstr>
      <vt:lpstr>Změny rozpočtu</vt:lpstr>
      <vt:lpstr>Změny rozpočtu</vt:lpstr>
      <vt:lpstr>Změny rozpočtu</vt:lpstr>
      <vt:lpstr>Nepodstatné změny rozpočtu</vt:lpstr>
      <vt:lpstr>Nepodstatné změny rozpočtu</vt:lpstr>
      <vt:lpstr>Nepodstatné změny rozpočtu</vt:lpstr>
      <vt:lpstr>Podstatné změny rozpočtu</vt:lpstr>
      <vt:lpstr>Podstatné změny rozpočtu</vt:lpstr>
      <vt:lpstr>Nepřímé náklady</vt:lpstr>
      <vt:lpstr>Nepřímé náklady</vt:lpstr>
      <vt:lpstr>Nepřímé náklady</vt:lpstr>
      <vt:lpstr>Nepřímé náklady</vt:lpstr>
      <vt:lpstr>Nepřímé náklady</vt:lpstr>
      <vt:lpstr>Nepřímé náklady</vt:lpstr>
      <vt:lpstr>Nepřímé náklady</vt:lpstr>
      <vt:lpstr>„Inteligentní rozpočet“</vt:lpstr>
      <vt:lpstr>Inteligentní rozpočet</vt:lpstr>
      <vt:lpstr>Inteligentní rozpočet - struktura</vt:lpstr>
      <vt:lpstr>Inteligentní rozpočet – Nastavení</vt:lpstr>
      <vt:lpstr>Inteligentní rozpočet - Seznamy</vt:lpstr>
      <vt:lpstr>Inteligentní rozpočet - Seznamy</vt:lpstr>
      <vt:lpstr>Inteligentní rozpočet - Rozpisy</vt:lpstr>
      <vt:lpstr>Inteligentní rozpočet - Rozpisy</vt:lpstr>
      <vt:lpstr>Inteligentní rozpočet</vt:lpstr>
      <vt:lpstr>Inteligentní rozpočet</vt:lpstr>
      <vt:lpstr>Sumarizace – předávané dokumenty</vt:lpstr>
      <vt:lpstr>Sumarizace – předávané dokumenty</vt:lpstr>
      <vt:lpstr>DISKUZE</vt:lpstr>
    </vt:vector>
  </TitlesOfParts>
  <Company>Ústeckého kraje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program  Vzdělávání pro konkurenceschopnost</dc:title>
  <dc:creator>bosanska.m</dc:creator>
  <cp:lastModifiedBy>paprok.v</cp:lastModifiedBy>
  <cp:revision>207</cp:revision>
  <dcterms:created xsi:type="dcterms:W3CDTF">2009-01-05T13:04:10Z</dcterms:created>
  <dcterms:modified xsi:type="dcterms:W3CDTF">2013-10-18T12:10:45Z</dcterms:modified>
</cp:coreProperties>
</file>