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1" r:id="rId6"/>
    <p:sldId id="267" r:id="rId7"/>
    <p:sldId id="265" r:id="rId8"/>
    <p:sldId id="269" r:id="rId9"/>
    <p:sldId id="272" r:id="rId10"/>
    <p:sldId id="270" r:id="rId11"/>
    <p:sldId id="273" r:id="rId12"/>
    <p:sldId id="274" r:id="rId13"/>
    <p:sldId id="275" r:id="rId14"/>
    <p:sldId id="264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dislava Prollová" initials="VP" lastIdx="1" clrIdx="0">
    <p:extLst>
      <p:ext uri="{19B8F6BF-5375-455C-9EA6-DF929625EA0E}">
        <p15:presenceInfo xmlns:p15="http://schemas.microsoft.com/office/powerpoint/2012/main" userId="Vladislava Proll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F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965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616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391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396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441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691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14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017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81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834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80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9D577-EF06-48B5-9CA6-A17B19FB1080}" type="datetimeFigureOut">
              <a:rPr lang="cs-CZ" smtClean="0"/>
              <a:t>18.10.2022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1866D-2C26-46EF-9A10-6D331DCB30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376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09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C7F0282-67E0-DD79-FA56-31163D357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1025" y="2135605"/>
            <a:ext cx="4933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 err="1">
                <a:solidFill>
                  <a:srgbClr val="3E1F00"/>
                </a:solidFill>
              </a:rPr>
              <a:t>minikavárnička</a:t>
            </a:r>
            <a:r>
              <a:rPr lang="cs-CZ" sz="2800" dirty="0">
                <a:solidFill>
                  <a:srgbClr val="3E1F00"/>
                </a:solidFill>
              </a:rPr>
              <a:t> ve středisku volného času Domeček</a:t>
            </a:r>
          </a:p>
          <a:p>
            <a:pPr marL="285750" indent="-285750">
              <a:buFontTx/>
              <a:buChar char="-"/>
            </a:pPr>
            <a:endParaRPr lang="cs-CZ" sz="2800" dirty="0">
              <a:solidFill>
                <a:srgbClr val="3E1F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kvalitní občerstvení především pro účastníky volnočasových aktivit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0" y="917436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3E1F00"/>
                </a:solidFill>
              </a:rPr>
              <a:t>Café v Domečku</a:t>
            </a:r>
          </a:p>
        </p:txBody>
      </p:sp>
    </p:spTree>
    <p:extLst>
      <p:ext uri="{BB962C8B-B14F-4D97-AF65-F5344CB8AC3E}">
        <p14:creationId xmlns:p14="http://schemas.microsoft.com/office/powerpoint/2010/main" val="357544422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DB3274-0F84-80EF-7AF9-60FA70906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Může jít o obrázek 1 osobě , jídlu a tex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582" y="118823"/>
            <a:ext cx="7871882" cy="659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4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F1F0AB3-83E7-B97D-E068-831A06EA2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86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30071DA-1CEF-878A-7F7B-629034422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51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557A781-BAC7-1F4A-69FA-EDA7666C7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495800" y="847725"/>
            <a:ext cx="729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dirty="0">
                <a:solidFill>
                  <a:srgbClr val="3E1F00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24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5775" y="1520785"/>
            <a:ext cx="5248275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1900" dirty="0">
                <a:solidFill>
                  <a:schemeClr val="bg1"/>
                </a:solidFill>
              </a:rPr>
              <a:t>Naším </a:t>
            </a:r>
            <a:r>
              <a:rPr lang="cs-CZ" sz="1900" b="1" dirty="0">
                <a:solidFill>
                  <a:schemeClr val="bg1"/>
                </a:solidFill>
              </a:rPr>
              <a:t>posláním</a:t>
            </a:r>
            <a:r>
              <a:rPr lang="cs-CZ" sz="1900" dirty="0">
                <a:solidFill>
                  <a:schemeClr val="bg1"/>
                </a:solidFill>
              </a:rPr>
              <a:t> je podporovat lidi se zdravotním handicapem a s duševním onemocněním </a:t>
            </a:r>
            <a:br>
              <a:rPr lang="cs-CZ" sz="1900" dirty="0">
                <a:solidFill>
                  <a:schemeClr val="bg1"/>
                </a:solidFill>
              </a:rPr>
            </a:br>
            <a:r>
              <a:rPr lang="cs-CZ" sz="1900" dirty="0">
                <a:solidFill>
                  <a:schemeClr val="bg1"/>
                </a:solidFill>
              </a:rPr>
              <a:t>v posílení jejich samostatnosti a sebedůvěry tak, aby mohli vést plnohodnotný život podle svých představ.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471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9C6EE0A-E39D-469D-DBBE-F850C8048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85775" y="1520785"/>
            <a:ext cx="5248275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1900" dirty="0">
                <a:solidFill>
                  <a:schemeClr val="bg1"/>
                </a:solidFill>
              </a:rPr>
              <a:t>Naším </a:t>
            </a:r>
            <a:r>
              <a:rPr lang="cs-CZ" sz="1900" b="1" dirty="0">
                <a:solidFill>
                  <a:schemeClr val="bg1"/>
                </a:solidFill>
              </a:rPr>
              <a:t>posláním</a:t>
            </a:r>
            <a:r>
              <a:rPr lang="cs-CZ" sz="1900" dirty="0">
                <a:solidFill>
                  <a:schemeClr val="bg1"/>
                </a:solidFill>
              </a:rPr>
              <a:t> je podporovat lidi se zdravotním handicapem a s duševním onemocněním </a:t>
            </a:r>
            <a:br>
              <a:rPr lang="cs-CZ" sz="1900" dirty="0">
                <a:solidFill>
                  <a:schemeClr val="bg1"/>
                </a:solidFill>
              </a:rPr>
            </a:br>
            <a:r>
              <a:rPr lang="cs-CZ" sz="1900" dirty="0">
                <a:solidFill>
                  <a:schemeClr val="bg1"/>
                </a:solidFill>
              </a:rPr>
              <a:t>v posílení jejich samostatnosti a sebedůvěry tak, aby mohli vést plnohodnotný život podle svých představ.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180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89DDDF-9C04-75A2-1105-4212C6F1A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419851" y="1435059"/>
            <a:ext cx="5410200" cy="267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1900" dirty="0">
                <a:solidFill>
                  <a:schemeClr val="bg1"/>
                </a:solidFill>
              </a:rPr>
              <a:t>Posláním</a:t>
            </a:r>
            <a:r>
              <a:rPr lang="cs-CZ" sz="1900" b="1" dirty="0">
                <a:solidFill>
                  <a:schemeClr val="bg1"/>
                </a:solidFill>
              </a:rPr>
              <a:t> </a:t>
            </a:r>
            <a:r>
              <a:rPr lang="cs-CZ" sz="1900" dirty="0">
                <a:solidFill>
                  <a:schemeClr val="bg1"/>
                </a:solidFill>
              </a:rPr>
              <a:t>sociálního podniku Masopust </a:t>
            </a:r>
            <a:r>
              <a:rPr lang="cs-CZ" sz="1900" dirty="0" err="1">
                <a:solidFill>
                  <a:schemeClr val="bg1"/>
                </a:solidFill>
              </a:rPr>
              <a:t>gastro</a:t>
            </a:r>
            <a:r>
              <a:rPr lang="cs-CZ" sz="1900" dirty="0">
                <a:solidFill>
                  <a:schemeClr val="bg1"/>
                </a:solidFill>
              </a:rPr>
              <a:t> </a:t>
            </a:r>
            <a:r>
              <a:rPr lang="cs-CZ" sz="1900" dirty="0" err="1">
                <a:solidFill>
                  <a:schemeClr val="bg1"/>
                </a:solidFill>
              </a:rPr>
              <a:t>s.r.o</a:t>
            </a:r>
            <a:br>
              <a:rPr lang="cs-CZ" sz="1900" dirty="0">
                <a:solidFill>
                  <a:schemeClr val="bg1"/>
                </a:solidFill>
              </a:rPr>
            </a:br>
            <a:r>
              <a:rPr lang="cs-CZ" sz="1900" dirty="0">
                <a:solidFill>
                  <a:schemeClr val="bg1"/>
                </a:solidFill>
              </a:rPr>
              <a:t> je rozvoj pracovního uplatnění osob se zdravotním postižením a s duševním onemocněním a rozvoj gastronomie v našem regionu.</a:t>
            </a:r>
          </a:p>
          <a:p>
            <a:pPr algn="just">
              <a:lnSpc>
                <a:spcPct val="150000"/>
              </a:lnSpc>
            </a:pPr>
            <a:endParaRPr lang="cs-CZ" sz="1900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cs-CZ" sz="1900" b="1" dirty="0">
                <a:solidFill>
                  <a:schemeClr val="bg1"/>
                </a:solidFill>
              </a:rPr>
              <a:t>založen 2015</a:t>
            </a:r>
          </a:p>
        </p:txBody>
      </p:sp>
    </p:spTree>
    <p:extLst>
      <p:ext uri="{BB962C8B-B14F-4D97-AF65-F5344CB8AC3E}">
        <p14:creationId xmlns:p14="http://schemas.microsoft.com/office/powerpoint/2010/main" val="37910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7BB04D4-8524-4603-7CD4-2BF47C300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" y="0"/>
            <a:ext cx="1219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19575" y="333375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3E1F00"/>
                </a:solidFill>
              </a:rPr>
              <a:t>Principy sociálního podnikání: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235362"/>
              </p:ext>
            </p:extLst>
          </p:nvPr>
        </p:nvGraphicFramePr>
        <p:xfrm>
          <a:off x="4215741" y="1236032"/>
          <a:ext cx="7547635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7635">
                  <a:extLst>
                    <a:ext uri="{9D8B030D-6E8A-4147-A177-3AD203B41FA5}">
                      <a16:colId xmlns:a16="http://schemas.microsoft.com/office/drawing/2014/main" val="2893354595"/>
                    </a:ext>
                  </a:extLst>
                </a:gridCol>
              </a:tblGrid>
              <a:tr h="49776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Sociální 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Min. 30% zaměstnanců z CS. Současnost: 90,3% (14 z 15 </a:t>
                      </a:r>
                      <a:r>
                        <a:rPr lang="cs-CZ" sz="2400" b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</a:t>
                      </a:r>
                      <a:r>
                        <a:rPr lang="cs-CZ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.), podpora zaměstnanců, participace na chodu spol.</a:t>
                      </a:r>
                    </a:p>
                  </a:txBody>
                  <a:tcPr>
                    <a:solidFill>
                      <a:srgbClr val="3E1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49461"/>
                  </a:ext>
                </a:extLst>
              </a:tr>
            </a:tbl>
          </a:graphicData>
        </a:graphic>
      </p:graphicFrame>
      <p:graphicFrame>
        <p:nvGraphicFramePr>
          <p:cNvPr id="11" name="Tabulk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405134"/>
              </p:ext>
            </p:extLst>
          </p:nvPr>
        </p:nvGraphicFramePr>
        <p:xfrm>
          <a:off x="4219575" y="2649984"/>
          <a:ext cx="7543800" cy="1313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2893354595"/>
                    </a:ext>
                  </a:extLst>
                </a:gridCol>
              </a:tblGrid>
              <a:tr h="131389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Ekonomický 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Min. 50% zisku reinvestujeme zpět. Současnost: vše investujeme zpět, držíme soběstačnost</a:t>
                      </a:r>
                      <a:r>
                        <a:rPr lang="cs-CZ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díky CHTP</a:t>
                      </a:r>
                    </a:p>
                  </a:txBody>
                  <a:tcPr>
                    <a:solidFill>
                      <a:srgbClr val="3E1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49461"/>
                  </a:ext>
                </a:extLst>
              </a:tr>
            </a:tbl>
          </a:graphicData>
        </a:graphic>
      </p:graphicFrame>
      <p:graphicFrame>
        <p:nvGraphicFramePr>
          <p:cNvPr id="12" name="Tabulk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753417"/>
              </p:ext>
            </p:extLst>
          </p:nvPr>
        </p:nvGraphicFramePr>
        <p:xfrm>
          <a:off x="4219575" y="4208016"/>
          <a:ext cx="75438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2893354595"/>
                    </a:ext>
                  </a:extLst>
                </a:gridCol>
              </a:tblGrid>
              <a:tr h="62143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Environmentální 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Spoříme zdroje, využíváme recyklované obaly, vratné kelímky apod.</a:t>
                      </a:r>
                    </a:p>
                  </a:txBody>
                  <a:tcPr>
                    <a:solidFill>
                      <a:srgbClr val="3E1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49461"/>
                  </a:ext>
                </a:extLst>
              </a:tr>
            </a:tbl>
          </a:graphicData>
        </a:graphic>
      </p:graphicFrame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955804"/>
              </p:ext>
            </p:extLst>
          </p:nvPr>
        </p:nvGraphicFramePr>
        <p:xfrm>
          <a:off x="4247160" y="5621968"/>
          <a:ext cx="7543800" cy="991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43800">
                  <a:extLst>
                    <a:ext uri="{9D8B030D-6E8A-4147-A177-3AD203B41FA5}">
                      <a16:colId xmlns:a16="http://schemas.microsoft.com/office/drawing/2014/main" val="2893354595"/>
                    </a:ext>
                  </a:extLst>
                </a:gridCol>
              </a:tblGrid>
              <a:tr h="99189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Místní </a:t>
                      </a:r>
                    </a:p>
                    <a:p>
                      <a:pPr marL="0" algn="ctr" defTabSz="914400" rtl="0" eaLnBrk="1" latinLnBrk="0" hangingPunct="1"/>
                      <a:r>
                        <a:rPr lang="cs-CZ" sz="24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Preferujeme místní dodavatele a odběratele.</a:t>
                      </a:r>
                    </a:p>
                  </a:txBody>
                  <a:tcPr>
                    <a:solidFill>
                      <a:srgbClr val="3E1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49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6818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B21ECC-9C4C-D87A-B594-BA0F9E7A4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77025" y="1874728"/>
            <a:ext cx="49339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naše první kavárna – „vlajková loď“</a:t>
            </a:r>
          </a:p>
          <a:p>
            <a:pPr marL="285750" indent="-285750">
              <a:buFontTx/>
              <a:buChar char="-"/>
            </a:pPr>
            <a:endParaRPr lang="cs-CZ" sz="2800" dirty="0">
              <a:solidFill>
                <a:srgbClr val="3E1F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kulturní a osvětové akce – téma duševní zdraví</a:t>
            </a:r>
          </a:p>
          <a:p>
            <a:pPr marL="285750" indent="-285750">
              <a:buFontTx/>
              <a:buChar char="-"/>
            </a:pPr>
            <a:endParaRPr lang="cs-CZ" sz="2800" dirty="0">
              <a:solidFill>
                <a:srgbClr val="3E1F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tvorba lidí s handicapem a místních tvůrců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096000" y="917436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3E1F00"/>
                </a:solidFill>
              </a:rPr>
              <a:t>Café Atrium</a:t>
            </a:r>
          </a:p>
        </p:txBody>
      </p:sp>
    </p:spTree>
    <p:extLst>
      <p:ext uri="{BB962C8B-B14F-4D97-AF65-F5344CB8AC3E}">
        <p14:creationId xmlns:p14="http://schemas.microsoft.com/office/powerpoint/2010/main" val="65076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81025" y="2135605"/>
            <a:ext cx="49339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příprava sortimentu pro naše provozovny</a:t>
            </a:r>
          </a:p>
          <a:p>
            <a:pPr marL="285750" indent="-285750">
              <a:buFontTx/>
              <a:buChar char="-"/>
            </a:pPr>
            <a:endParaRPr lang="cs-CZ" sz="2800" dirty="0">
              <a:solidFill>
                <a:srgbClr val="3E1F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catering</a:t>
            </a:r>
          </a:p>
          <a:p>
            <a:endParaRPr lang="cs-CZ" sz="2800" dirty="0">
              <a:solidFill>
                <a:srgbClr val="3E1F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akce 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917436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err="1">
                <a:solidFill>
                  <a:srgbClr val="3E1F00"/>
                </a:solidFill>
              </a:rPr>
              <a:t>Gastro</a:t>
            </a:r>
            <a:r>
              <a:rPr lang="cs-CZ" sz="4000" b="1" dirty="0">
                <a:solidFill>
                  <a:srgbClr val="3E1F00"/>
                </a:solidFill>
              </a:rPr>
              <a:t> výroba</a:t>
            </a:r>
          </a:p>
        </p:txBody>
      </p:sp>
    </p:spTree>
    <p:extLst>
      <p:ext uri="{BB962C8B-B14F-4D97-AF65-F5344CB8AC3E}">
        <p14:creationId xmlns:p14="http://schemas.microsoft.com/office/powerpoint/2010/main" val="2428420536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E07EB1-282B-762C-BB5A-ED9C65F0C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258050" y="2084814"/>
            <a:ext cx="35283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mobilní kavárna</a:t>
            </a:r>
          </a:p>
          <a:p>
            <a:endParaRPr lang="cs-CZ" sz="2800" dirty="0">
              <a:solidFill>
                <a:srgbClr val="3E1F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„</a:t>
            </a:r>
            <a:r>
              <a:rPr lang="cs-CZ" sz="2800" dirty="0" err="1">
                <a:solidFill>
                  <a:srgbClr val="3E1F00"/>
                </a:solidFill>
              </a:rPr>
              <a:t>zoostánek</a:t>
            </a:r>
            <a:r>
              <a:rPr lang="cs-CZ" sz="2800" dirty="0">
                <a:solidFill>
                  <a:srgbClr val="3E1F00"/>
                </a:solidFill>
              </a:rPr>
              <a:t>“</a:t>
            </a:r>
          </a:p>
          <a:p>
            <a:endParaRPr lang="cs-CZ" sz="2800" dirty="0">
              <a:solidFill>
                <a:srgbClr val="3E1F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800" dirty="0">
                <a:solidFill>
                  <a:srgbClr val="3E1F00"/>
                </a:solidFill>
              </a:rPr>
              <a:t>vánoční stánek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096000" y="917436"/>
            <a:ext cx="60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rgbClr val="3E1F00"/>
                </a:solidFill>
              </a:rPr>
              <a:t>Café na cestách</a:t>
            </a:r>
          </a:p>
        </p:txBody>
      </p:sp>
    </p:spTree>
    <p:extLst>
      <p:ext uri="{BB962C8B-B14F-4D97-AF65-F5344CB8AC3E}">
        <p14:creationId xmlns:p14="http://schemas.microsoft.com/office/powerpoint/2010/main" val="98829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D2DA773-E8D2-CC64-F7B0-2B7FF4F40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8507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227</Words>
  <Application>Microsoft Office PowerPoint</Application>
  <PresentationFormat>Širokoúhlá obrazovka</PresentationFormat>
  <Paragraphs>37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Vladislava Prollová</cp:lastModifiedBy>
  <cp:revision>52</cp:revision>
  <dcterms:created xsi:type="dcterms:W3CDTF">2018-09-21T10:35:30Z</dcterms:created>
  <dcterms:modified xsi:type="dcterms:W3CDTF">2022-10-18T08:29:50Z</dcterms:modified>
</cp:coreProperties>
</file>