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9" r:id="rId3"/>
    <p:sldId id="275" r:id="rId4"/>
    <p:sldId id="279" r:id="rId5"/>
    <p:sldId id="292" r:id="rId6"/>
    <p:sldId id="293" r:id="rId7"/>
    <p:sldId id="281" r:id="rId8"/>
    <p:sldId id="282" r:id="rId9"/>
    <p:sldId id="283" r:id="rId10"/>
    <p:sldId id="286" r:id="rId11"/>
    <p:sldId id="287" r:id="rId12"/>
    <p:sldId id="288" r:id="rId13"/>
    <p:sldId id="289" r:id="rId14"/>
    <p:sldId id="290" r:id="rId15"/>
    <p:sldId id="291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DFF"/>
    <a:srgbClr val="010FFF"/>
    <a:srgbClr val="1B27FF"/>
    <a:srgbClr val="9B9DF3"/>
    <a:srgbClr val="4F53E9"/>
    <a:srgbClr val="4C50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1CC86B-92A8-46E7-A5F2-2EB36489AEFE}" v="2" dt="2023-11-15T14:14:08.0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líková Kateřina" userId="733de3ea-3bb1-4bc9-a1c7-7313b86834b6" providerId="ADAL" clId="{211CC86B-92A8-46E7-A5F2-2EB36489AEFE}"/>
    <pc:docChg chg="custSel delSld modSld">
      <pc:chgData name="Holíková Kateřina" userId="733de3ea-3bb1-4bc9-a1c7-7313b86834b6" providerId="ADAL" clId="{211CC86B-92A8-46E7-A5F2-2EB36489AEFE}" dt="2023-11-22T13:12:56.707" v="240" actId="20577"/>
      <pc:docMkLst>
        <pc:docMk/>
      </pc:docMkLst>
      <pc:sldChg chg="modSp mod">
        <pc:chgData name="Holíková Kateřina" userId="733de3ea-3bb1-4bc9-a1c7-7313b86834b6" providerId="ADAL" clId="{211CC86B-92A8-46E7-A5F2-2EB36489AEFE}" dt="2023-11-15T05:58:47.044" v="10" actId="6549"/>
        <pc:sldMkLst>
          <pc:docMk/>
          <pc:sldMk cId="2750837439" sldId="275"/>
        </pc:sldMkLst>
        <pc:spChg chg="mod">
          <ac:chgData name="Holíková Kateřina" userId="733de3ea-3bb1-4bc9-a1c7-7313b86834b6" providerId="ADAL" clId="{211CC86B-92A8-46E7-A5F2-2EB36489AEFE}" dt="2023-11-15T05:58:47.044" v="10" actId="6549"/>
          <ac:spMkLst>
            <pc:docMk/>
            <pc:sldMk cId="2750837439" sldId="275"/>
            <ac:spMk id="9" creationId="{00000000-0000-0000-0000-000000000000}"/>
          </ac:spMkLst>
        </pc:spChg>
      </pc:sldChg>
      <pc:sldChg chg="modSp mod">
        <pc:chgData name="Holíková Kateřina" userId="733de3ea-3bb1-4bc9-a1c7-7313b86834b6" providerId="ADAL" clId="{211CC86B-92A8-46E7-A5F2-2EB36489AEFE}" dt="2023-11-22T13:12:56.707" v="240" actId="20577"/>
        <pc:sldMkLst>
          <pc:docMk/>
          <pc:sldMk cId="396942363" sldId="279"/>
        </pc:sldMkLst>
        <pc:spChg chg="mod">
          <ac:chgData name="Holíková Kateřina" userId="733de3ea-3bb1-4bc9-a1c7-7313b86834b6" providerId="ADAL" clId="{211CC86B-92A8-46E7-A5F2-2EB36489AEFE}" dt="2023-11-22T13:12:56.707" v="240" actId="20577"/>
          <ac:spMkLst>
            <pc:docMk/>
            <pc:sldMk cId="396942363" sldId="279"/>
            <ac:spMk id="9" creationId="{00000000-0000-0000-0000-000000000000}"/>
          </ac:spMkLst>
        </pc:spChg>
      </pc:sldChg>
      <pc:sldChg chg="modSp mod">
        <pc:chgData name="Holíková Kateřina" userId="733de3ea-3bb1-4bc9-a1c7-7313b86834b6" providerId="ADAL" clId="{211CC86B-92A8-46E7-A5F2-2EB36489AEFE}" dt="2023-11-15T06:09:23.340" v="16" actId="113"/>
        <pc:sldMkLst>
          <pc:docMk/>
          <pc:sldMk cId="3337793187" sldId="282"/>
        </pc:sldMkLst>
        <pc:spChg chg="mod">
          <ac:chgData name="Holíková Kateřina" userId="733de3ea-3bb1-4bc9-a1c7-7313b86834b6" providerId="ADAL" clId="{211CC86B-92A8-46E7-A5F2-2EB36489AEFE}" dt="2023-11-15T06:09:23.340" v="16" actId="113"/>
          <ac:spMkLst>
            <pc:docMk/>
            <pc:sldMk cId="3337793187" sldId="282"/>
            <ac:spMk id="9" creationId="{00000000-0000-0000-0000-000000000000}"/>
          </ac:spMkLst>
        </pc:spChg>
      </pc:sldChg>
      <pc:sldChg chg="del">
        <pc:chgData name="Holíková Kateřina" userId="733de3ea-3bb1-4bc9-a1c7-7313b86834b6" providerId="ADAL" clId="{211CC86B-92A8-46E7-A5F2-2EB36489AEFE}" dt="2023-11-13T08:16:01.687" v="0" actId="2696"/>
        <pc:sldMkLst>
          <pc:docMk/>
          <pc:sldMk cId="4021012038" sldId="284"/>
        </pc:sldMkLst>
      </pc:sldChg>
      <pc:sldChg chg="del">
        <pc:chgData name="Holíková Kateřina" userId="733de3ea-3bb1-4bc9-a1c7-7313b86834b6" providerId="ADAL" clId="{211CC86B-92A8-46E7-A5F2-2EB36489AEFE}" dt="2023-11-13T08:16:05.686" v="1" actId="2696"/>
        <pc:sldMkLst>
          <pc:docMk/>
          <pc:sldMk cId="1329790760" sldId="285"/>
        </pc:sldMkLst>
      </pc:sldChg>
      <pc:sldChg chg="modSp mod">
        <pc:chgData name="Holíková Kateřina" userId="733de3ea-3bb1-4bc9-a1c7-7313b86834b6" providerId="ADAL" clId="{211CC86B-92A8-46E7-A5F2-2EB36489AEFE}" dt="2023-11-15T14:19:00.199" v="237" actId="20577"/>
        <pc:sldMkLst>
          <pc:docMk/>
          <pc:sldMk cId="1572842235" sldId="291"/>
        </pc:sldMkLst>
        <pc:spChg chg="mod">
          <ac:chgData name="Holíková Kateřina" userId="733de3ea-3bb1-4bc9-a1c7-7313b86834b6" providerId="ADAL" clId="{211CC86B-92A8-46E7-A5F2-2EB36489AEFE}" dt="2023-11-15T14:19:00.199" v="237" actId="20577"/>
          <ac:spMkLst>
            <pc:docMk/>
            <pc:sldMk cId="1572842235" sldId="291"/>
            <ac:spMk id="9" creationId="{00000000-0000-0000-0000-000000000000}"/>
          </ac:spMkLst>
        </pc:spChg>
        <pc:picChg chg="mod">
          <ac:chgData name="Holíková Kateřina" userId="733de3ea-3bb1-4bc9-a1c7-7313b86834b6" providerId="ADAL" clId="{211CC86B-92A8-46E7-A5F2-2EB36489AEFE}" dt="2023-11-15T14:11:10.378" v="18" actId="1076"/>
          <ac:picMkLst>
            <pc:docMk/>
            <pc:sldMk cId="1572842235" sldId="291"/>
            <ac:picMk id="4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F0D86-656B-4472-8896-B9205A5EE9B6}" type="datetimeFigureOut">
              <a:rPr lang="cs-CZ" smtClean="0"/>
              <a:t>22.11.2023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BE39AA-C04E-4BA5-B9DF-2C32A40100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6595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22.11.2023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2042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22.11.2023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564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22.11.2023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7290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22.11.2023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1249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22.11.2023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9240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22.11.2023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2977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22.11.2023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464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22.11.2023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1054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22.11.2023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293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22.11.2023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7770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5881-60BC-4503-B5C4-5F5A774FF41F}" type="datetimeFigureOut">
              <a:rPr lang="cs-CZ" smtClean="0"/>
              <a:t>22.11.2023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902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F5881-60BC-4503-B5C4-5F5A774FF41F}" type="datetimeFigureOut">
              <a:rPr lang="cs-CZ" smtClean="0"/>
              <a:t>22.11.2023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4061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holikova.k@kr-ustecky.cz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kulhanek.j@kr-ustecky.cz" TargetMode="External"/><Relationship Id="rId4" Type="http://schemas.openxmlformats.org/officeDocument/2006/relationships/hyperlink" Target="mailto:lafkova.p@kr-ustecky.cz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kubec@sportagency.cz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karika.karel@seznam.cz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ocialni-zaclenovani.cz/index_socialniho_vylouceni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053" y="0"/>
            <a:ext cx="12213053" cy="6869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645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Podpora prevence kriminality v Ústeckém kraji 2024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632254" y="901924"/>
            <a:ext cx="1082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7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ČUS, vstup do projektu „Stop agresím mládeže“. </a:t>
            </a:r>
          </a:p>
          <a:p>
            <a:r>
              <a:rPr lang="cs-CZ" sz="27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Forma vstupu ČUS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604181" y="2055815"/>
            <a:ext cx="1082039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Forma vstupu:</a:t>
            </a: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 Nabídka sportovních aktivit pro problémovou mládež ve vybraných sportovních klubech realizovaná po ukončení školní výuky.</a:t>
            </a:r>
          </a:p>
          <a:p>
            <a:pPr algn="just"/>
            <a:endParaRPr lang="cs-CZ" sz="2000" dirty="0">
              <a:solidFill>
                <a:srgbClr val="010FFF"/>
              </a:solidFill>
              <a:latin typeface="Century Gothic" panose="020B0502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Vypsaný program Prevence neodpovídá modelům běžné organizace sportovní činnosti sportu (nelze financovat trenéry, platit pronájmy, nelze financovat sportovní soutěže, apod.)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ČUS si uvědomuje složitost problému, nekompaktnost s běžnou sportovní činností, přesto se chce do řešení pilotně zapojit se svým know-how a zkušenostmi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Nabídka ČUS není celoplošná, je pilotní a je určena jen vybraným městům kde jsme dle ČUS dobře seznámeni s problematikou a kde umíme nabídnout řešení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ČUS vstupuje do projektu s tím, že jeho aktivity budou 100% dobrovolné bez finančního ohodnocení.</a:t>
            </a:r>
          </a:p>
          <a:p>
            <a:pPr algn="just"/>
            <a:endParaRPr lang="cs-CZ" sz="20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sociálních věcí</a:t>
            </a:r>
          </a:p>
        </p:txBody>
      </p:sp>
    </p:spTree>
    <p:extLst>
      <p:ext uri="{BB962C8B-B14F-4D97-AF65-F5344CB8AC3E}">
        <p14:creationId xmlns:p14="http://schemas.microsoft.com/office/powerpoint/2010/main" val="2882301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Podpora prevence kriminality v Ústeckém kraji 2024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632254" y="901924"/>
            <a:ext cx="108204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7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ČUS, vstup do projektu „Stop agresím mládeže“, cíle ČUS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632254" y="1765738"/>
            <a:ext cx="1063483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Cíl, cíle ČUS: </a:t>
            </a:r>
          </a:p>
          <a:p>
            <a:r>
              <a:rPr lang="cs-CZ" sz="2000" u="sng" dirty="0">
                <a:solidFill>
                  <a:srgbClr val="010FFF"/>
                </a:solidFill>
                <a:latin typeface="Century Gothic" panose="020B0502020202020204" pitchFamily="34" charset="0"/>
              </a:rPr>
              <a:t>Nulová hypotéza ČUS</a:t>
            </a:r>
          </a:p>
          <a:p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S využitím všech zkušeností ČUS při řízení a organizování sportovní činnosti chceme  </a:t>
            </a:r>
          </a:p>
          <a:p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dokázat, </a:t>
            </a:r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že sport umí nabídnout i problémovým dětem emoční aktivitu</a:t>
            </a: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, která problémové děti upoutá a pomůže je vrátit do běžně fungující společnosti.</a:t>
            </a:r>
          </a:p>
          <a:p>
            <a:endParaRPr lang="cs-CZ" sz="2000" dirty="0">
              <a:solidFill>
                <a:srgbClr val="010FFF"/>
              </a:solidFill>
              <a:latin typeface="Century Gothic" panose="020B0502020202020204" pitchFamily="34" charset="0"/>
            </a:endParaRPr>
          </a:p>
          <a:p>
            <a:r>
              <a:rPr lang="cs-CZ" sz="2000" u="sng" dirty="0">
                <a:solidFill>
                  <a:srgbClr val="010FFF"/>
                </a:solidFill>
                <a:latin typeface="Century Gothic" panose="020B0502020202020204" pitchFamily="34" charset="0"/>
              </a:rPr>
              <a:t>Kvantifikace cíle</a:t>
            </a:r>
          </a:p>
          <a:p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Vycházíme z absolutní nuly a máme jen vizi. Našim konkrétním cílem je naplnění výše uvedené hypotézy minimálně </a:t>
            </a:r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v počtu 120 dětí</a:t>
            </a: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, které vytrhneme ulici a dostaneme je do života kde platí pravidla</a:t>
            </a:r>
          </a:p>
          <a:p>
            <a:endParaRPr lang="cs-CZ" sz="2000" dirty="0">
              <a:solidFill>
                <a:srgbClr val="010FFF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cs-CZ" sz="2000" u="sng" dirty="0">
                <a:solidFill>
                  <a:srgbClr val="010FFF"/>
                </a:solidFill>
                <a:latin typeface="Century Gothic" panose="020B0502020202020204" pitchFamily="34" charset="0"/>
              </a:rPr>
              <a:t>Evidence našich aktivit</a:t>
            </a:r>
          </a:p>
          <a:p>
            <a:pPr algn="just"/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Součástí všech našich aktivit v tomto prostředí bude přesná evidence všech zařazovaných subjektů a jedinců  do standardů řízení sportovní činnosti v ČUS prostřednictvím evidence klubů a jedinců v exaktním Informačním systému ČUS.</a:t>
            </a:r>
          </a:p>
          <a:p>
            <a:pPr algn="just"/>
            <a:endParaRPr lang="cs-CZ" sz="20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sociálních věcí</a:t>
            </a:r>
          </a:p>
        </p:txBody>
      </p:sp>
    </p:spTree>
    <p:extLst>
      <p:ext uri="{BB962C8B-B14F-4D97-AF65-F5344CB8AC3E}">
        <p14:creationId xmlns:p14="http://schemas.microsoft.com/office/powerpoint/2010/main" val="2213190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6126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Podpora prevence kriminality v Ústeckém kraji 2024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632254" y="901924"/>
            <a:ext cx="108204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7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Vize ČUS - realizace projektu „Stop agresím mládeže“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604180" y="1409755"/>
            <a:ext cx="108204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Provedli jsme místní sledování ve vybraných městech a obcích. Zde máme vytipované REÁLNÉ skupiny s pracovním názvem “spící kluby“</a:t>
            </a:r>
          </a:p>
          <a:p>
            <a:pPr algn="just"/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Pro proces zařazení “spících klubů“ máme připravenu odbornou pomoc ve všech okresních pracovištích ČUS </a:t>
            </a:r>
            <a:r>
              <a:rPr lang="cs-CZ" sz="2000" i="1" dirty="0">
                <a:solidFill>
                  <a:srgbClr val="010FFF"/>
                </a:solidFill>
                <a:latin typeface="Century Gothic" panose="020B0502020202020204" pitchFamily="34" charset="0"/>
              </a:rPr>
              <a:t>(ČUS má v každém okresním městě servisního pracovníka)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Okamžitou legislativní pomoc se založením zapsaného spolku, 4 právní kroky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Okamžité přijetí nového klubu do ČUS (kluby přijmou okresní organizace ČUS)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Okresní organizace ČUS povedou novým klubům bezplatně účetnictví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Vstupem do ČUS získají nově založené kluby:</a:t>
            </a:r>
          </a:p>
          <a:p>
            <a:pPr marL="1257300" lvl="2" indent="-342900" algn="just"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úrazové pojištění pro všechny členy k datu přijetí do ČUS</a:t>
            </a:r>
          </a:p>
          <a:p>
            <a:pPr marL="1257300" lvl="2" indent="-342900" algn="just"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bezplatný servis se zpracováním dotačních žádostí</a:t>
            </a:r>
          </a:p>
          <a:p>
            <a:pPr marL="1257300" lvl="2" indent="-342900" algn="just"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pomoc při podání žádostí o dotace, zpracováním vyúčtování</a:t>
            </a:r>
          </a:p>
          <a:p>
            <a:pPr marL="1257300" lvl="2" indent="-342900" algn="just">
              <a:buFont typeface="Courier New" panose="02070309020205020404" pitchFamily="49" charset="0"/>
              <a:buChar char="o"/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nabídky trenérských kurzů apod.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ČUS bude ve spolupráci s městy, obcemi a školami hledat vhodná 		veřejná sportoviště pro nové kluby včetně využití školních sportovních 		zařízení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Všichni jednotlivci zařazení do projektu Stop Agresím mládeže budou 		evidování v Informačním systému ČUS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sociálních věcí</a:t>
            </a:r>
          </a:p>
        </p:txBody>
      </p:sp>
    </p:spTree>
    <p:extLst>
      <p:ext uri="{BB962C8B-B14F-4D97-AF65-F5344CB8AC3E}">
        <p14:creationId xmlns:p14="http://schemas.microsoft.com/office/powerpoint/2010/main" val="2103019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Podpora prevence kriminality v Ústeckém kraji 2024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632254" y="901924"/>
            <a:ext cx="1082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7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Propojení projektu Stop Agresím mládeže se stávajícími systémy pracujícími s problémovou mládeží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604181" y="2055815"/>
            <a:ext cx="1074961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Mgr. Roman </a:t>
            </a:r>
            <a:r>
              <a:rPr lang="cs-CZ" sz="2000" b="1" dirty="0" err="1">
                <a:solidFill>
                  <a:srgbClr val="010FFF"/>
                </a:solidFill>
                <a:latin typeface="Century Gothic" panose="020B0502020202020204" pitchFamily="34" charset="0"/>
              </a:rPr>
              <a:t>Stružinský</a:t>
            </a:r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 </a:t>
            </a: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– ředitel, Speciální základní škola, Speciální mateřská škola a Praktická škola DC</a:t>
            </a:r>
          </a:p>
          <a:p>
            <a:pPr algn="just"/>
            <a:endParaRPr lang="cs-CZ" sz="2000" dirty="0">
              <a:solidFill>
                <a:srgbClr val="010FFF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Existují registrované sociální služby a projekty zabývající se podobnými tématy a my můžeme nabídnout:</a:t>
            </a:r>
          </a:p>
          <a:p>
            <a:pPr algn="just"/>
            <a:endParaRPr lang="cs-CZ" sz="2000" dirty="0">
              <a:solidFill>
                <a:srgbClr val="010FFF"/>
              </a:solidFill>
              <a:latin typeface="Century Gothic" panose="020B0502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Zefektivnění prevence ve všech třech stupních (primární, sekundární, terciální)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Využití potenciálu síťování organizací se stejnou klientelou (školy, NZDM, kluby, DDM apod.)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Zprostředkování kvalitní a kvalifikované sociální služby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Propojení na sportovní prostředí (registrace, dotační programy, ekonomika – ČUS)</a:t>
            </a:r>
          </a:p>
          <a:p>
            <a:pPr algn="just"/>
            <a:endParaRPr lang="cs-CZ" sz="2000" dirty="0">
              <a:solidFill>
                <a:srgbClr val="010FFF"/>
              </a:solidFill>
              <a:latin typeface="Century Gothic" panose="020B0502020202020204" pitchFamily="34" charset="0"/>
            </a:endParaRPr>
          </a:p>
          <a:p>
            <a:pPr algn="just"/>
            <a:endParaRPr lang="cs-CZ" sz="2000" dirty="0">
              <a:solidFill>
                <a:srgbClr val="010FFF"/>
              </a:solidFill>
              <a:latin typeface="Century Gothic" panose="020B0502020202020204" pitchFamily="34" charset="0"/>
            </a:endParaRPr>
          </a:p>
          <a:p>
            <a:pPr algn="just"/>
            <a:endParaRPr lang="cs-CZ" sz="2000" dirty="0">
              <a:solidFill>
                <a:srgbClr val="010FFF"/>
              </a:solidFill>
              <a:latin typeface="Century Gothic" panose="020B0502020202020204" pitchFamily="34" charset="0"/>
            </a:endParaRPr>
          </a:p>
          <a:p>
            <a:pPr algn="just"/>
            <a:endParaRPr lang="cs-CZ" sz="20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sociálních věcí</a:t>
            </a:r>
          </a:p>
        </p:txBody>
      </p:sp>
    </p:spTree>
    <p:extLst>
      <p:ext uri="{BB962C8B-B14F-4D97-AF65-F5344CB8AC3E}">
        <p14:creationId xmlns:p14="http://schemas.microsoft.com/office/powerpoint/2010/main" val="18654779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Podpora prevence kriminality v Ústeckém kraji 2024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632254" y="901924"/>
            <a:ext cx="108204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7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KONTAKTY – ÚSTECKÝ KRAJ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632254" y="1669555"/>
            <a:ext cx="1072154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Mgr. Kateřina Holíková </a:t>
            </a: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– krajská manažerka prevence kriminality Ústeckého kraje a kontaktní osoba pro dotační program – kontakt 475 657 430, e-mail: </a:t>
            </a: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  <a:hlinkClick r:id="rId3"/>
              </a:rPr>
              <a:t>holikova.k@kr-ustecky.cz</a:t>
            </a:r>
            <a:endParaRPr lang="cs-CZ" sz="2000" dirty="0">
              <a:solidFill>
                <a:srgbClr val="010FFF"/>
              </a:solidFill>
              <a:latin typeface="Century Gothic" panose="020B0502020202020204" pitchFamily="34" charset="0"/>
            </a:endParaRPr>
          </a:p>
          <a:p>
            <a:pPr algn="just"/>
            <a:endParaRPr lang="cs-CZ" sz="2000" dirty="0">
              <a:solidFill>
                <a:srgbClr val="010FFF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Ing. Petra Lafková, MPA </a:t>
            </a: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– vedoucí odboru sociálních věcí Krajského úřadu Ústeckého kraje – kontakt 475 657 470, e-mail: </a:t>
            </a: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  <a:hlinkClick r:id="rId4"/>
              </a:rPr>
              <a:t>lafkova.p@kr-ustecky.cz</a:t>
            </a: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 </a:t>
            </a:r>
          </a:p>
          <a:p>
            <a:pPr algn="just"/>
            <a:endParaRPr lang="cs-CZ" sz="2000" dirty="0">
              <a:solidFill>
                <a:srgbClr val="010FFF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PaedDr. Jiří Kulhánek</a:t>
            </a: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 – 1. náměstek hejtmana Ústeckého kraje pro oblast sociálních věcí, bezpečnosti a sociálně vyloučených lokalit – kontakt 475 657 707, e-mail: </a:t>
            </a: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  <a:hlinkClick r:id="rId5"/>
              </a:rPr>
              <a:t>kulhanek.j@kr-ustecky.cz</a:t>
            </a: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sociálních věcí</a:t>
            </a:r>
          </a:p>
        </p:txBody>
      </p:sp>
    </p:spTree>
    <p:extLst>
      <p:ext uri="{BB962C8B-B14F-4D97-AF65-F5344CB8AC3E}">
        <p14:creationId xmlns:p14="http://schemas.microsoft.com/office/powerpoint/2010/main" val="24651633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0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Podpora prevence kriminality v Ústeckém kraji 2024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632254" y="901924"/>
            <a:ext cx="108204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7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KONTAKTY – ČESKÁ UNIE SPORTU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632254" y="1669555"/>
            <a:ext cx="1072154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Mgr. Zdeněk Kubec </a:t>
            </a: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– předseda Ústecké krajské organizace ČUS – kontakt 602 281 737, e-mail: </a:t>
            </a: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  <a:hlinkClick r:id="rId3"/>
              </a:rPr>
              <a:t>kubec@sportagency.cz</a:t>
            </a:r>
            <a:endParaRPr lang="cs-CZ" sz="2000" dirty="0">
              <a:solidFill>
                <a:srgbClr val="010FFF"/>
              </a:solidFill>
              <a:latin typeface="Century Gothic" panose="020B0502020202020204" pitchFamily="34" charset="0"/>
            </a:endParaRPr>
          </a:p>
          <a:p>
            <a:pPr algn="just"/>
            <a:endParaRPr lang="cs-CZ" sz="2000" dirty="0">
              <a:solidFill>
                <a:srgbClr val="010FFF"/>
              </a:solidFill>
              <a:latin typeface="Century Gothic" panose="020B0502020202020204" pitchFamily="34" charset="0"/>
            </a:endParaRPr>
          </a:p>
          <a:p>
            <a:pPr algn="just"/>
            <a:endParaRPr lang="cs-CZ" sz="2000" dirty="0">
              <a:solidFill>
                <a:srgbClr val="010FFF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cs-CZ" sz="27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KONTAKTY </a:t>
            </a:r>
            <a:r>
              <a:rPr lang="cs-CZ" sz="2700" b="1">
                <a:solidFill>
                  <a:srgbClr val="010FFF"/>
                </a:solidFill>
                <a:latin typeface="Century Gothic" panose="020B0502020202020204" pitchFamily="34" charset="0"/>
              </a:rPr>
              <a:t>– AMBASADOR PRO ÚK VLÁDNÍ ZMOCNĚNKYNĚ PRO ROMSKÉ ZÁLEŽITOSTI</a:t>
            </a:r>
            <a:endParaRPr lang="cs-CZ" sz="2700" b="1" dirty="0">
              <a:solidFill>
                <a:srgbClr val="010FFF"/>
              </a:solidFill>
              <a:latin typeface="Century Gothic" panose="020B0502020202020204" pitchFamily="34" charset="0"/>
            </a:endParaRPr>
          </a:p>
          <a:p>
            <a:pPr algn="just"/>
            <a:endParaRPr lang="cs-CZ" sz="2000" b="1" dirty="0">
              <a:solidFill>
                <a:srgbClr val="010FFF"/>
              </a:solidFill>
              <a:latin typeface="Century Gothic" panose="020B0502020202020204" pitchFamily="34" charset="0"/>
            </a:endParaRPr>
          </a:p>
          <a:p>
            <a:pPr algn="just"/>
            <a:endParaRPr lang="cs-CZ" sz="2000" b="1" dirty="0">
              <a:solidFill>
                <a:srgbClr val="010FFF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Karel </a:t>
            </a:r>
            <a:r>
              <a:rPr lang="cs-CZ" sz="2000" b="1" dirty="0" err="1">
                <a:solidFill>
                  <a:srgbClr val="010FFF"/>
                </a:solidFill>
                <a:latin typeface="Century Gothic" panose="020B0502020202020204" pitchFamily="34" charset="0"/>
              </a:rPr>
              <a:t>Karika</a:t>
            </a:r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 </a:t>
            </a: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– romský ambasador pro Ústecký kraj – kontakt 603 443 852, </a:t>
            </a:r>
          </a:p>
          <a:p>
            <a:pPr algn="just"/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e-mail: </a:t>
            </a: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  <a:hlinkClick r:id="rId4"/>
              </a:rPr>
              <a:t>karika.karel@seznam.cz</a:t>
            </a: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 </a:t>
            </a:r>
            <a:endParaRPr lang="cs-CZ" sz="2000" b="1" dirty="0">
              <a:solidFill>
                <a:srgbClr val="010FFF"/>
              </a:solidFill>
              <a:latin typeface="Century Gothic" panose="020B0502020202020204" pitchFamily="34" charset="0"/>
            </a:endParaRPr>
          </a:p>
          <a:p>
            <a:pPr algn="just"/>
            <a:endParaRPr lang="cs-CZ" sz="2000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sociálních věcí</a:t>
            </a:r>
          </a:p>
        </p:txBody>
      </p:sp>
    </p:spTree>
    <p:extLst>
      <p:ext uri="{BB962C8B-B14F-4D97-AF65-F5344CB8AC3E}">
        <p14:creationId xmlns:p14="http://schemas.microsoft.com/office/powerpoint/2010/main" val="1572842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3380" y="-67112"/>
            <a:ext cx="12192000" cy="6858000"/>
          </a:xfrm>
        </p:spPr>
      </p:pic>
      <p:sp>
        <p:nvSpPr>
          <p:cNvPr id="5" name="TextovéPole 4"/>
          <p:cNvSpPr txBox="1"/>
          <p:nvPr/>
        </p:nvSpPr>
        <p:spPr>
          <a:xfrm>
            <a:off x="503853" y="365125"/>
            <a:ext cx="1108476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5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DOTAČNÍ PROGRAM </a:t>
            </a:r>
          </a:p>
          <a:p>
            <a:pPr algn="ctr"/>
            <a:endParaRPr lang="cs-CZ" sz="5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cs-CZ" sz="5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„PODPORA PREVENCE KRIMINALITY V ÚSTECKÉM KRAJI 2024“</a:t>
            </a:r>
          </a:p>
        </p:txBody>
      </p:sp>
    </p:spTree>
    <p:extLst>
      <p:ext uri="{BB962C8B-B14F-4D97-AF65-F5344CB8AC3E}">
        <p14:creationId xmlns:p14="http://schemas.microsoft.com/office/powerpoint/2010/main" val="3579179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Podpora prevence kriminality v Ústeckém kraji 2024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632254" y="901924"/>
            <a:ext cx="1082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7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prevence kriminality v Ústeckém kraji 2024“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632255" y="2155970"/>
            <a:ext cx="1072154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- důvody podpory stanoveného účelu: </a:t>
            </a:r>
          </a:p>
          <a:p>
            <a:pPr algn="just"/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	- systémová podpora a posílení obcí (NNO) v plánování a realizaci aktivit 	zaměřených na prevenci kriminality vychází se Strategie prevence kriminality 	na území Ústeckého kraje na léta 2023 - 2028</a:t>
            </a:r>
          </a:p>
          <a:p>
            <a:pPr algn="just"/>
            <a:endParaRPr lang="cs-CZ" sz="2000" b="1" dirty="0">
              <a:solidFill>
                <a:srgbClr val="010FFF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- účel, na který mohou být peněžní prostředky poskytnuty – typy podporovaných aktivity:</a:t>
            </a:r>
          </a:p>
          <a:p>
            <a:pPr algn="just"/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	a) Preventivní pracovník ve škole</a:t>
            </a:r>
          </a:p>
          <a:p>
            <a:pPr algn="just"/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	b) Resocializační (terapeutické) programy</a:t>
            </a:r>
          </a:p>
          <a:p>
            <a:pPr algn="just"/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	c) Preventista pro volnočasové aktivity dětí a prevence konfliktů na veřejných 	     prostranství v obci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sociálních věcí</a:t>
            </a:r>
          </a:p>
        </p:txBody>
      </p:sp>
    </p:spTree>
    <p:extLst>
      <p:ext uri="{BB962C8B-B14F-4D97-AF65-F5344CB8AC3E}">
        <p14:creationId xmlns:p14="http://schemas.microsoft.com/office/powerpoint/2010/main" val="2750837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Podpora prevence kriminality v Ústeckém kraji 2024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632254" y="901924"/>
            <a:ext cx="1082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7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prevence kriminality v Ústeckém kraji 2024“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632254" y="1950488"/>
            <a:ext cx="1072154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- Předpokládaný celkový objem peněžitých prostředků:</a:t>
            </a:r>
          </a:p>
          <a:p>
            <a:pPr algn="just"/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	- 10 000 000,- Kč</a:t>
            </a:r>
          </a:p>
          <a:p>
            <a:pPr algn="just"/>
            <a:endParaRPr lang="cs-CZ" sz="2000" dirty="0">
              <a:solidFill>
                <a:srgbClr val="010FFF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- Maximální výše dotace:</a:t>
            </a:r>
          </a:p>
          <a:p>
            <a:pPr algn="just"/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	- na jednu žádost je možné čerpat dotaci až do výše 500 000,- Kč. Jeden 	žadatel je oprávněn předložit maximálně jednu žádost. Na jednu žádost 	mohou být podány maximálně 3 projekty.</a:t>
            </a:r>
          </a:p>
          <a:p>
            <a:pPr algn="just"/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	- dotace je poskytována ve výši max. 70 % z celkových uznatelných nákladů s 	výjimkou žádostí týkající se resocializačního (terapeutického) programu, kde 	je možné poskytnout dotaci až do výše 100 % z celkových uznatelných 	nákladů – mohou žádat pouze </a:t>
            </a:r>
            <a:r>
              <a:rPr lang="cs-CZ" sz="2000">
                <a:solidFill>
                  <a:srgbClr val="010FFF"/>
                </a:solidFill>
                <a:latin typeface="Century Gothic" panose="020B0502020202020204" pitchFamily="34" charset="0"/>
              </a:rPr>
              <a:t>NNO.</a:t>
            </a:r>
          </a:p>
          <a:p>
            <a:pPr algn="just"/>
            <a:endParaRPr lang="cs-CZ" sz="2000" dirty="0">
              <a:solidFill>
                <a:srgbClr val="010FFF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- </a:t>
            </a:r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Okruh způsobilých žadatelů: </a:t>
            </a: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obce v územním obvodu Ústeckého kraje a NNO</a:t>
            </a:r>
            <a:endParaRPr lang="cs-CZ" sz="2000" dirty="0">
              <a:solidFill>
                <a:srgbClr val="000D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sociálních věcí</a:t>
            </a:r>
          </a:p>
        </p:txBody>
      </p:sp>
    </p:spTree>
    <p:extLst>
      <p:ext uri="{BB962C8B-B14F-4D97-AF65-F5344CB8AC3E}">
        <p14:creationId xmlns:p14="http://schemas.microsoft.com/office/powerpoint/2010/main" val="396942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Podpora prevence kriminality v Ústeckém kraji 2024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632254" y="901924"/>
            <a:ext cx="1082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7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prevence kriminality v Ústeckém kraji 2024“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514808" y="2008110"/>
            <a:ext cx="10721546" cy="4188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Harmonogram dotačního programu:</a:t>
            </a:r>
          </a:p>
          <a:p>
            <a:pPr algn="just">
              <a:lnSpc>
                <a:spcPct val="150000"/>
              </a:lnSpc>
            </a:pPr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	</a:t>
            </a: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-</a:t>
            </a:r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 </a:t>
            </a: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vyhlášení dotační titulu – 08. 11. 2023</a:t>
            </a:r>
          </a:p>
          <a:p>
            <a:pPr algn="just">
              <a:lnSpc>
                <a:spcPct val="150000"/>
              </a:lnSpc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	- v týdnu 4. 12 – 8. 12. 2023 – online webinář k </a:t>
            </a:r>
            <a:r>
              <a:rPr lang="cs-CZ" sz="2000">
                <a:solidFill>
                  <a:srgbClr val="010FFF"/>
                </a:solidFill>
                <a:latin typeface="Century Gothic" panose="020B0502020202020204" pitchFamily="34" charset="0"/>
              </a:rPr>
              <a:t>podávání žádostí</a:t>
            </a:r>
            <a:endParaRPr lang="cs-CZ" sz="2000" dirty="0">
              <a:solidFill>
                <a:srgbClr val="010FFF"/>
              </a:solidFill>
              <a:latin typeface="Century Gothic" panose="020B0502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	- podávání žádostí – od 12. 12. 2023 do 20. 12. 2023</a:t>
            </a:r>
          </a:p>
          <a:p>
            <a:pPr algn="just">
              <a:lnSpc>
                <a:spcPct val="150000"/>
              </a:lnSpc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	- hodnocení žádostí – v termínu od 02. 01. 2024 do 05. 01. 2024</a:t>
            </a:r>
          </a:p>
          <a:p>
            <a:pPr algn="just">
              <a:lnSpc>
                <a:spcPct val="150000"/>
              </a:lnSpc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	- RÚK – 10. 01. 2024</a:t>
            </a:r>
          </a:p>
          <a:p>
            <a:pPr algn="just">
              <a:lnSpc>
                <a:spcPct val="150000"/>
              </a:lnSpc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	- ZÚK – 22. 01. 2024</a:t>
            </a:r>
          </a:p>
          <a:p>
            <a:pPr algn="just">
              <a:lnSpc>
                <a:spcPct val="150000"/>
              </a:lnSpc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	- od 29. 01. 2024 – podepisování smluv</a:t>
            </a:r>
          </a:p>
          <a:p>
            <a:pPr algn="just">
              <a:lnSpc>
                <a:spcPct val="150000"/>
              </a:lnSpc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	- únor 2024 – výplata finančních prostředků</a:t>
            </a:r>
            <a:endParaRPr lang="cs-CZ" sz="2000" dirty="0">
              <a:solidFill>
                <a:srgbClr val="000D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sociálních věcí</a:t>
            </a:r>
          </a:p>
        </p:txBody>
      </p:sp>
    </p:spTree>
    <p:extLst>
      <p:ext uri="{BB962C8B-B14F-4D97-AF65-F5344CB8AC3E}">
        <p14:creationId xmlns:p14="http://schemas.microsoft.com/office/powerpoint/2010/main" val="885002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Podpora prevence kriminality v Ústeckém kraji 2024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632254" y="901924"/>
            <a:ext cx="1082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7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Dotační program „Podpora prevence kriminality v Ústeckém kraji 2024“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514808" y="2008110"/>
            <a:ext cx="10721546" cy="4187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Hodnotící kritéria:</a:t>
            </a:r>
          </a:p>
          <a:p>
            <a:pPr algn="just">
              <a:lnSpc>
                <a:spcPct val="150000"/>
              </a:lnSpc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1. připravenost a realizovatelnost projektu,</a:t>
            </a:r>
          </a:p>
          <a:p>
            <a:pPr algn="just">
              <a:lnSpc>
                <a:spcPct val="150000"/>
              </a:lnSpc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2. vazba projektu na další aktivity v území řešící definovaný problém, </a:t>
            </a:r>
          </a:p>
          <a:p>
            <a:pPr algn="just">
              <a:lnSpc>
                <a:spcPct val="150000"/>
              </a:lnSpc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3. efektivita projektu,</a:t>
            </a:r>
          </a:p>
          <a:p>
            <a:pPr algn="just">
              <a:lnSpc>
                <a:spcPct val="150000"/>
              </a:lnSpc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4. přiměřenost a reálnost nákladů projektu,</a:t>
            </a:r>
          </a:p>
          <a:p>
            <a:pPr algn="just">
              <a:lnSpc>
                <a:spcPct val="150000"/>
              </a:lnSpc>
            </a:pP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5. index sociálního vyloučení – pro hodnocení sociálního vyloučení obcí se využijí data z roku 2021, která zpracoval odbor pro sociální začleňování MMR </a:t>
            </a:r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  <a:hlinkClick r:id="rId3"/>
              </a:rPr>
              <a:t>https://www.socialni-zaclenovani.cz/</a:t>
            </a:r>
            <a:r>
              <a:rPr lang="cs-CZ" sz="2000" b="1" dirty="0" err="1">
                <a:solidFill>
                  <a:srgbClr val="010FFF"/>
                </a:solidFill>
                <a:latin typeface="Century Gothic" panose="020B0502020202020204" pitchFamily="34" charset="0"/>
                <a:hlinkClick r:id="rId3"/>
              </a:rPr>
              <a:t>index_socialniho_vylouceni</a:t>
            </a:r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  <a:hlinkClick r:id="rId3"/>
              </a:rPr>
              <a:t>/</a:t>
            </a:r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cs-CZ" sz="2000" b="1" dirty="0">
              <a:solidFill>
                <a:srgbClr val="010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sociálních věcí</a:t>
            </a:r>
          </a:p>
        </p:txBody>
      </p:sp>
    </p:spTree>
    <p:extLst>
      <p:ext uri="{BB962C8B-B14F-4D97-AF65-F5344CB8AC3E}">
        <p14:creationId xmlns:p14="http://schemas.microsoft.com/office/powerpoint/2010/main" val="1970283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Podpora prevence kriminality v Ústeckém kraji 2024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632254" y="901924"/>
            <a:ext cx="108204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7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PREVENTIVNÍ PRACOVNÍK VE ŠKOLE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533401" y="1493240"/>
            <a:ext cx="10820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•	prevence konfliktů nebo vlastní řešení již vzniklých konfliktů</a:t>
            </a:r>
          </a:p>
          <a:p>
            <a:pPr algn="just"/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•	koordinace a monitorování žáků se zaměřením na odhalení bezpečnostních rizik v blízkém okolí školy (doba příchodů a odchodů žáků z a do školy) – v rámci prevence sociálně patologických jevů a zajištění bezpečného prostředí</a:t>
            </a:r>
          </a:p>
          <a:p>
            <a:pPr algn="just"/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•	vyhodnocuje a předchází konfliktním situacím</a:t>
            </a:r>
          </a:p>
          <a:p>
            <a:pPr algn="just"/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•	zajišťuje prvotní činnosti k odvrácení nebezpečí nebo zamezení škod a ztrát na majetku a zdraví osob</a:t>
            </a:r>
          </a:p>
          <a:p>
            <a:pPr algn="just"/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•	spolupracuje s vedoucími pracovníky školy v rámci sběru podkladů sociálně patologických jevů daného žáka pro příslušné státní orgány (MP, PČR, OSPOD, soud aj.)</a:t>
            </a:r>
          </a:p>
          <a:p>
            <a:pPr algn="just"/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•	spolupráce s pedagogickými pracovníky při komunikaci s rodiči žáků</a:t>
            </a:r>
          </a:p>
          <a:p>
            <a:pPr algn="just"/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•	z dotačního programu je hrazeno vzdělávání preventivního pracovníka, které musí být v souladu s </a:t>
            </a:r>
            <a:r>
              <a:rPr lang="cs-CZ" sz="2000" dirty="0" err="1">
                <a:solidFill>
                  <a:srgbClr val="010FFF"/>
                </a:solidFill>
                <a:latin typeface="Century Gothic" panose="020B0502020202020204" pitchFamily="34" charset="0"/>
              </a:rPr>
              <a:t>ust</a:t>
            </a: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</a:rPr>
              <a:t>. § 111 zákona o sociálních službách ve spojení s § 116 odst. 9 zákona o sociálních službách. Náklady na vzdělávání pracovníka je zprostředkováno Ústeckým krajem.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sociálních věcí</a:t>
            </a:r>
          </a:p>
        </p:txBody>
      </p:sp>
    </p:spTree>
    <p:extLst>
      <p:ext uri="{BB962C8B-B14F-4D97-AF65-F5344CB8AC3E}">
        <p14:creationId xmlns:p14="http://schemas.microsoft.com/office/powerpoint/2010/main" val="2510057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Podpora prevence kriminality v Ústeckém kraji 2024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632254" y="901924"/>
            <a:ext cx="108204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7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RESOCIALIZAČNÍ (TERAPEUTICKÉ) PROGRAMY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533401" y="1493240"/>
            <a:ext cx="108204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•</a:t>
            </a:r>
            <a:r>
              <a:rPr lang="cs-CZ" sz="12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pro dětské a mladistvé pachatele, pro recidivisty a původce/původkyně násilí; pro cílovou skupinu věk 12-18 let; </a:t>
            </a:r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identifikované problémy chování a respektování základních norem společnosti (přestupky, záškoláctví, problematické chování ve školním kolektivu, rizikové trávení volného času vč. experimentování s návykovými látkami, trestná činnost)</a:t>
            </a:r>
          </a:p>
          <a:p>
            <a:pPr algn="just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v evidenci OSPOD nebo Probační a mediační služby</a:t>
            </a:r>
          </a:p>
          <a:p>
            <a:pPr algn="just"/>
            <a:r>
              <a:rPr lang="cs-CZ" sz="12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Resocializačním programem pro mládež se rozumí:</a:t>
            </a:r>
          </a:p>
          <a:p>
            <a:pPr algn="just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•	specifický program utváření, zvyšování sociálních dovedností a kompetencí, rozvíjení osobnosti dítěte, upevňování adekvátních vzorců chování pro zvládání rizikových a konfliktních situací akceptovatelným způsobem, posilování schopnosti vyhodnotit dopady jednání a jednat s rozvahou </a:t>
            </a:r>
          </a:p>
          <a:p>
            <a:pPr algn="just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•	program psychologického poradenství</a:t>
            </a:r>
          </a:p>
          <a:p>
            <a:pPr algn="just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•	terapeutický program zaměřený na sebeovládání a zvládání negativních emocí </a:t>
            </a:r>
          </a:p>
          <a:p>
            <a:pPr algn="just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•	program zahrnující volnočasovou společensky prospěšnou činnost rozvíjející potenciál dítěte, umožňující zážitek/zkušenost se strukturovaným a bezpečným způsobem trávení volného času</a:t>
            </a:r>
          </a:p>
          <a:p>
            <a:pPr algn="just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•	program rozvíjející schopnost rozpoznat rizikovost chování/jednání/aktivity, jednat s rozvahou, vyhnout se chování, které je v rozporu se zákonem, umět odmítnout nabídku rizikových a nezákonných aktivit</a:t>
            </a:r>
          </a:p>
          <a:p>
            <a:pPr algn="just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•	učební program posilující vědomí o právech a povinnostech adekvátně věku dítěte, obsahově reagující na aktuální sociálně patologické jevy ohrožující děti a mládež, využívající metodu hraní rolí pro fixování adekvátních postojů, vzorců chování a jednání</a:t>
            </a:r>
          </a:p>
          <a:p>
            <a:pPr algn="just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•	program posilující zdravou funkci rodinného systému dítěte – zaměření na práci s rodiči a dalšími osobami v rodinném systému, kde dítě žije, posilování rodičovských kompetencí, definování a nastavování pravidel soužití a participace dítěte v rodině</a:t>
            </a:r>
          </a:p>
          <a:p>
            <a:pPr algn="just"/>
            <a:r>
              <a:rPr lang="cs-CZ" sz="12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Forma programu: </a:t>
            </a:r>
          </a:p>
          <a:p>
            <a:pPr algn="just"/>
            <a:r>
              <a:rPr lang="cs-CZ" sz="12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Preferována je skupinová forma s využitím skupinové dynamiky účastníků, možná je i forma individuální, nebo jejich kombinace.</a:t>
            </a:r>
          </a:p>
          <a:p>
            <a:pPr algn="just"/>
            <a:r>
              <a:rPr lang="cs-CZ" sz="12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Mezioborová spolupráce:</a:t>
            </a:r>
          </a:p>
          <a:p>
            <a:pPr algn="just"/>
            <a:r>
              <a:rPr lang="cs-CZ" sz="12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Je žádoucí, aby realizátor programu předkládal návrh programu v úzké součinnosti a v konsensu s OSPOD, Probační a mediační službou, školským, či jiným zařízením, jehož cílová skupina (klientela) má být cílovou programu.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sociálních věcí</a:t>
            </a:r>
          </a:p>
        </p:txBody>
      </p:sp>
    </p:spTree>
    <p:extLst>
      <p:ext uri="{BB962C8B-B14F-4D97-AF65-F5344CB8AC3E}">
        <p14:creationId xmlns:p14="http://schemas.microsoft.com/office/powerpoint/2010/main" val="3337793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5" name="TextovéPole 4"/>
          <p:cNvSpPr txBox="1"/>
          <p:nvPr/>
        </p:nvSpPr>
        <p:spPr>
          <a:xfrm>
            <a:off x="632254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Podpora prevence kriminality v Ústeckém kraji 2024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632254" y="901924"/>
            <a:ext cx="10820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500" b="1" dirty="0">
                <a:solidFill>
                  <a:srgbClr val="010FFF"/>
                </a:solidFill>
                <a:latin typeface="Century Gothic" panose="020B0502020202020204" pitchFamily="34" charset="0"/>
              </a:rPr>
              <a:t>PREVENTISTA PRO VOLNOČASOVÉ AKTIVITY DĚTÍ A PREVENCE KONFLIKTŮ NA VEŘEJNÝCH PROSTRANSTVÍCH V OBCI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533401" y="1690688"/>
            <a:ext cx="10820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dirty="0">
                <a:solidFill>
                  <a:srgbClr val="010FFF"/>
                </a:solidFill>
                <a:latin typeface="Century Gothic" panose="020B0502020202020204" pitchFamily="34" charset="0"/>
              </a:rPr>
              <a:t>eliminace sociálně nežádoucích jevů, snížení kriminality a drogové závislosti</a:t>
            </a:r>
          </a:p>
          <a:p>
            <a:pPr algn="just"/>
            <a:r>
              <a:rPr lang="cs-CZ" dirty="0">
                <a:solidFill>
                  <a:srgbClr val="010FFF"/>
                </a:solidFill>
                <a:latin typeface="Century Gothic" panose="020B0502020202020204" pitchFamily="34" charset="0"/>
              </a:rPr>
              <a:t>•	podpora prevence konfliktů na veřejných plochách, veřejných hřištích určených k trávení volného času v obcích,</a:t>
            </a:r>
          </a:p>
          <a:p>
            <a:pPr algn="just"/>
            <a:r>
              <a:rPr lang="cs-CZ" dirty="0">
                <a:solidFill>
                  <a:srgbClr val="010FFF"/>
                </a:solidFill>
                <a:latin typeface="Century Gothic" panose="020B0502020202020204" pitchFamily="34" charset="0"/>
              </a:rPr>
              <a:t>•	zapojení dětí a mládeže z rodin ohrožených sociálním vyloučením do pravidelné mimoškolní činnosti pod metodických vedením terénních služeb na obcích v úzké spolupráci s NNO a Českou unií sportu s cílem zapojit účastníky do pravidelné smysluplné činnosti trávení volného času.</a:t>
            </a:r>
          </a:p>
          <a:p>
            <a:pPr algn="just"/>
            <a:r>
              <a:rPr lang="cs-CZ" dirty="0">
                <a:solidFill>
                  <a:srgbClr val="010FFF"/>
                </a:solidFill>
                <a:latin typeface="Century Gothic" panose="020B0502020202020204" pitchFamily="34" charset="0"/>
              </a:rPr>
              <a:t>•	preventista zajišťuje ve veřejném prostoru dostatek motivačních programů se zapojením rodičovské veřejnosti. Může se jednat i o aktivity zaměřené na rozvoj sociálních dovedností, jako je např. nenásilné řešení konfliktů, oblast prevence kriminality a další sociálně nežádoucích jevů. Cílem je zapojení cílové skupiny do plánování aktivit, podpora participace CS na provozu zařízení i na dění v obci.</a:t>
            </a:r>
          </a:p>
          <a:p>
            <a:pPr algn="just"/>
            <a:r>
              <a:rPr lang="cs-CZ" dirty="0">
                <a:solidFill>
                  <a:srgbClr val="010FFF"/>
                </a:solidFill>
                <a:latin typeface="Century Gothic" panose="020B0502020202020204" pitchFamily="34" charset="0"/>
              </a:rPr>
              <a:t>•	z dotačního programu je hrazeno vzdělávání preventisty, které musí být v souladu s </a:t>
            </a:r>
            <a:r>
              <a:rPr lang="cs-CZ" dirty="0" err="1">
                <a:solidFill>
                  <a:srgbClr val="010FFF"/>
                </a:solidFill>
                <a:latin typeface="Century Gothic" panose="020B0502020202020204" pitchFamily="34" charset="0"/>
              </a:rPr>
              <a:t>ust</a:t>
            </a:r>
            <a:r>
              <a:rPr lang="cs-CZ" dirty="0">
                <a:solidFill>
                  <a:srgbClr val="010FFF"/>
                </a:solidFill>
                <a:latin typeface="Century Gothic" panose="020B0502020202020204" pitchFamily="34" charset="0"/>
              </a:rPr>
              <a:t>. § 111 zákona o sociálních službách ve spojení s § 116 odst. 9 zákona o sociálních službách. Náklady na vzdělávání pracovníka je zprostředkováno Ústeckým krajem.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sociálních věcí</a:t>
            </a:r>
          </a:p>
        </p:txBody>
      </p:sp>
    </p:spTree>
    <p:extLst>
      <p:ext uri="{BB962C8B-B14F-4D97-AF65-F5344CB8AC3E}">
        <p14:creationId xmlns:p14="http://schemas.microsoft.com/office/powerpoint/2010/main" val="266276648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1951</Words>
  <Application>Microsoft Office PowerPoint</Application>
  <PresentationFormat>Širokoúhlá obrazovka</PresentationFormat>
  <Paragraphs>150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Courier New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Nový Jan</dc:creator>
  <cp:lastModifiedBy>Holíková Kateřina</cp:lastModifiedBy>
  <cp:revision>38</cp:revision>
  <dcterms:created xsi:type="dcterms:W3CDTF">2023-01-12T13:43:47Z</dcterms:created>
  <dcterms:modified xsi:type="dcterms:W3CDTF">2023-11-22T13:12:59Z</dcterms:modified>
</cp:coreProperties>
</file>