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1" r:id="rId3"/>
    <p:sldId id="257" r:id="rId4"/>
    <p:sldId id="292" r:id="rId5"/>
    <p:sldId id="277" r:id="rId6"/>
    <p:sldId id="296" r:id="rId7"/>
    <p:sldId id="278" r:id="rId8"/>
    <p:sldId id="287" r:id="rId9"/>
    <p:sldId id="323" r:id="rId10"/>
    <p:sldId id="330" r:id="rId11"/>
    <p:sldId id="322" r:id="rId12"/>
    <p:sldId id="288" r:id="rId13"/>
    <p:sldId id="321" r:id="rId14"/>
    <p:sldId id="289" r:id="rId15"/>
    <p:sldId id="290" r:id="rId16"/>
    <p:sldId id="324" r:id="rId17"/>
    <p:sldId id="325" r:id="rId18"/>
    <p:sldId id="327" r:id="rId19"/>
    <p:sldId id="295" r:id="rId20"/>
    <p:sldId id="328" r:id="rId21"/>
    <p:sldId id="329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261"/>
            <p14:sldId id="257"/>
            <p14:sldId id="292"/>
            <p14:sldId id="277"/>
            <p14:sldId id="296"/>
            <p14:sldId id="278"/>
            <p14:sldId id="287"/>
            <p14:sldId id="323"/>
            <p14:sldId id="330"/>
            <p14:sldId id="322"/>
            <p14:sldId id="288"/>
            <p14:sldId id="321"/>
            <p14:sldId id="289"/>
            <p14:sldId id="290"/>
            <p14:sldId id="324"/>
            <p14:sldId id="325"/>
            <p14:sldId id="327"/>
            <p14:sldId id="295"/>
            <p14:sldId id="328"/>
            <p14:sldId id="329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60"/>
  </p:normalViewPr>
  <p:slideViewPr>
    <p:cSldViewPr>
      <p:cViewPr varScale="1">
        <p:scale>
          <a:sx n="87" d="100"/>
          <a:sy n="87" d="100"/>
        </p:scale>
        <p:origin x="1506" y="90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CE268-F938-4936-AAAC-0D863B5D83A9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00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CE268-F938-4936-AAAC-0D863B5D83A9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00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48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47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440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230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85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091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168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05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47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26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45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27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73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7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34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68F4-2AA1-4441-B4E0-248CE4F73343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39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Dotační program „Podpora sociálních služeb v Ústeckém kraji 2018“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logo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191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hodnocení žádostí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2060848"/>
            <a:ext cx="7344816" cy="4680520"/>
          </a:xfrm>
        </p:spPr>
        <p:txBody>
          <a:bodyPr>
            <a:noAutofit/>
          </a:bodyPr>
          <a:lstStyle/>
          <a:p>
            <a:pPr algn="just"/>
            <a:r>
              <a:rPr lang="cs-CZ" sz="1600" dirty="0"/>
              <a:t>leden 2018 / únor 2018 – předložení návrhů reálné výše dotace ke schválení orgánům kraje, předběžně je počítáno s mimořádným zasedáním Zastupitelstva Ústeckého kraje dne 29. 1. 2018, a to za předpokladu, že Ústecký kraj obdrží začátkem ledna 2018 z MPSV Rozhodnutí o poskytnutí dotace z kapitoly MPSV státního rozpočtu na rok 2018 a budou připsány finanční prostředky na účet kraje. Pokud k tomuto nedojde, bude materiál předložen do  řádného zasedání Zastupitelstva Ústeckého kraje dne 26. 2. 2018.</a:t>
            </a:r>
          </a:p>
        </p:txBody>
      </p:sp>
    </p:spTree>
    <p:extLst>
      <p:ext uri="{BB962C8B-B14F-4D97-AF65-F5344CB8AC3E}">
        <p14:creationId xmlns:p14="http://schemas.microsoft.com/office/powerpoint/2010/main" val="42790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hodnocení žádostí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2160590"/>
            <a:ext cx="6842721" cy="3880773"/>
          </a:xfrm>
        </p:spPr>
        <p:txBody>
          <a:bodyPr>
            <a:normAutofit fontScale="92500" lnSpcReduction="10000"/>
          </a:bodyPr>
          <a:lstStyle/>
          <a:p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Podávání žádostí o dotaci probíhá formou internetové aplikace MPSV I</a:t>
            </a:r>
            <a:r>
              <a:rPr lang="cs-CZ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cs-CZ" sz="1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Oksystém</a:t>
            </a:r>
            <a:r>
              <a:rPr lang="cs-CZ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-poskytovatel </a:t>
            </a: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v termínu:</a:t>
            </a:r>
          </a:p>
          <a:p>
            <a:pPr marL="109728" indent="0" algn="ctr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od 16. 10. 2017 do 7. 11. 2017</a:t>
            </a:r>
          </a:p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Při podávání žádostí je nutné zkontrolovat: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Přepočtené úvazky, na které je dotace požadována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Zda byla žádost řádně podána a potvrzeno její přijetí v aplikaci</a:t>
            </a:r>
          </a:p>
          <a:p>
            <a:pPr marL="109728" indent="0" algn="just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Povinné přílohy budou k žádosti nahrány výhradně ve formátu PDF, a to tak, že ke každé povinné příloze bude nahrán pouze jeden soubor PDF.</a:t>
            </a:r>
          </a:p>
          <a:p>
            <a:pPr marL="109728" indent="0"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332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podávání a hodnocení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žádosti o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cs-CZ" sz="3600" dirty="0" smtClean="0"/>
              <a:t>ormální (věcné hodnocení):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3200" dirty="0" smtClean="0"/>
              <a:t>Soulad se Střednědobým plánem rozvoje sociálních služeb v Ústeckém kraji na období 2016 – 2018 (dále jen „SPRSS ÚK“) </a:t>
            </a:r>
            <a:endParaRPr lang="cs-CZ" sz="3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3200" dirty="0"/>
              <a:t>Z</a:t>
            </a:r>
            <a:r>
              <a:rPr lang="cs-CZ" sz="3200" dirty="0" smtClean="0"/>
              <a:t>ařazení služby v Základní síti sociálních služeb Ústeckého kraje na období 2016-2018 (dále jen „ Základní síť kraje“) </a:t>
            </a:r>
          </a:p>
        </p:txBody>
      </p:sp>
    </p:spTree>
    <p:extLst>
      <p:ext uri="{BB962C8B-B14F-4D97-AF65-F5344CB8AC3E}">
        <p14:creationId xmlns:p14="http://schemas.microsoft.com/office/powerpoint/2010/main" val="158101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žádosti o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3946443"/>
          </a:xfrm>
        </p:spPr>
        <p:txBody>
          <a:bodyPr>
            <a:noAutofit/>
          </a:bodyPr>
          <a:lstStyle/>
          <a:p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Formální (věcné hodnocení):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Zda je Žádost podána do správného dotačního programu (program podpory A)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Zda jsou k Žádosti doloženy všechny povinné přílohy v požadované struktuře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 případě povinné přílohy ke službě, zda je označena správným ID služby a názvem, požadovaný obsah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96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žádosti o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rozpočtu: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Osobní náklady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Zda je požadována dotace na úvazky pracovníků, které jsou zaneseny v Základní síti kraje</a:t>
            </a:r>
          </a:p>
          <a:p>
            <a:pPr marL="630936" lvl="2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 → krácení požadavku na dotaci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Zda požadovaná dotace na pracovní úvazek nepřesáhne limitní částku </a:t>
            </a:r>
          </a:p>
          <a:p>
            <a:pPr marL="630936" lvl="2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→ krácení požadavku na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Ostatní náklady</a:t>
            </a:r>
          </a:p>
          <a:p>
            <a:pPr lvl="2"/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z hlediska uznatelnosti/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neuznatelnosti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936" lvl="2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55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žádosti o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2060848"/>
            <a:ext cx="7056784" cy="3880773"/>
          </a:xfrm>
        </p:spPr>
        <p:txBody>
          <a:bodyPr>
            <a:normAutofit/>
          </a:bodyPr>
          <a:lstStyle/>
          <a:p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rozpočtu: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Kontrola dodržení povinného podílu spolufinancování ve výši 8 %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 jiných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zdrojů</a:t>
            </a:r>
          </a:p>
          <a:p>
            <a:pPr marL="630936" lvl="2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NEsplněno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→ krácení požadavku na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dotaci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Kontrola m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inimální průměrné výše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celkové úhrady ze strany uživatelů služby na financování příslušné služby sociální péče</a:t>
            </a:r>
          </a:p>
          <a:p>
            <a:pPr marL="630936" lvl="2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288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2924944"/>
            <a:ext cx="5826539" cy="124823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Výpočet vyrovnávací platby a dotace</a:t>
            </a:r>
            <a:r>
              <a:rPr lang="pl-PL" sz="3600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/>
            </a:r>
            <a:br>
              <a:rPr lang="pl-PL" sz="3600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</a:br>
            <a:r>
              <a:rPr lang="cs-CZ" sz="3600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/>
            </a:r>
            <a:br>
              <a:rPr lang="cs-CZ" sz="3600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</a:br>
            <a:endParaRPr lang="cs-CZ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5589240"/>
            <a:ext cx="6186579" cy="1221321"/>
          </a:xfrm>
        </p:spPr>
        <p:txBody>
          <a:bodyPr>
            <a:normAutofit/>
          </a:bodyPr>
          <a:lstStyle/>
          <a:p>
            <a:pPr algn="l"/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setkání s poskytovateli sociálních služeb</a:t>
            </a:r>
            <a:b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  <a:endParaRPr lang="cs-CZ" dirty="0"/>
          </a:p>
        </p:txBody>
      </p:sp>
      <p:pic>
        <p:nvPicPr>
          <p:cNvPr id="3074" name="Picture 2" descr="logo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6350"/>
            <a:ext cx="1472481" cy="1906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36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Výpočet vyrovnávací platby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Systém výpočtu vyrovnávací platby zůstane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zachován jako v minulém roce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Při výpočtu vyrovnávací platby se bude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také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vycházet z údajů vykázaných v Závěrečném vyúčtování dotace za rok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koeficientů soc. služby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2160590"/>
            <a:ext cx="6914729" cy="3880773"/>
          </a:xfrm>
        </p:spPr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hodnota všech parametrů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koeficientu A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smí činit v součtu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max. 35 %.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hodnota všech parametrů koeficientu B může činit v případě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ambulantních a terénních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forem služeb v součtu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max. 5 %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v případě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pobytových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služeb v součtu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max. 30 %.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hodnota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parametru C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stanovena ve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výši </a:t>
            </a:r>
            <a:b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3 %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0650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Nejčastější chyby při hodnocení koeficientů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556792"/>
            <a:ext cx="7416824" cy="3880773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není uveden komentář u navýšení parametru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vyplňování parametru, který u dané služby není zohledňován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uvedena vyšší hodnota parametrů než je povolena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epsat slovně ANO, ale pouze uvádět číselnou hodnotu 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pravidla pro poskytnutí finanční podpory: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09728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Metodika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Ústeckého kraje pro poskytování finanční podpory poskytovatelům sociálních služeb v rámci programu Podpora sociálních služeb v Ústeckém kraji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lvl="1">
              <a:buSzPct val="68000"/>
              <a:buFont typeface="Courier New" panose="02070309020205020404" pitchFamily="49" charset="0"/>
              <a:buChar char="o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vyhlášení dotačního programu včetně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příloh (pověření, metodika, smlouva, atd.) bylo schváleno Zastupitelstvem Ústeckého kraje dne 11. 9. 2017</a:t>
            </a:r>
          </a:p>
          <a:p>
            <a:pPr marL="393192" lvl="1" indent="0">
              <a:buSzPct val="68000"/>
              <a:buNone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09728" indent="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Veškeré změny v dotačním programu byly konzultovány a odsouhlaseny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vydelegovanou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pracovní skupinou Asociace poskytovatelů sociálních služeb ČR – Ústecký kraj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Výpočet optimální výše dotace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2160590"/>
            <a:ext cx="7490794" cy="3880773"/>
          </a:xfrm>
        </p:spPr>
        <p:txBody>
          <a:bodyPr>
            <a:normAutofit/>
          </a:bodyPr>
          <a:lstStyle/>
          <a:p>
            <a:pPr algn="just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Do výpočtu optimální výše dotace vstupují výnosy/příjmy vykázané v Závěrečném vyúčtování dotace za rok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KONTROLA Závěrečného vyúčtování za rok 2016</a:t>
            </a:r>
          </a:p>
          <a:p>
            <a:pPr marL="109728" indent="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→ zjištění nesrovnalostí ve vyúčtování </a:t>
            </a:r>
          </a:p>
          <a:p>
            <a:pPr marL="109728" indent="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ANO → projednání závěrečného vyúčtování za rok 2016 s kontaktním pracovníkem dle rozdělení agendy dotačních pracovníků </a:t>
            </a:r>
          </a:p>
          <a:p>
            <a:pPr marL="109728" indent="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 →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prosíme o zpětnou vazbu i v případě, že nejsou nesrovnalosti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686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1988840"/>
            <a:ext cx="5841698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Finanční kontrola z pohledu poskytovatele dotace</a:t>
            </a:r>
            <a:r>
              <a:rPr lang="pl-PL" sz="40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pl-PL" sz="4000" dirty="0" smtClean="0">
                <a:latin typeface="Cambria Math" pitchFamily="18" charset="0"/>
                <a:ea typeface="Cambria Math" pitchFamily="18" charset="0"/>
              </a:rPr>
            </a:br>
            <a:r>
              <a:rPr lang="cs-CZ" sz="40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cs-CZ" sz="4000" dirty="0" smtClean="0">
                <a:latin typeface="Cambria Math" pitchFamily="18" charset="0"/>
                <a:ea typeface="Cambria Math" pitchFamily="18" charset="0"/>
              </a:rPr>
            </a:b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755576" y="5661248"/>
            <a:ext cx="6201739" cy="576064"/>
          </a:xfrm>
        </p:spPr>
        <p:txBody>
          <a:bodyPr>
            <a:noAutofit/>
          </a:bodyPr>
          <a:lstStyle/>
          <a:p>
            <a:pPr algn="l"/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setkání s poskytovateli sociálních služeb</a:t>
            </a:r>
          </a:p>
          <a:p>
            <a:pPr algn="l"/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</p:txBody>
      </p:sp>
      <p:pic>
        <p:nvPicPr>
          <p:cNvPr id="3074" name="Picture 2" descr="logo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6351"/>
            <a:ext cx="1472481" cy="190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11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Právní základ I</a:t>
            </a:r>
            <a:endParaRPr lang="cs-CZ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2160590"/>
            <a:ext cx="6770713" cy="3880773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pl-P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Zákon č. 255/2012 Sb., o kontrole         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(kontrolní řád)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Zákon č. 320/2001 Sb., o finanční kontrole ve veřejné správě a o změně některých zákonů </a:t>
            </a:r>
          </a:p>
          <a:p>
            <a:pPr>
              <a:lnSpc>
                <a:spcPct val="200000"/>
              </a:lnSpc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(zákon o finanční kontrole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 Math" pitchFamily="18" charset="0"/>
                <a:ea typeface="Cambria Math" pitchFamily="18" charset="0"/>
              </a:rPr>
              <a:t>) </a:t>
            </a: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0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Právní základ II</a:t>
            </a:r>
            <a:endParaRPr lang="cs-CZ" sz="2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Zákon o účetnictví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Zákoník práce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Správní řád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Listina základních práv a svobod </a:t>
            </a: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 smtClean="0">
              <a:latin typeface="Cambria Math" pitchFamily="18" charset="0"/>
              <a:ea typeface="Cambria Math" pitchFamily="18" charset="0"/>
            </a:endParaRP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0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Právní základ III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09598" y="2160590"/>
            <a:ext cx="6986737" cy="388077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Smlouva o poskytnutí neinvestiční dotace na podporu sociálních služeb </a:t>
            </a:r>
          </a:p>
          <a:p>
            <a:pPr algn="just">
              <a:lnSpc>
                <a:spcPct val="16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Metodika Ústeckého kraje pro poskytování dotací poskytovatelům sociálních služeb v rámci programu Podpora sociálních služeb v Ústeckém kraji </a:t>
            </a:r>
            <a:r>
              <a:rPr lang="cs-CZ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(pro rok 2017) </a:t>
            </a:r>
          </a:p>
          <a:p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  <a:p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2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Typy </a:t>
            </a:r>
            <a:r>
              <a:rPr lang="cs-CZ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veřejnosprávních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Předběžná 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kontrola </a:t>
            </a:r>
          </a:p>
          <a:p>
            <a:pPr>
              <a:lnSpc>
                <a:spcPct val="20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Průběžná 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kontrola </a:t>
            </a:r>
          </a:p>
          <a:p>
            <a:pPr>
              <a:lnSpc>
                <a:spcPct val="20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Následná </a:t>
            </a:r>
            <a:r>
              <a:rPr lang="cs-CZ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</a:t>
            </a: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kontrola </a:t>
            </a:r>
          </a:p>
          <a:p>
            <a:pPr>
              <a:lnSpc>
                <a:spcPct val="200000"/>
              </a:lnSpc>
            </a:pPr>
            <a:endParaRPr lang="cs-CZ" sz="2000" dirty="0"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Cíle </a:t>
            </a:r>
            <a:r>
              <a:rPr lang="cs-CZ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kontroly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11560" y="2204864"/>
            <a:ext cx="6770713" cy="388077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Ověřit způsobilost výdajů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Zajistit poskytovateli zpětnou vazbu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Předejít vzniku vážných problémů                              (především při průběžné kontrole)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Proces </a:t>
            </a:r>
            <a:r>
              <a:rPr lang="cs-CZ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veřejnosprávní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kontroly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Zahájení kontroly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Provedení kontroly </a:t>
            </a:r>
          </a:p>
          <a:p>
            <a:pPr>
              <a:lnSpc>
                <a:spcPct val="20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Ukončení kontroly </a:t>
            </a:r>
          </a:p>
          <a:p>
            <a:endParaRPr lang="cs-CZ" sz="2000" dirty="0"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Pravidla 3E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83567" y="1556792"/>
            <a:ext cx="6273745" cy="4484571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Účelnost  (</a:t>
            </a:r>
            <a:r>
              <a:rPr lang="cs-CZ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expediency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	„dělat správné věci“ </a:t>
            </a:r>
          </a:p>
          <a:p>
            <a:pPr>
              <a:lnSpc>
                <a:spcPct val="17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Hospodárnost  (</a:t>
            </a:r>
            <a:r>
              <a:rPr lang="cs-CZ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economy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	„dělat věci levně“ </a:t>
            </a:r>
          </a:p>
          <a:p>
            <a:pPr>
              <a:lnSpc>
                <a:spcPct val="17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Efektivnost  (</a:t>
            </a:r>
            <a:r>
              <a:rPr lang="cs-CZ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efficiency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	„dělat věci správně“ </a:t>
            </a:r>
            <a:endParaRPr lang="cs-CZ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5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Povinnosti příjemce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 dodržet termíny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 dodržování pravidel publicity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 v oblasti účetnictví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 archivace dokladů a dokumentace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Povinnost oznamovací (hlášení změn) </a:t>
            </a:r>
          </a:p>
          <a:p>
            <a:endParaRPr lang="cs-CZ" dirty="0">
              <a:solidFill>
                <a:schemeClr val="tx1">
                  <a:lumMod val="85000"/>
                  <a:lumOff val="1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4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700808"/>
            <a:ext cx="8280920" cy="4065315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Pravidla pro rok 2018 vychází z pravidel pro rok 2017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Obecné podmínky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pro poskytování </a:t>
            </a: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vyrovnávací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platby v úvodní části metodiky zůstávají beze změny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Častá pochybení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Špatná účetní sestava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Neoznačování dokladů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Absence dokladu prokazující úhradu nákladu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Časové rozlišení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Rozlišení pracovních úvazků 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Dodržení publicity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Příklady porušení rozpočtové kázně </a:t>
            </a:r>
            <a:endParaRPr lang="cs-CZ" sz="36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09598" y="2160590"/>
            <a:ext cx="7130753" cy="38807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Výdej z poskytnutých peněžních prostředků na úhradu nákladů v rozporu se smlouvou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Nedodržení termínu (např. úhrada nákladu)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Nevrácení přeplatku v rámci finančního vyúčtování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Nepředložení finančního vyúčtování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Jiné porušení podmínek stanovené poskytovatelem dotace </a:t>
            </a:r>
          </a:p>
          <a:p>
            <a:endParaRPr lang="cs-CZ" sz="2000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Doklady k finanční kontrole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Mzdové náklady 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PS, DPČ, DPP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Platový/mzdový výměr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Mzdový list nebo výplatní pásky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Evidence docházky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Přehled o výši pojistného ČSSZ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Přehled o platbě pojistného zaměstnavatele ZP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 prokazující úhradu </a:t>
            </a:r>
          </a:p>
          <a:p>
            <a:endParaRPr lang="cs-CZ" dirty="0"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Doklady k finanční kontrole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Cestovní náhrady 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Cestovní příkaz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Vyúčtování pracovní cesty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Jízdní doklady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Zdůvodnění účelu cesty (např. pozvánka, prezenční listina, aj.)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0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Doklady k finanční kontrole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755575" y="1988841"/>
            <a:ext cx="2944695" cy="36724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Služební vozidlo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Cestovní příkaz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Vyúčtování pracovní cesty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Kniha jízd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Velký technický průkaz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>
          <a:xfrm>
            <a:off x="4211960" y="2060848"/>
            <a:ext cx="3240360" cy="38884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Soukromé vozidlo</a:t>
            </a:r>
          </a:p>
          <a:p>
            <a:pPr>
              <a:buNone/>
            </a:pPr>
            <a:endParaRPr lang="cs-CZ" sz="2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Cestovní příkaz </a:t>
            </a:r>
          </a:p>
          <a:p>
            <a:r>
              <a:rPr lang="cs-CZ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Vyúčtování pracovní cesty </a:t>
            </a:r>
          </a:p>
          <a:p>
            <a:r>
              <a:rPr lang="cs-CZ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Velký technický průkaz </a:t>
            </a:r>
          </a:p>
          <a:p>
            <a:r>
              <a:rPr lang="cs-CZ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Havarijní pojištění (doporučení)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09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Doklady k finanční kontrole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11559" y="1700808"/>
            <a:ext cx="6345753" cy="434055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Poštovné 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Kniha odeslané pošty nebo evidence pošty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Podací lístek nebo jiný doklad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Být schopen doložit odesílaný dokument 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Nájemné </a:t>
            </a:r>
          </a:p>
          <a:p>
            <a:pPr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Smlouva, případně dodatky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 prokazující úhradu </a:t>
            </a:r>
          </a:p>
          <a:p>
            <a:pPr>
              <a:buNone/>
            </a:pP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34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Doklady k finanční kontrole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09598" y="2160590"/>
            <a:ext cx="7130753" cy="3880773"/>
          </a:xfrm>
        </p:spPr>
        <p:txBody>
          <a:bodyPr/>
          <a:lstStyle/>
          <a:p>
            <a:pPr marL="92075" indent="15875">
              <a:buNone/>
            </a:pP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Energie (elektrická energie, vodné a stočné, teplo)</a:t>
            </a:r>
          </a:p>
          <a:p>
            <a:pPr marL="92075" indent="15875">
              <a:buNone/>
            </a:pP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Smlouva, případně dodatky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Rozpis energií </a:t>
            </a:r>
          </a:p>
          <a:p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Doklad prokazující úhradu </a:t>
            </a:r>
          </a:p>
          <a:p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23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Dotazy směřujte na ekonomický dotační tým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755576" y="2132856"/>
            <a:ext cx="6624736" cy="3880773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Ing. Karina Brzobohatá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brzobohata.k@kr-ustecky.cz, 475 657 946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Bc. Jana Čermáková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cermakova.j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, 475 657 283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Bc. Martina Macáková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macakova.m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, 475 657 350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Mgr. Radka Zítková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zitkova.r@kr-ustecky.cz, 475 657 686</a:t>
            </a:r>
            <a:r>
              <a:rPr lang="cs-CZ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endParaRPr lang="cs-CZ" dirty="0" smtClean="0"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Děkujeme za pozornost</a:t>
            </a:r>
            <a:endParaRPr lang="cs-CZ" dirty="0">
              <a:solidFill>
                <a:schemeClr val="tx2"/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oproti roku 2017 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844824"/>
            <a:ext cx="7624357" cy="4281339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Shrnutí změn: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Vypuštěna povinnost odevzdání průběžného přehledu o čerpání dotace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Zrušena možnost převodu zisku sociální služby do následujícího roku</a:t>
            </a:r>
          </a:p>
          <a:p>
            <a:pPr marL="393192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450499"/>
          </a:xfrm>
        </p:spPr>
        <p:txBody>
          <a:bodyPr>
            <a:normAutofit/>
          </a:bodyPr>
          <a:lstStyle/>
          <a:p>
            <a:r>
              <a:rPr lang="cs-CZ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Ne/uznatelné náklady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Nově uznatelné náklady: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audit dotace (limit 20 tis. Kč/ soc. služba)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stupní prohlídka zaměstnance (uznatelný náklad po uplynutí zkušební doby a očkování (limit 500 Kč/úvazek PP)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Zvýšen limit na vzdělávání zaměstnanců – limit 4 500 Kč/úvazek (na 1 úvazek pracovníka přímé péče je započítáván 0,4 úvazku pracovníka nepřímé péče)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Zvýšen limit pro supervizi (30 tis. Kč/ soc. služba)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613456"/>
            <a:ext cx="8229600" cy="5256584"/>
          </a:xfrm>
        </p:spPr>
        <p:txBody>
          <a:bodyPr>
            <a:normAutofit/>
          </a:bodyPr>
          <a:lstStyle/>
          <a:p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Změna názvu tzv. redukčních „</a:t>
            </a: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koeficientů“</a:t>
            </a: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na redukční </a:t>
            </a: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„součinitele“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Přesun sociální služby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chráněné bydlení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 V. hladiny redukce – nejvyšší do III. hladiny redukce – střední 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řesun sociální služby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podpora samostatného bydlení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z III. hladiny redukce – střední do II. hladiny redukce - nízká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 platné v roce 2018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12776"/>
            <a:ext cx="8507288" cy="5328592"/>
          </a:xfrm>
        </p:spPr>
        <p:txBody>
          <a:bodyPr>
            <a:normAutofit fontScale="85000" lnSpcReduction="20000"/>
          </a:bodyPr>
          <a:lstStyle/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Do 5. 2. 2018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odevzdat Závěrečné vyúčtování poskytnuté dotace včetně výpočtu optimální výše dotace dle Části VII. Metodiky 2017 (Část X. bod 14 Metodiky 2017)</a:t>
            </a:r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Do 5. 2. 2018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předložit vyúčtování vyrovnávací platby uvedené v příloze </a:t>
            </a:r>
            <a:r>
              <a:rPr lang="cs-CZ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Pověření</a:t>
            </a:r>
            <a:endParaRPr lang="cs-CZ" sz="29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900" b="1" dirty="0" smtClean="0">
                <a:latin typeface="Arial" pitchFamily="34" charset="0"/>
                <a:cs typeface="Arial" pitchFamily="34" charset="0"/>
              </a:rPr>
              <a:t>Do 30. 6. 2018 </a:t>
            </a:r>
            <a:r>
              <a:rPr lang="cs-CZ" sz="2900" dirty="0" smtClean="0">
                <a:latin typeface="Arial" pitchFamily="34" charset="0"/>
                <a:cs typeface="Arial" pitchFamily="34" charset="0"/>
              </a:rPr>
              <a:t>vyplnit výkaznictví v OK systému (povinnost dle § 85 odst. 5 zákona o sociálních službách); termín pro vykazování je do 30. 6. 2018 a pokuta za správní delikt do výše 50 tis. Kč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31. 7. 2018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vyplnit výkaznictví v Katalogu sociálních služeb Ústeckého kraje za rok 2017</a:t>
            </a:r>
          </a:p>
          <a:p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31. 8. 2018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předložit audit za rok 2017 (dotace ve výši 3 mil. Kč a více)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hodnocení žádosti o dotaci ze státního rozpočtu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/>
          </a:bodyPr>
          <a:lstStyle/>
          <a:p>
            <a:pPr algn="l"/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logo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1904529" cy="246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24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podávání a hodnocení žádostí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16832"/>
            <a:ext cx="7488832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Harmonogram: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11. 9. 2017 – schválení Programu Zastupitelstvem Ústeckého kraje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16. 9. – 15. 10. 2017 – zveřejnění vyhlášení na úřední desce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16. 10. – 7. 11. 2017 – příjem žádostí do dotačního řízení kraje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7. 11. 2017 – uzávěrka příjmu žádostí do dotačního řízení kraje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listopad 2017 – leden 2018 – hodnocení žádostí, stanovení vyrovnávací platby a optimální výše dotace</a:t>
            </a: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leden 2018 a dále – po přidělení alokace ze státního rozpočtu kraji stanovení reálné výše dotace uplatněním redukčních součinitelů dle Metodiky Ústeckého kraje pro poskytování finanční podpory poskytovatelům sociálních služeb v rámci programu Podpora sociálních služeb v Ústeckém kraji 2018 a priorit dotačního řízení dle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MPSV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78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1810</TotalTime>
  <Words>1429</Words>
  <Application>Microsoft Office PowerPoint</Application>
  <PresentationFormat>Předvádění na obrazovce (4:3)</PresentationFormat>
  <Paragraphs>217</Paragraphs>
  <Slides>37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4" baseType="lpstr">
      <vt:lpstr>Arial</vt:lpstr>
      <vt:lpstr>Calibri</vt:lpstr>
      <vt:lpstr>Cambria Math</vt:lpstr>
      <vt:lpstr>Courier New</vt:lpstr>
      <vt:lpstr>Trebuchet MS</vt:lpstr>
      <vt:lpstr>Wingdings 3</vt:lpstr>
      <vt:lpstr>Faseta</vt:lpstr>
      <vt:lpstr>Dotační program „Podpora sociálních služeb v Ústeckém kraji 2018“</vt:lpstr>
      <vt:lpstr>Hlavní změny oproti roku 2017  </vt:lpstr>
      <vt:lpstr>Hlavní změny oproti roku 2017 </vt:lpstr>
      <vt:lpstr>Hlavní změny oproti roku 2017  </vt:lpstr>
      <vt:lpstr>Hlavní změny oproti roku 2017 </vt:lpstr>
      <vt:lpstr>Hlavní změny oproti roku 2017 </vt:lpstr>
      <vt:lpstr>Termíny platné v roce 2018</vt:lpstr>
      <vt:lpstr>Proces podávání a hodnocení žádosti o dotaci ze státního rozpočtu</vt:lpstr>
      <vt:lpstr>Proces podávání a hodnocení žádostí</vt:lpstr>
      <vt:lpstr>Proces podávání a hodnocení žádostí</vt:lpstr>
      <vt:lpstr>Proces podávání a hodnocení žádostí</vt:lpstr>
      <vt:lpstr>Proces podávání a hodnocení žádosti o dotaci</vt:lpstr>
      <vt:lpstr>Proces podávání a hodnocení žádosti o dotaci</vt:lpstr>
      <vt:lpstr>Proces podávání a hodnocení žádosti o dotaci</vt:lpstr>
      <vt:lpstr>Proces podávání a hodnocení žádosti o dotaci</vt:lpstr>
      <vt:lpstr>Výpočet vyrovnávací platby a dotace  </vt:lpstr>
      <vt:lpstr>Výpočet vyrovnávací platby </vt:lpstr>
      <vt:lpstr>Hodnocení koeficientů soc. služby</vt:lpstr>
      <vt:lpstr>Nejčastější chyby při hodnocení koeficientů</vt:lpstr>
      <vt:lpstr>Výpočet optimální výše dotace</vt:lpstr>
      <vt:lpstr>Finanční kontrola z pohledu poskytovatele dotace  </vt:lpstr>
      <vt:lpstr>Právní základ I</vt:lpstr>
      <vt:lpstr>Právní základ II</vt:lpstr>
      <vt:lpstr>Právní základ III</vt:lpstr>
      <vt:lpstr>Typy veřejnosprávních kontrol</vt:lpstr>
      <vt:lpstr>Cíle veřejnosprávní kontroly</vt:lpstr>
      <vt:lpstr>Proces veřejnosprávní kontroly </vt:lpstr>
      <vt:lpstr>Pravidla 3E</vt:lpstr>
      <vt:lpstr>Povinnosti příjemce</vt:lpstr>
      <vt:lpstr>Častá pochybení </vt:lpstr>
      <vt:lpstr>Příklady porušení rozpočtové kázně </vt:lpstr>
      <vt:lpstr>Doklady k finanční kontrole </vt:lpstr>
      <vt:lpstr>Doklady k finanční kontrole </vt:lpstr>
      <vt:lpstr>Doklady k finanční kontrole </vt:lpstr>
      <vt:lpstr>Doklady k finanční kontrole </vt:lpstr>
      <vt:lpstr>Doklady k finanční kontrole </vt:lpstr>
      <vt:lpstr>Dotazy směřujte na ekonomický dotační tým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Čermáková Jana</cp:lastModifiedBy>
  <cp:revision>185</cp:revision>
  <cp:lastPrinted>2015-09-25T04:49:06Z</cp:lastPrinted>
  <dcterms:created xsi:type="dcterms:W3CDTF">2015-09-23T13:18:41Z</dcterms:created>
  <dcterms:modified xsi:type="dcterms:W3CDTF">2017-10-04T13:02:30Z</dcterms:modified>
</cp:coreProperties>
</file>