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64" r:id="rId3"/>
    <p:sldId id="265" r:id="rId4"/>
    <p:sldId id="257" r:id="rId5"/>
    <p:sldId id="259" r:id="rId6"/>
    <p:sldId id="267" r:id="rId7"/>
    <p:sldId id="268" r:id="rId8"/>
    <p:sldId id="271" r:id="rId9"/>
    <p:sldId id="273" r:id="rId10"/>
    <p:sldId id="275" r:id="rId11"/>
    <p:sldId id="278" r:id="rId12"/>
    <p:sldId id="276" r:id="rId13"/>
    <p:sldId id="277" r:id="rId14"/>
    <p:sldId id="279" r:id="rId15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5EF895"/>
    <a:srgbClr val="E8FEF0"/>
    <a:srgbClr val="FF0000"/>
    <a:srgbClr val="B9B50B"/>
    <a:srgbClr val="CC0000"/>
    <a:srgbClr val="009900"/>
    <a:srgbClr val="FF5050"/>
    <a:srgbClr val="99FF33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71" autoAdjust="0"/>
    <p:restoredTop sz="94638" autoAdjust="0"/>
  </p:normalViewPr>
  <p:slideViewPr>
    <p:cSldViewPr>
      <p:cViewPr varScale="1">
        <p:scale>
          <a:sx n="113" d="100"/>
          <a:sy n="113" d="100"/>
        </p:scale>
        <p:origin x="-117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30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7189D-2A1F-466C-BEE0-C9AA4A40E9B3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DFC9A-2C84-4460-9534-EF66AC0BB45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929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B3430-ABD3-4F50-A961-4F211A47C5C9}" type="datetimeFigureOut">
              <a:rPr lang="cs-CZ" smtClean="0"/>
              <a:pPr/>
              <a:t>18.5.2016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A92D3-1EBC-45E3-BF83-CC4C67D36B6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Word_Document1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Word_Document2.doc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424936" cy="3096343"/>
          </a:xfrm>
        </p:spPr>
        <p:txBody>
          <a:bodyPr>
            <a:noAutofit/>
          </a:bodyPr>
          <a:lstStyle/>
          <a:p>
            <a:pPr algn="r"/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ndara" pitchFamily="34" charset="0"/>
              </a:rPr>
              <a:t/>
            </a:r>
            <a:br>
              <a:rPr lang="cs-CZ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ndara" pitchFamily="34" charset="0"/>
              </a:rPr>
            </a:br>
            <a:r>
              <a:rPr lang="cs-CZ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itchFamily="34" charset="0"/>
              </a:rPr>
              <a:t>KRUŠNÉ HORY</a:t>
            </a:r>
            <a:endParaRPr lang="cs-CZ" sz="7200" b="1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7304856" cy="2232248"/>
          </a:xfrm>
        </p:spPr>
        <p:txBody>
          <a:bodyPr>
            <a:normAutofit/>
          </a:bodyPr>
          <a:lstStyle/>
          <a:p>
            <a:pPr algn="r"/>
            <a:endParaRPr lang="cs-CZ" sz="18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cs-CZ" sz="18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Obsah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sz="3200" b="1" dirty="0" smtClean="0">
                <a:solidFill>
                  <a:srgbClr val="FF0000"/>
                </a:solidFill>
              </a:rPr>
              <a:t>Analýzy (12/2015)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60851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cs-CZ" b="1" cap="all" dirty="0" err="1" smtClean="0"/>
              <a:t>úVod</a:t>
            </a:r>
            <a:r>
              <a:rPr lang="cs-CZ" cap="all" dirty="0" smtClean="0"/>
              <a:t> </a:t>
            </a:r>
            <a:r>
              <a:rPr lang="cs-CZ" cap="all" dirty="0"/>
              <a:t>do analýzy podkladů pro pořízení ÚS</a:t>
            </a:r>
            <a:endParaRPr lang="cs-CZ" b="1" cap="all" dirty="0"/>
          </a:p>
          <a:p>
            <a:pPr lvl="0"/>
            <a:r>
              <a:rPr lang="cs-CZ" b="1" cap="all" dirty="0" smtClean="0"/>
              <a:t>Vymezení </a:t>
            </a:r>
            <a:r>
              <a:rPr lang="cs-CZ" b="1" cap="all" dirty="0"/>
              <a:t>sledovaného území</a:t>
            </a:r>
            <a:r>
              <a:rPr lang="cs-CZ" cap="all" dirty="0"/>
              <a:t> KH</a:t>
            </a:r>
            <a:endParaRPr lang="cs-CZ" b="1" cap="all" dirty="0"/>
          </a:p>
          <a:p>
            <a:pPr lvl="0"/>
            <a:r>
              <a:rPr lang="cs-CZ" b="1" cap="all" dirty="0" smtClean="0"/>
              <a:t>Legislativa</a:t>
            </a:r>
            <a:r>
              <a:rPr lang="cs-CZ" cap="all" dirty="0" smtClean="0"/>
              <a:t> </a:t>
            </a:r>
            <a:r>
              <a:rPr lang="cs-CZ" cap="all" dirty="0"/>
              <a:t>významná pro pořízení ÚS</a:t>
            </a:r>
            <a:endParaRPr lang="cs-CZ" b="1" cap="all" dirty="0"/>
          </a:p>
          <a:p>
            <a:pPr lvl="0"/>
            <a:r>
              <a:rPr lang="cs-CZ" cap="all" dirty="0" smtClean="0"/>
              <a:t>Vybrané </a:t>
            </a:r>
            <a:r>
              <a:rPr lang="cs-CZ" b="1" cap="all" dirty="0"/>
              <a:t>republikové a krajské strategie a koncepce</a:t>
            </a:r>
            <a:r>
              <a:rPr lang="cs-CZ" cap="all" dirty="0"/>
              <a:t> z hlediska vztahu ke sledovanému území KH</a:t>
            </a:r>
            <a:endParaRPr lang="cs-CZ" b="1" cap="all" dirty="0"/>
          </a:p>
          <a:p>
            <a:pPr lvl="0"/>
            <a:r>
              <a:rPr lang="cs-CZ" cap="all" dirty="0" smtClean="0"/>
              <a:t>informační </a:t>
            </a:r>
            <a:r>
              <a:rPr lang="cs-CZ" b="1" cap="all" dirty="0"/>
              <a:t>zdroje sociodemografického rozboru</a:t>
            </a:r>
            <a:r>
              <a:rPr lang="cs-CZ" cap="all" dirty="0"/>
              <a:t> pro ÚS</a:t>
            </a:r>
            <a:endParaRPr lang="cs-CZ" b="1" cap="all" dirty="0"/>
          </a:p>
          <a:p>
            <a:pPr lvl="0"/>
            <a:r>
              <a:rPr lang="cs-CZ" b="1" cap="all" dirty="0" smtClean="0"/>
              <a:t>PÚR </a:t>
            </a:r>
            <a:r>
              <a:rPr lang="cs-CZ" b="1" cap="all" dirty="0"/>
              <a:t>ČR, VE ZNĚNÍ AKTUALIZACE Č.1</a:t>
            </a:r>
            <a:r>
              <a:rPr lang="cs-CZ" cap="all" dirty="0"/>
              <a:t> VE VZTAHU K pořízení ÚS</a:t>
            </a:r>
            <a:endParaRPr lang="cs-CZ" b="1" cap="all" dirty="0"/>
          </a:p>
          <a:p>
            <a:pPr lvl="0"/>
            <a:r>
              <a:rPr lang="cs-CZ" b="1" cap="all" dirty="0" smtClean="0"/>
              <a:t>ZÚR </a:t>
            </a:r>
            <a:r>
              <a:rPr lang="cs-CZ" b="1" cap="all" dirty="0"/>
              <a:t>ÚK</a:t>
            </a:r>
            <a:r>
              <a:rPr lang="cs-CZ" cap="all" dirty="0"/>
              <a:t> - výběr pasáží se vztahem k pořízení ÚS </a:t>
            </a:r>
            <a:endParaRPr lang="cs-CZ" b="1" cap="all" dirty="0"/>
          </a:p>
          <a:p>
            <a:pPr lvl="0"/>
            <a:r>
              <a:rPr lang="cs-CZ" b="1" cap="all" dirty="0" smtClean="0"/>
              <a:t>ÚAP </a:t>
            </a:r>
            <a:r>
              <a:rPr lang="cs-CZ" b="1" cap="all" dirty="0"/>
              <a:t>ÚK</a:t>
            </a:r>
            <a:r>
              <a:rPr lang="cs-CZ" cap="all" dirty="0"/>
              <a:t>, 3. ÚPLNÁ AKTUALIZACE – vztah k pořízení ÚS </a:t>
            </a:r>
            <a:endParaRPr lang="cs-CZ" b="1" cap="all" dirty="0"/>
          </a:p>
          <a:p>
            <a:r>
              <a:rPr lang="cs-CZ" cap="all" dirty="0"/>
              <a:t>CH. Rešerše </a:t>
            </a:r>
            <a:r>
              <a:rPr lang="cs-CZ" b="1" cap="all" dirty="0"/>
              <a:t>ÚAP dotčených ORP</a:t>
            </a:r>
            <a:r>
              <a:rPr lang="cs-CZ" cap="all" dirty="0"/>
              <a:t> na sledovaném území KH</a:t>
            </a:r>
            <a:endParaRPr lang="cs-CZ" b="1" cap="all" dirty="0"/>
          </a:p>
          <a:p>
            <a:pPr lvl="0"/>
            <a:r>
              <a:rPr lang="cs-CZ" cap="all" dirty="0" smtClean="0"/>
              <a:t>Rešerše </a:t>
            </a:r>
            <a:r>
              <a:rPr lang="cs-CZ" b="1" cap="all" dirty="0"/>
              <a:t>ÚP vybraných obcí</a:t>
            </a:r>
            <a:r>
              <a:rPr lang="cs-CZ" cap="all" dirty="0"/>
              <a:t> na sledovaném území v KH </a:t>
            </a:r>
            <a:endParaRPr lang="cs-CZ" b="1" cap="all" dirty="0"/>
          </a:p>
          <a:p>
            <a:pPr lvl="0"/>
            <a:r>
              <a:rPr lang="cs-CZ" cap="all" dirty="0" smtClean="0"/>
              <a:t>Rešerše </a:t>
            </a:r>
            <a:r>
              <a:rPr lang="cs-CZ" cap="all" dirty="0"/>
              <a:t>vybraných podkladů týkající se </a:t>
            </a:r>
            <a:r>
              <a:rPr lang="cs-CZ" b="1" cap="all" dirty="0"/>
              <a:t>širších vztahů</a:t>
            </a:r>
            <a:r>
              <a:rPr lang="cs-CZ" cap="all" dirty="0"/>
              <a:t> </a:t>
            </a:r>
            <a:r>
              <a:rPr lang="cs-CZ" cap="all" dirty="0" smtClean="0"/>
              <a:t>  sledovaného </a:t>
            </a:r>
            <a:r>
              <a:rPr lang="cs-CZ" cap="all" dirty="0"/>
              <a:t>území KH </a:t>
            </a:r>
            <a:endParaRPr lang="cs-CZ" b="1" cap="all" dirty="0"/>
          </a:p>
          <a:p>
            <a:pPr lvl="0"/>
            <a:r>
              <a:rPr lang="cs-CZ" b="1" cap="all" dirty="0" smtClean="0"/>
              <a:t>ZÁVĚRY </a:t>
            </a:r>
            <a:r>
              <a:rPr lang="cs-CZ" b="1" cap="all" dirty="0"/>
              <a:t>A DOPORUČENÍ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00716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791586" cy="6192688"/>
          </a:xfrm>
        </p:spPr>
      </p:pic>
    </p:spTree>
    <p:extLst>
      <p:ext uri="{BB962C8B-B14F-4D97-AF65-F5344CB8AC3E}">
        <p14:creationId xmlns:p14="http://schemas.microsoft.com/office/powerpoint/2010/main" val="15530852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ea typeface="Times New Roman"/>
              </a:rPr>
              <a:t>sledované </a:t>
            </a:r>
            <a:r>
              <a:rPr lang="cs-CZ" sz="3200" b="1" dirty="0">
                <a:solidFill>
                  <a:srgbClr val="FF0000"/>
                </a:solidFill>
                <a:ea typeface="Times New Roman"/>
              </a:rPr>
              <a:t>území v rámci  </a:t>
            </a:r>
            <a:r>
              <a:rPr lang="cs-CZ" sz="3200" b="1" dirty="0" smtClean="0">
                <a:solidFill>
                  <a:srgbClr val="FF0000"/>
                </a:solidFill>
                <a:ea typeface="Times New Roman"/>
              </a:rPr>
              <a:t>Analýzy 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Autofit/>
          </a:bodyPr>
          <a:lstStyle/>
          <a:p>
            <a:r>
              <a:rPr lang="cs-CZ" sz="1800" u="sng" dirty="0"/>
              <a:t>Obce v </a:t>
            </a:r>
            <a:r>
              <a:rPr lang="cs-CZ" sz="1800" b="1" u="sng" dirty="0"/>
              <a:t>ORP Kadaň</a:t>
            </a:r>
            <a:endParaRPr lang="cs-CZ" sz="1800" b="1" dirty="0"/>
          </a:p>
          <a:p>
            <a:pPr marL="0" indent="0">
              <a:buNone/>
            </a:pPr>
            <a:r>
              <a:rPr lang="cs-CZ" sz="1800" dirty="0"/>
              <a:t>Loučná, Vejprty, Kovářská, Kryštofovy Hamry, Měděnec, Domašín, Perštejn.</a:t>
            </a:r>
          </a:p>
          <a:p>
            <a:pPr marL="0" indent="0">
              <a:buNone/>
            </a:pPr>
            <a:r>
              <a:rPr lang="cs-CZ" sz="1800" dirty="0"/>
              <a:t> </a:t>
            </a:r>
            <a:endParaRPr lang="cs-CZ" sz="1800" dirty="0" smtClean="0"/>
          </a:p>
          <a:p>
            <a:r>
              <a:rPr lang="cs-CZ" sz="1800" u="sng" dirty="0" smtClean="0"/>
              <a:t>Obce v </a:t>
            </a:r>
            <a:r>
              <a:rPr lang="cs-CZ" sz="1800" b="1" u="sng" dirty="0" smtClean="0"/>
              <a:t>ORP Chomutov</a:t>
            </a:r>
            <a:endParaRPr lang="cs-CZ" sz="1800" b="1" dirty="0" smtClean="0"/>
          </a:p>
          <a:p>
            <a:pPr marL="0" indent="0">
              <a:buNone/>
            </a:pPr>
            <a:r>
              <a:rPr lang="cs-CZ" sz="1800" dirty="0" smtClean="0"/>
              <a:t>Výsluní</a:t>
            </a:r>
            <a:r>
              <a:rPr lang="cs-CZ" sz="1800" dirty="0"/>
              <a:t>, Místo, Křimov, Hora Sv. Šebestiána, Blatno, Kalek, Boleboř.</a:t>
            </a:r>
          </a:p>
          <a:p>
            <a:endParaRPr lang="cs-CZ" sz="1800" dirty="0"/>
          </a:p>
          <a:p>
            <a:r>
              <a:rPr lang="cs-CZ" sz="1800" u="sng" dirty="0"/>
              <a:t>Obce v </a:t>
            </a:r>
            <a:r>
              <a:rPr lang="cs-CZ" sz="1800" b="1" u="sng" dirty="0"/>
              <a:t>ORP Litvínov</a:t>
            </a:r>
            <a:r>
              <a:rPr lang="cs-CZ" sz="1800" b="1" dirty="0"/>
              <a:t> </a:t>
            </a:r>
          </a:p>
          <a:p>
            <a:pPr marL="0" indent="0">
              <a:buNone/>
            </a:pPr>
            <a:r>
              <a:rPr lang="cs-CZ" sz="1800" dirty="0"/>
              <a:t>Brandov, Hora Sv. Kateřiny, Nová Ves v Horách, Klíny, Meziboří, Český Jiřetín, Lom (část území leží v KH).</a:t>
            </a:r>
          </a:p>
          <a:p>
            <a:pPr marL="0" indent="0">
              <a:buNone/>
            </a:pPr>
            <a:r>
              <a:rPr lang="cs-CZ" sz="1800" dirty="0"/>
              <a:t> </a:t>
            </a:r>
          </a:p>
          <a:p>
            <a:r>
              <a:rPr lang="cs-CZ" sz="1800" u="sng" dirty="0"/>
              <a:t>Obce v </a:t>
            </a:r>
            <a:r>
              <a:rPr lang="cs-CZ" sz="1800" b="1" u="sng" dirty="0"/>
              <a:t>ORP Teplice</a:t>
            </a:r>
            <a:r>
              <a:rPr lang="cs-CZ" sz="1800" b="1" dirty="0"/>
              <a:t> </a:t>
            </a:r>
          </a:p>
          <a:p>
            <a:pPr marL="0" indent="0">
              <a:buNone/>
            </a:pPr>
            <a:r>
              <a:rPr lang="cs-CZ" sz="1800" dirty="0"/>
              <a:t>Moldava, Mikulov, Osek (část území),  Háj u Duchcova (část území), Hrob (část území), Košťany (část území), Újezdeček (část území), Novosedlice (část území), Proboštov (část území leží v KH), Dubí (část území leží v KH), Krupka (část území leží v KH).</a:t>
            </a:r>
          </a:p>
          <a:p>
            <a:endParaRPr lang="cs-CZ" sz="1800" dirty="0"/>
          </a:p>
          <a:p>
            <a:r>
              <a:rPr lang="cs-CZ" sz="1800" u="sng" dirty="0"/>
              <a:t>Obce v </a:t>
            </a:r>
            <a:r>
              <a:rPr lang="cs-CZ" sz="1800" b="1" u="sng" dirty="0"/>
              <a:t>ORP Ústí nad Labem</a:t>
            </a:r>
            <a:endParaRPr lang="cs-CZ" sz="1800" b="1" dirty="0"/>
          </a:p>
          <a:p>
            <a:pPr marL="0" indent="0">
              <a:buNone/>
            </a:pPr>
            <a:r>
              <a:rPr lang="cs-CZ" sz="1800" dirty="0"/>
              <a:t>Petrovice, Telnice, Chlumec (část území leží v KH), Přestanov (část území leží v KH), Tisá, Libouchec</a:t>
            </a:r>
            <a:r>
              <a:rPr lang="cs-CZ" sz="1800" dirty="0" smtClean="0"/>
              <a:t>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6755332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cap="small" dirty="0"/>
              <a:t> 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715459"/>
              </p:ext>
            </p:extLst>
          </p:nvPr>
        </p:nvGraphicFramePr>
        <p:xfrm>
          <a:off x="107504" y="260648"/>
          <a:ext cx="8882637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Dokument" r:id="rId4" imgW="10346676" imgH="7213818" progId="Word.Document.12">
                  <p:embed/>
                </p:oleObj>
              </mc:Choice>
              <mc:Fallback>
                <p:oleObj name="Dokument" r:id="rId4" imgW="10346676" imgH="721381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260648"/>
                        <a:ext cx="8882637" cy="619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1985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cap="small" dirty="0"/>
              <a:t> 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259135"/>
              </p:ext>
            </p:extLst>
          </p:nvPr>
        </p:nvGraphicFramePr>
        <p:xfrm>
          <a:off x="107504" y="404664"/>
          <a:ext cx="8908458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Dokument" r:id="rId4" imgW="10204970" imgH="7010267" progId="Word.Document.12">
                  <p:embed/>
                </p:oleObj>
              </mc:Choice>
              <mc:Fallback>
                <p:oleObj name="Dokument" r:id="rId4" imgW="10204970" imgH="70102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404664"/>
                        <a:ext cx="8908458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751856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ripova.c\Desktop\pur.sob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00192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s-CZ" sz="2800" b="1" dirty="0" smtClean="0">
                <a:solidFill>
                  <a:srgbClr val="FF0000"/>
                </a:solidFill>
              </a:rPr>
              <a:t>PÚR – aktualizace č. 1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200" b="1" dirty="0" smtClean="0">
                <a:solidFill>
                  <a:srgbClr val="FF0000"/>
                </a:solidFill>
              </a:rPr>
              <a:t>SOB6 – Krušné hory</a:t>
            </a:r>
            <a:endParaRPr lang="cs-CZ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Důvody vymezení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Rozvíjet rekreační potenciál pro ČR (Sasko) </a:t>
            </a:r>
          </a:p>
          <a:p>
            <a:r>
              <a:rPr lang="cs-CZ" dirty="0" smtClean="0"/>
              <a:t>Omezit zvýšenou míru znečištění životního prostředí (půda, voda, ovzduší) v důsledku vlivů průmyslové a energetické výroby </a:t>
            </a:r>
          </a:p>
          <a:p>
            <a:r>
              <a:rPr lang="cs-CZ" dirty="0" smtClean="0"/>
              <a:t>Dokončit obnovu lesních porostů </a:t>
            </a:r>
          </a:p>
          <a:p>
            <a:r>
              <a:rPr lang="cs-CZ" dirty="0"/>
              <a:t>Odstranit sociální a ekonomické následky strukturálního postižení hospodářství řídce osídleného a málo zalidněného území </a:t>
            </a:r>
          </a:p>
          <a:p>
            <a:r>
              <a:rPr lang="cs-CZ" dirty="0"/>
              <a:t>Zlepšit dopravní dostupnost území jak z okolí – zejména přeshraničních dopravních vazeb, tak i uvnitř oblasti </a:t>
            </a:r>
          </a:p>
          <a:p>
            <a:r>
              <a:rPr lang="cs-CZ" dirty="0"/>
              <a:t>Územně regulovat výstavbu větrných elektráren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864973"/>
              </p:ext>
            </p:extLst>
          </p:nvPr>
        </p:nvGraphicFramePr>
        <p:xfrm>
          <a:off x="-33371" y="44624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3" imgW="19657143" imgH="13904762" progId="AcroExch.Document.DC">
                  <p:embed/>
                </p:oleObj>
              </mc:Choice>
              <mc:Fallback>
                <p:oleObj name="Acrobat Document" r:id="rId3" imgW="19657143" imgH="13904762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371" y="44624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5904656" cy="720080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Specifická oblast SOB6 – Krušné hory v ZÚR ÚK (2011)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5" name="Ovál 4"/>
          <p:cNvSpPr/>
          <p:nvPr/>
        </p:nvSpPr>
        <p:spPr>
          <a:xfrm rot="20012792">
            <a:off x="318699" y="2426570"/>
            <a:ext cx="4391655" cy="1578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Ú</a:t>
            </a:r>
            <a:r>
              <a:rPr lang="cs-CZ" b="1" dirty="0" smtClean="0">
                <a:solidFill>
                  <a:srgbClr val="FF0000"/>
                </a:solidFill>
              </a:rPr>
              <a:t>koly pro územní plánování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2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Posilovat hospodářský rozvoj, sociální soudržnost obyvatel a životní prostředí</a:t>
            </a:r>
          </a:p>
          <a:p>
            <a:r>
              <a:rPr lang="cs-CZ" dirty="0" smtClean="0"/>
              <a:t>Vytvářet podmínky pro rozvoj rekreační funkce Krušných hor</a:t>
            </a:r>
          </a:p>
          <a:p>
            <a:r>
              <a:rPr lang="cs-CZ" dirty="0" smtClean="0"/>
              <a:t>Zkvalitnění dopravní a technické infrastruktury, bydlení a občanského vybavení</a:t>
            </a:r>
          </a:p>
          <a:p>
            <a:r>
              <a:rPr lang="cs-CZ" dirty="0" smtClean="0"/>
              <a:t>V příhraničí podporovat vzájemnou kooperaci a provázanost sídel, rekreačních areálů , dopravní, technické a občanské infrastruktury</a:t>
            </a:r>
          </a:p>
          <a:p>
            <a:r>
              <a:rPr lang="cs-CZ" dirty="0"/>
              <a:t>Regulovat výstavbu větrných elektráren a souvisejících zařízení</a:t>
            </a:r>
          </a:p>
          <a:p>
            <a:r>
              <a:rPr lang="cs-CZ" dirty="0" smtClean="0"/>
              <a:t>Obnovení </a:t>
            </a:r>
            <a:r>
              <a:rPr lang="cs-CZ" dirty="0"/>
              <a:t>lesních porostů</a:t>
            </a:r>
          </a:p>
          <a:p>
            <a:r>
              <a:rPr lang="cs-CZ" dirty="0" smtClean="0"/>
              <a:t>Revitalizovat </a:t>
            </a:r>
            <a:r>
              <a:rPr lang="cs-CZ" dirty="0"/>
              <a:t>opuštěné plochy a areály zemědělského, průmyslového či jiného  původu – </a:t>
            </a:r>
            <a:r>
              <a:rPr lang="cs-CZ" dirty="0" err="1"/>
              <a:t>brownfield</a:t>
            </a:r>
            <a:endParaRPr lang="cs-CZ" dirty="0"/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Územní studie Krušné hory</a:t>
            </a:r>
            <a:br>
              <a:rPr lang="cs-CZ" b="1" dirty="0" smtClean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pic>
        <p:nvPicPr>
          <p:cNvPr id="18434" name="Picture 2" descr="C:\Users\ripova.c\Desktop\cv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7506"/>
            <a:ext cx="9144000" cy="590049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Cíl územní studie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000" b="1" dirty="0" smtClean="0"/>
              <a:t>Rozpracování úkolů z platné PÚR, ZÚR</a:t>
            </a:r>
          </a:p>
          <a:p>
            <a:r>
              <a:rPr lang="cs-CZ" sz="3000" b="1" dirty="0" smtClean="0"/>
              <a:t>Stanovení </a:t>
            </a:r>
            <a:r>
              <a:rPr lang="cs-CZ" sz="3000" b="1" dirty="0" err="1" smtClean="0"/>
              <a:t>zónace</a:t>
            </a:r>
            <a:r>
              <a:rPr lang="cs-CZ" sz="3000" b="1" dirty="0" smtClean="0"/>
              <a:t> území </a:t>
            </a:r>
            <a:r>
              <a:rPr lang="cs-CZ" sz="3000" dirty="0" smtClean="0"/>
              <a:t>– podmínky využití se zaměřením na umísťování velkých  výškových , plošných a prostorových rozměrů</a:t>
            </a:r>
          </a:p>
          <a:p>
            <a:r>
              <a:rPr lang="cs-CZ" sz="3000" b="1" dirty="0" smtClean="0"/>
              <a:t>Prověření  témat urbanistického využití</a:t>
            </a:r>
            <a:r>
              <a:rPr lang="cs-CZ" sz="3000" dirty="0" smtClean="0"/>
              <a:t>:</a:t>
            </a:r>
          </a:p>
          <a:p>
            <a:pPr>
              <a:buNone/>
            </a:pPr>
            <a:r>
              <a:rPr lang="cs-CZ" sz="3000" i="1" dirty="0" smtClean="0"/>
              <a:t>- Sídelní struktura, rekreační využití, </a:t>
            </a:r>
            <a:r>
              <a:rPr lang="cs-CZ" sz="3000" i="1" dirty="0" err="1" smtClean="0"/>
              <a:t>zeměď</a:t>
            </a:r>
            <a:r>
              <a:rPr lang="cs-CZ" sz="3000" i="1" dirty="0" smtClean="0"/>
              <a:t>. a lesní hospodářství, ochrana přírody a krajiny, vodní hospodářství, širší vztahy k vnitrozemí a rámcově k území Saska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Účel územní studie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/>
          </a:bodyPr>
          <a:lstStyle/>
          <a:p>
            <a:r>
              <a:rPr lang="cs-CZ" sz="3000" b="1" dirty="0" smtClean="0"/>
              <a:t>Podpora kooperace a provázanosti </a:t>
            </a:r>
            <a:r>
              <a:rPr lang="cs-CZ" sz="3000" dirty="0" smtClean="0"/>
              <a:t>sídelních soustav, rekreačních areálů, dopravní, technické i občanské infrastruktury, propojení </a:t>
            </a:r>
            <a:r>
              <a:rPr lang="cs-CZ" sz="2800" dirty="0" smtClean="0"/>
              <a:t>sítě cyklostezek, (provázanost dokumentů sousedního Karlovarského kraje a Saska)</a:t>
            </a:r>
          </a:p>
          <a:p>
            <a:r>
              <a:rPr lang="cs-CZ" sz="3000" dirty="0" smtClean="0"/>
              <a:t>Vytvoření podmínek pro místní </a:t>
            </a:r>
            <a:r>
              <a:rPr lang="cs-CZ" sz="3000" b="1" dirty="0" smtClean="0"/>
              <a:t>pracovní příležitosti</a:t>
            </a:r>
            <a:r>
              <a:rPr lang="cs-CZ" sz="3000" dirty="0" smtClean="0"/>
              <a:t>, snížení vysoké nezaměstnanosti a omezení odchodu obyvatel z oblasti</a:t>
            </a:r>
          </a:p>
          <a:p>
            <a:r>
              <a:rPr lang="cs-CZ" sz="3000" b="1" dirty="0" smtClean="0"/>
              <a:t>Ochrana</a:t>
            </a:r>
            <a:r>
              <a:rPr lang="cs-CZ" sz="3000" dirty="0" smtClean="0"/>
              <a:t> krajinářsky a přírodně hodnotného horského </a:t>
            </a:r>
            <a:r>
              <a:rPr lang="cs-CZ" sz="3000" b="1" dirty="0" smtClean="0"/>
              <a:t>území</a:t>
            </a:r>
          </a:p>
          <a:p>
            <a:pPr>
              <a:buNone/>
            </a:pPr>
            <a:endParaRPr lang="cs-CZ" sz="3000" dirty="0" smtClean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Zpracování ÚS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sz="3000" b="1" i="1" dirty="0" smtClean="0"/>
              <a:t>Analýza území</a:t>
            </a:r>
            <a:r>
              <a:rPr lang="cs-CZ" sz="3000" b="1" dirty="0" smtClean="0"/>
              <a:t> </a:t>
            </a:r>
          </a:p>
          <a:p>
            <a:pPr>
              <a:buFontTx/>
              <a:buChar char="-"/>
            </a:pPr>
            <a:r>
              <a:rPr lang="cs-CZ" sz="3000" dirty="0" smtClean="0"/>
              <a:t>přípravné práce, doplňkové průzkumy a rozbory, získání dalších potřebných aktuálních údajů o území nad rámec ÚAP ORP a kraje (součinnost zadavatele)</a:t>
            </a:r>
          </a:p>
          <a:p>
            <a:pPr>
              <a:buFontTx/>
              <a:buChar char="-"/>
            </a:pPr>
            <a:endParaRPr lang="cs-CZ" sz="3000" dirty="0" smtClean="0"/>
          </a:p>
          <a:p>
            <a:pPr marL="0" indent="0">
              <a:buNone/>
            </a:pPr>
            <a:r>
              <a:rPr lang="cs-CZ" sz="3000" dirty="0" smtClean="0"/>
              <a:t>- Výběrové řízení na zpracovatele </a:t>
            </a:r>
          </a:p>
          <a:p>
            <a:r>
              <a:rPr lang="cs-CZ" sz="3000" b="1" i="1" dirty="0" smtClean="0"/>
              <a:t>Zadání ÚS </a:t>
            </a:r>
          </a:p>
          <a:p>
            <a:r>
              <a:rPr lang="cs-CZ" sz="3000" b="1" i="1" dirty="0" smtClean="0"/>
              <a:t>Návrhová část  </a:t>
            </a:r>
            <a:r>
              <a:rPr lang="cs-CZ" sz="3000" i="1" dirty="0" smtClean="0"/>
              <a:t>	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Podklady – PÚR, ZÚR, ÚAP, CROSS-DATA, Studie rozvoje Česko-Saského příhraničí,….</a:t>
            </a:r>
            <a:endParaRPr lang="cs-CZ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696969"/>
      </a:dk1>
      <a:lt1>
        <a:sysClr val="window" lastClr="F3FDF2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696969"/>
      </a:dk1>
      <a:lt1>
        <a:sysClr val="window" lastClr="F3FDF2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</TotalTime>
  <Words>364</Words>
  <Application>Microsoft Office PowerPoint</Application>
  <PresentationFormat>Předvádění na obrazovce (4:3)</PresentationFormat>
  <Paragraphs>69</Paragraphs>
  <Slides>14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Motiv sady Office</vt:lpstr>
      <vt:lpstr>Acrobat Document</vt:lpstr>
      <vt:lpstr>Dokument</vt:lpstr>
      <vt:lpstr>    KRUŠNÉ HORY</vt:lpstr>
      <vt:lpstr>PÚR – aktualizace č. 1 SOB6 – Krušné hory</vt:lpstr>
      <vt:lpstr>Důvody vymezení</vt:lpstr>
      <vt:lpstr>Specifická oblast SOB6 – Krušné hory v ZÚR ÚK (2011)</vt:lpstr>
      <vt:lpstr>Úkoly pro územní plánování</vt:lpstr>
      <vt:lpstr>Územní studie Krušné hory </vt:lpstr>
      <vt:lpstr>Cíl územní studie</vt:lpstr>
      <vt:lpstr>Účel územní studie</vt:lpstr>
      <vt:lpstr>Zpracování ÚS</vt:lpstr>
      <vt:lpstr>Obsah Analýzy (12/2015)</vt:lpstr>
      <vt:lpstr>Prezentace aplikace PowerPoint</vt:lpstr>
      <vt:lpstr>sledované území v rámci  Analýzy </vt:lpstr>
      <vt:lpstr>Prezentace aplikace PowerPoint</vt:lpstr>
      <vt:lpstr>Prezentace aplikace PowerPoint</vt:lpstr>
    </vt:vector>
  </TitlesOfParts>
  <Company>Krajský úřad Ústeckého kraje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Krušné hory</dc:title>
  <dc:creator>ripova.c</dc:creator>
  <cp:lastModifiedBy>Řípová Claudia</cp:lastModifiedBy>
  <cp:revision>77</cp:revision>
  <dcterms:created xsi:type="dcterms:W3CDTF">2015-05-14T09:10:21Z</dcterms:created>
  <dcterms:modified xsi:type="dcterms:W3CDTF">2016-05-18T10:06:05Z</dcterms:modified>
</cp:coreProperties>
</file>