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>
              <a:cs typeface="Lucida Sans Unicode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>
              <a:cs typeface="Lucida Sans Unicode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Calibri" pitchFamily="32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5" name="Rectangle 4"/>
          <p:cNvSpPr>
            <a:spLocks noGrp="1" noRo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>
              <a:cs typeface="Lucida Sans Unicode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Calibri" pitchFamily="32" charset="0"/>
                <a:cs typeface="Lucida Sans Unicode" charset="0"/>
              </a:defRPr>
            </a:lvl1pPr>
          </a:lstStyle>
          <a:p>
            <a:pPr>
              <a:defRPr/>
            </a:pPr>
            <a:fld id="{309AB95F-1C42-4211-AC85-40A1349A06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0B5E544F-A09E-437B-8518-411865543B38}" type="slidenum">
              <a:rPr lang="en-GB" smtClean="0">
                <a:latin typeface="Calibri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1</a:t>
            </a:fld>
            <a:endParaRPr lang="en-GB" smtClean="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27651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B99C572B-0C8D-4EE7-AD4D-11BDDDB46A6F}" type="slidenum">
              <a:rPr lang="en-GB" smtClean="0">
                <a:latin typeface="Calibri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10</a:t>
            </a:fld>
            <a:endParaRPr lang="en-GB" smtClean="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46083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59D3C66B-38CD-46BE-A943-5F9D97A400A4}" type="slidenum">
              <a:rPr lang="en-GB" smtClean="0">
                <a:latin typeface="Calibri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11</a:t>
            </a:fld>
            <a:endParaRPr lang="en-GB" smtClean="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48131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4758B7E3-4BD1-4903-8D6E-F37DABA88260}" type="slidenum">
              <a:rPr lang="en-GB" smtClean="0">
                <a:latin typeface="Calibri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12</a:t>
            </a:fld>
            <a:endParaRPr lang="en-GB" smtClean="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50179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C8D54AA4-6222-4D10-9B9D-75B095B65D47}" type="slidenum">
              <a:rPr lang="en-GB" smtClean="0">
                <a:latin typeface="Calibri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13</a:t>
            </a:fld>
            <a:endParaRPr lang="en-GB" smtClean="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52227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C9B9EE22-4B84-49B7-A6EB-798DE1F7C2FC}" type="slidenum">
              <a:rPr lang="en-GB" smtClean="0">
                <a:latin typeface="Calibri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14</a:t>
            </a:fld>
            <a:endParaRPr lang="en-GB" smtClean="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54275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3F3AD74B-B98F-43CE-B14B-F5E6C749E85F}" type="slidenum">
              <a:rPr lang="en-GB" smtClean="0">
                <a:latin typeface="Calibri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15</a:t>
            </a:fld>
            <a:endParaRPr lang="en-GB" smtClean="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56323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844131D-DEC6-417A-8804-4BB71B1825CA}" type="slidenum">
              <a:rPr lang="en-GB" smtClean="0">
                <a:latin typeface="Calibri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16</a:t>
            </a:fld>
            <a:endParaRPr lang="en-GB" smtClean="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58371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7D4AFACB-9B38-4989-A148-EAA2516CC5D0}" type="slidenum">
              <a:rPr lang="en-GB" smtClean="0">
                <a:latin typeface="Calibri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2</a:t>
            </a:fld>
            <a:endParaRPr lang="en-GB" smtClean="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29699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7CE26B68-A305-45F3-A04E-81E8D37FE596}" type="slidenum">
              <a:rPr lang="en-GB" smtClean="0">
                <a:latin typeface="Calibri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3</a:t>
            </a:fld>
            <a:endParaRPr lang="en-GB" smtClean="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31747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D661238-62CB-418E-83C5-304486D7ADF7}" type="slidenum">
              <a:rPr lang="en-GB" smtClean="0">
                <a:latin typeface="Calibri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4</a:t>
            </a:fld>
            <a:endParaRPr lang="en-GB" smtClean="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33795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D3BD06B2-117B-479A-ADAA-24D38D348F4E}" type="slidenum">
              <a:rPr lang="en-GB" smtClean="0">
                <a:latin typeface="Calibri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5</a:t>
            </a:fld>
            <a:endParaRPr lang="en-GB" smtClean="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35843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9F7DDA9-5388-4EEC-8D51-FCB511F101CA}" type="slidenum">
              <a:rPr lang="en-GB" smtClean="0">
                <a:latin typeface="Calibri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6</a:t>
            </a:fld>
            <a:endParaRPr lang="en-GB" smtClean="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B3F53382-B219-4ADA-ACF1-8D32E46C08F4}" type="slidenum">
              <a:rPr lang="en-GB" smtClean="0">
                <a:latin typeface="Calibri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7</a:t>
            </a:fld>
            <a:endParaRPr lang="en-GB" smtClean="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39939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DEED3E5B-1380-4EB7-9EED-0F7316077E35}" type="slidenum">
              <a:rPr lang="en-GB" smtClean="0">
                <a:latin typeface="Calibri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8</a:t>
            </a:fld>
            <a:endParaRPr lang="en-GB" smtClean="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41987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D057B538-BD13-4F45-B9C1-4CFB420F1C38}" type="slidenum">
              <a:rPr lang="en-GB" smtClean="0">
                <a:latin typeface="Calibri" pitchFamily="34" charset="0"/>
                <a:cs typeface="Lucida Sans Unicode" pitchFamily="34" charset="0"/>
              </a:rPr>
              <a:pPr>
                <a:buFont typeface="Calibri" pitchFamily="34" charset="0"/>
                <a:buNone/>
              </a:pPr>
              <a:t>9</a:t>
            </a:fld>
            <a:endParaRPr lang="en-GB" smtClean="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44035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60DE2-B727-4733-AB83-CACF8C9B09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1CA38-EBE7-442E-BE8F-A79BE281F4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5813" cy="60467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604678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6F864-F8BE-42CD-ABD4-533F9B1A05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8CDF9-4D63-4D2E-AEEE-C3DF8DA00A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93BB3-272A-4EAE-B2CC-19C617B3C8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AB7C6-4C20-483C-BD69-6B1A2B1D14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F4C1E-FC8B-40E3-B66F-74FE9A2D6A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C42BD-8AED-4102-B2E7-907A0B33BB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C57AB-2507-4BAA-91A6-9502695132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F5A54-DA0B-430D-BE94-0F7915EE4C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4704B-A079-402E-A922-065B5E75C7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5B7A6-A91F-4F17-A32C-9F05BB7AD5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15BDF-0DA7-49AF-B464-42D6B2E484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D4E76-0FB7-41D7-BE31-166D367C88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5813" cy="60467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604678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DC077-EC98-48EE-BA70-EF2CF808FB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1CE3B-581B-4596-9436-8CA072BA59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34C2-3FAB-4FBA-B2B3-29CCB5340C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35CBE-EF22-4BE3-AB7E-0358692031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34F15-C70E-460D-818F-DE9EFED973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239D5-8F12-4083-B717-00BDB7C311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826D6-135B-4A40-820B-771BBA8AE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B2314-EEAA-42D4-AD03-466682DCE3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>
              <a:cs typeface="Lucida Sans Unicode" charset="0"/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>
              <a:cs typeface="Lucida Sans Unicode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8013" cy="157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45C75"/>
              </a:buClr>
              <a:buSzPct val="100000"/>
              <a:buFont typeface="Constantia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45C75"/>
                </a:solidFill>
                <a:latin typeface="+mn-lt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667000" y="6354763"/>
            <a:ext cx="33528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>
              <a:cs typeface="Lucida Sans Unicode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45C75"/>
              </a:buClr>
              <a:buSzPct val="100000"/>
              <a:buFont typeface="Constantia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45C75"/>
                </a:solidFill>
                <a:latin typeface="+mn-lt"/>
                <a:cs typeface="Lucida Sans Unicode" charset="0"/>
              </a:defRPr>
            </a:lvl1pPr>
          </a:lstStyle>
          <a:p>
            <a:pPr>
              <a:defRPr/>
            </a:pPr>
            <a:fld id="{7B2FE848-3342-4D62-9A96-BB50C2FEA4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33" name="Group 8"/>
          <p:cNvGrpSpPr>
            <a:grpSpLocks/>
          </p:cNvGrpSpPr>
          <p:nvPr/>
        </p:nvGrpSpPr>
        <p:grpSpPr bwMode="auto">
          <a:xfrm>
            <a:off x="-19050" y="203200"/>
            <a:ext cx="9180513" cy="646113"/>
            <a:chOff x="-12" y="128"/>
            <a:chExt cx="5783" cy="407"/>
          </a:xfrm>
        </p:grpSpPr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-12" y="128"/>
              <a:ext cx="5771" cy="407"/>
              <a:chOff x="-12" y="128"/>
              <a:chExt cx="5771" cy="407"/>
            </a:xfrm>
          </p:grpSpPr>
          <p:pic>
            <p:nvPicPr>
              <p:cNvPr id="3" name="Picture 1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" y="128"/>
                <a:ext cx="5758" cy="4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4" name="Text Box 11"/>
              <p:cNvSpPr txBox="1">
                <a:spLocks noChangeArrowheads="1"/>
              </p:cNvSpPr>
              <p:nvPr/>
            </p:nvSpPr>
            <p:spPr bwMode="auto">
              <a:xfrm rot="21420000">
                <a:off x="-12" y="302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endParaRPr lang="cs-CZ">
                  <a:cs typeface="Lucida Sans Unicode" charset="0"/>
                </a:endParaRPr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-12" y="156"/>
              <a:ext cx="5783" cy="353"/>
              <a:chOff x="-12" y="156"/>
              <a:chExt cx="5783" cy="353"/>
            </a:xfrm>
          </p:grpSpPr>
          <p:pic>
            <p:nvPicPr>
              <p:cNvPr id="1036" name="Picture 13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-2" y="156"/>
                <a:ext cx="5774" cy="3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20000">
                <a:off x="-12" y="330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endParaRPr lang="cs-CZ">
                  <a:cs typeface="Lucida Sans Unicode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4" charset="0"/>
        <a:defRPr sz="5000">
          <a:solidFill>
            <a:srgbClr val="04617B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4" charset="0"/>
        <a:defRPr sz="5000">
          <a:solidFill>
            <a:srgbClr val="04617B"/>
          </a:solidFill>
          <a:latin typeface="Calibri" pitchFamily="32" charset="0"/>
          <a:cs typeface="Lucida Sans Unicode" charset="0"/>
        </a:defRPr>
      </a:lvl2pPr>
      <a:lvl3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4" charset="0"/>
        <a:defRPr sz="5000">
          <a:solidFill>
            <a:srgbClr val="04617B"/>
          </a:solidFill>
          <a:latin typeface="Calibri" pitchFamily="32" charset="0"/>
          <a:cs typeface="Lucida Sans Unicode" charset="0"/>
        </a:defRPr>
      </a:lvl3pPr>
      <a:lvl4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4" charset="0"/>
        <a:defRPr sz="5000">
          <a:solidFill>
            <a:srgbClr val="04617B"/>
          </a:solidFill>
          <a:latin typeface="Calibri" pitchFamily="32" charset="0"/>
          <a:cs typeface="Lucida Sans Unicode" charset="0"/>
        </a:defRPr>
      </a:lvl4pPr>
      <a:lvl5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4" charset="0"/>
        <a:defRPr sz="5000">
          <a:solidFill>
            <a:srgbClr val="04617B"/>
          </a:solidFill>
          <a:latin typeface="Calibri" pitchFamily="32" charset="0"/>
          <a:cs typeface="Lucida Sans Unicode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2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2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2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2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9pPr>
    </p:titleStyle>
    <p:bodyStyle>
      <a:lvl1pPr marL="271463" indent="-271463" algn="l" defTabSz="449263" rtl="0" eaLnBrk="0" fontAlgn="base" hangingPunct="0">
        <a:lnSpc>
          <a:spcPct val="95000"/>
        </a:lnSpc>
        <a:spcBef>
          <a:spcPts val="65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638175" indent="-246063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F6FC6"/>
        </a:buClr>
        <a:buSzPct val="85000"/>
        <a:buFont typeface="Wingdings 2" pitchFamily="18" charset="2"/>
        <a:buChar char=""/>
        <a:defRPr sz="2400">
          <a:solidFill>
            <a:srgbClr val="000000"/>
          </a:solidFill>
          <a:latin typeface="+mn-lt"/>
          <a:cs typeface="+mn-cs"/>
        </a:defRPr>
      </a:lvl2pPr>
      <a:lvl3pPr marL="914400" indent="-246063" algn="l" defTabSz="449263" rtl="0" eaLnBrk="0" fontAlgn="base" hangingPunct="0">
        <a:lnSpc>
          <a:spcPct val="95000"/>
        </a:lnSpc>
        <a:spcBef>
          <a:spcPts val="525"/>
        </a:spcBef>
        <a:spcAft>
          <a:spcPct val="0"/>
        </a:spcAft>
        <a:buClr>
          <a:srgbClr val="009DD9"/>
        </a:buClr>
        <a:buSzPct val="70000"/>
        <a:buFont typeface="Wingdings 2" pitchFamily="18" charset="2"/>
        <a:buChar char=""/>
        <a:defRPr sz="2100">
          <a:solidFill>
            <a:srgbClr val="000000"/>
          </a:solidFill>
          <a:latin typeface="+mn-lt"/>
          <a:cs typeface="+mn-cs"/>
        </a:defRPr>
      </a:lvl3pPr>
      <a:lvl4pPr marL="1185863" indent="-207963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rgbClr val="000000"/>
          </a:solidFill>
          <a:latin typeface="+mn-lt"/>
          <a:cs typeface="+mn-cs"/>
        </a:defRPr>
      </a:lvl4pPr>
      <a:lvl5pPr marL="1460500" indent="-207963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rgbClr val="000000"/>
          </a:solidFill>
          <a:latin typeface="+mn-lt"/>
          <a:cs typeface="+mn-cs"/>
        </a:defRPr>
      </a:lvl5pPr>
      <a:lvl6pPr marL="1917700" indent="-207963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6" charset="2"/>
        <a:buChar char=""/>
        <a:defRPr sz="2000">
          <a:solidFill>
            <a:srgbClr val="000000"/>
          </a:solidFill>
          <a:latin typeface="+mn-lt"/>
          <a:cs typeface="+mn-cs"/>
        </a:defRPr>
      </a:lvl6pPr>
      <a:lvl7pPr marL="2374900" indent="-207963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6" charset="2"/>
        <a:buChar char=""/>
        <a:defRPr sz="2000">
          <a:solidFill>
            <a:srgbClr val="000000"/>
          </a:solidFill>
          <a:latin typeface="+mn-lt"/>
          <a:cs typeface="+mn-cs"/>
        </a:defRPr>
      </a:lvl7pPr>
      <a:lvl8pPr marL="2832100" indent="-207963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6" charset="2"/>
        <a:buChar char=""/>
        <a:defRPr sz="2000">
          <a:solidFill>
            <a:srgbClr val="000000"/>
          </a:solidFill>
          <a:latin typeface="+mn-lt"/>
          <a:cs typeface="+mn-cs"/>
        </a:defRPr>
      </a:lvl8pPr>
      <a:lvl9pPr marL="3289300" indent="-207963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6" charset="2"/>
        <a:buChar char="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 rot="420000" flipV="1">
            <a:off x="3163888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w 5257800"/>
              <a:gd name="T9" fmla="*/ 0 h 4114800"/>
              <a:gd name="T10" fmla="*/ 5182785 w 5257800"/>
              <a:gd name="T11" fmla="*/ 4114800 h 411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240">
            <a:solidFill>
              <a:srgbClr val="C0C0C0"/>
            </a:solidFill>
            <a:miter lim="800000"/>
            <a:headEnd/>
            <a:tailEnd/>
          </a:ln>
          <a:effectLst>
            <a:outerShdw dist="38547" dir="7483740" algn="ctr" rotWithShape="0">
              <a:srgbClr val="000000">
                <a:alpha val="25041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>
              <a:cs typeface="Lucida Sans Unicode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 rot="420000" flipV="1">
            <a:off x="8002588" y="5359400"/>
            <a:ext cx="155575" cy="155575"/>
          </a:xfrm>
          <a:prstGeom prst="rtTriangle">
            <a:avLst/>
          </a:prstGeom>
          <a:solidFill>
            <a:srgbClr val="FFFFFF"/>
          </a:solidFill>
          <a:ln w="12600">
            <a:solidFill>
              <a:srgbClr val="FFFFFF"/>
            </a:solidFill>
            <a:bevel/>
            <a:headEnd/>
            <a:tailEnd/>
          </a:ln>
          <a:effectLst>
            <a:outerShdw dist="6194" dir="12932261" algn="ctr" rotWithShape="0">
              <a:srgbClr val="000000">
                <a:alpha val="47029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>
              <a:cs typeface="Lucida Sans Unicode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 flipV="1">
            <a:off x="-9525" y="5815013"/>
            <a:ext cx="9163050" cy="1041400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>
              <a:cs typeface="Lucida Sans Unicode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 flipV="1">
            <a:off x="4381500" y="6218238"/>
            <a:ext cx="4762500" cy="638175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>
              <a:cs typeface="Lucida Sans Unicode" charset="0"/>
            </a:endParaRPr>
          </a:p>
        </p:txBody>
      </p:sp>
      <p:sp>
        <p:nvSpPr>
          <p:cNvPr id="133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8013" cy="157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331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45C75"/>
              </a:buClr>
              <a:buSzPct val="100000"/>
              <a:buFont typeface="Constantia" pitchFamily="16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45C75"/>
                </a:solidFill>
                <a:latin typeface="+mn-lt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667000" y="6354763"/>
            <a:ext cx="33528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>
              <a:cs typeface="Lucida Sans Unicode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077200" y="6356350"/>
            <a:ext cx="608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45C75"/>
              </a:buClr>
              <a:buSzPct val="100000"/>
              <a:buFont typeface="Constantia" pitchFamily="16" charset="0"/>
              <a:buNone/>
              <a:defRPr sz="1200">
                <a:solidFill>
                  <a:srgbClr val="045C75"/>
                </a:solidFill>
                <a:latin typeface="+mn-lt"/>
                <a:cs typeface="Lucida Sans Unicode" charset="0"/>
              </a:defRPr>
            </a:lvl1pPr>
          </a:lstStyle>
          <a:p>
            <a:pPr>
              <a:defRPr/>
            </a:pPr>
            <a:fld id="{269E5FDC-04F6-4EF6-BACB-A4164D6144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4" charset="0"/>
        <a:defRPr sz="5000">
          <a:solidFill>
            <a:srgbClr val="04617B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4" charset="0"/>
        <a:defRPr sz="5000">
          <a:solidFill>
            <a:srgbClr val="04617B"/>
          </a:solidFill>
          <a:latin typeface="Calibri" pitchFamily="32" charset="0"/>
          <a:cs typeface="Lucida Sans Unicode" charset="0"/>
        </a:defRPr>
      </a:lvl2pPr>
      <a:lvl3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4" charset="0"/>
        <a:defRPr sz="5000">
          <a:solidFill>
            <a:srgbClr val="04617B"/>
          </a:solidFill>
          <a:latin typeface="Calibri" pitchFamily="32" charset="0"/>
          <a:cs typeface="Lucida Sans Unicode" charset="0"/>
        </a:defRPr>
      </a:lvl3pPr>
      <a:lvl4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4" charset="0"/>
        <a:defRPr sz="5000">
          <a:solidFill>
            <a:srgbClr val="04617B"/>
          </a:solidFill>
          <a:latin typeface="Calibri" pitchFamily="32" charset="0"/>
          <a:cs typeface="Lucida Sans Unicode" charset="0"/>
        </a:defRPr>
      </a:lvl4pPr>
      <a:lvl5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4" charset="0"/>
        <a:defRPr sz="5000">
          <a:solidFill>
            <a:srgbClr val="04617B"/>
          </a:solidFill>
          <a:latin typeface="Calibri" pitchFamily="32" charset="0"/>
          <a:cs typeface="Lucida Sans Unicode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2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2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2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2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9pPr>
    </p:titleStyle>
    <p:bodyStyle>
      <a:lvl1pPr marL="271463" indent="-271463" algn="l" defTabSz="449263" rtl="0" eaLnBrk="0" fontAlgn="base" hangingPunct="0">
        <a:lnSpc>
          <a:spcPct val="95000"/>
        </a:lnSpc>
        <a:spcBef>
          <a:spcPts val="65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638175" indent="-246063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F6FC6"/>
        </a:buClr>
        <a:buSzPct val="85000"/>
        <a:buFont typeface="Wingdings 2" pitchFamily="18" charset="2"/>
        <a:buChar char=""/>
        <a:defRPr sz="2400">
          <a:solidFill>
            <a:srgbClr val="000000"/>
          </a:solidFill>
          <a:latin typeface="+mn-lt"/>
          <a:cs typeface="+mn-cs"/>
        </a:defRPr>
      </a:lvl2pPr>
      <a:lvl3pPr marL="914400" indent="-246063" algn="l" defTabSz="449263" rtl="0" eaLnBrk="0" fontAlgn="base" hangingPunct="0">
        <a:lnSpc>
          <a:spcPct val="95000"/>
        </a:lnSpc>
        <a:spcBef>
          <a:spcPts val="525"/>
        </a:spcBef>
        <a:spcAft>
          <a:spcPct val="0"/>
        </a:spcAft>
        <a:buClr>
          <a:srgbClr val="009DD9"/>
        </a:buClr>
        <a:buSzPct val="70000"/>
        <a:buFont typeface="Wingdings 2" pitchFamily="18" charset="2"/>
        <a:buChar char=""/>
        <a:defRPr sz="2100">
          <a:solidFill>
            <a:srgbClr val="000000"/>
          </a:solidFill>
          <a:latin typeface="+mn-lt"/>
          <a:cs typeface="+mn-cs"/>
        </a:defRPr>
      </a:lvl3pPr>
      <a:lvl4pPr marL="1185863" indent="-207963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rgbClr val="000000"/>
          </a:solidFill>
          <a:latin typeface="+mn-lt"/>
          <a:cs typeface="+mn-cs"/>
        </a:defRPr>
      </a:lvl4pPr>
      <a:lvl5pPr marL="1460500" indent="-207963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rgbClr val="000000"/>
          </a:solidFill>
          <a:latin typeface="+mn-lt"/>
          <a:cs typeface="+mn-cs"/>
        </a:defRPr>
      </a:lvl5pPr>
      <a:lvl6pPr marL="1917700" indent="-207963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6" charset="2"/>
        <a:buChar char=""/>
        <a:defRPr sz="2000">
          <a:solidFill>
            <a:srgbClr val="000000"/>
          </a:solidFill>
          <a:latin typeface="+mn-lt"/>
          <a:cs typeface="+mn-cs"/>
        </a:defRPr>
      </a:lvl6pPr>
      <a:lvl7pPr marL="2374900" indent="-207963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6" charset="2"/>
        <a:buChar char=""/>
        <a:defRPr sz="2000">
          <a:solidFill>
            <a:srgbClr val="000000"/>
          </a:solidFill>
          <a:latin typeface="+mn-lt"/>
          <a:cs typeface="+mn-cs"/>
        </a:defRPr>
      </a:lvl7pPr>
      <a:lvl8pPr marL="2832100" indent="-207963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6" charset="2"/>
        <a:buChar char=""/>
        <a:defRPr sz="2000">
          <a:solidFill>
            <a:srgbClr val="000000"/>
          </a:solidFill>
          <a:latin typeface="+mn-lt"/>
          <a:cs typeface="+mn-cs"/>
        </a:defRPr>
      </a:lvl8pPr>
      <a:lvl9pPr marL="3289300" indent="-207963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6" charset="2"/>
        <a:buChar char="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214313" y="285750"/>
            <a:ext cx="892968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>
            <a:spAutoFit/>
          </a:bodyPr>
          <a:lstStyle/>
          <a:p>
            <a:pPr>
              <a:buClr>
                <a:srgbClr val="04617B"/>
              </a:buClr>
              <a:buSzPct val="100000"/>
              <a:buFont typeface="Bradley Hand ITC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i="1">
                <a:solidFill>
                  <a:srgbClr val="04617B"/>
                </a:solidFill>
                <a:latin typeface="Bradley Hand ITC"/>
              </a:rPr>
              <a:t>Domov pro osoby se zdravotním postižením Všebořice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1920875"/>
            <a:ext cx="4038600" cy="406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lnSpc>
                <a:spcPct val="80000"/>
              </a:lnSpc>
              <a:spcBef>
                <a:spcPts val="6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000000"/>
                </a:solidFill>
                <a:latin typeface="Bradley Hand ITC"/>
              </a:rPr>
              <a:t>Zřizovatel: Ústecký kraj </a:t>
            </a:r>
          </a:p>
          <a:p>
            <a:pPr marL="271463" indent="-271463">
              <a:lnSpc>
                <a:spcPct val="80000"/>
              </a:lnSpc>
              <a:spcBef>
                <a:spcPts val="6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000000"/>
                </a:solidFill>
                <a:latin typeface="Bradley Hand ITC"/>
              </a:rPr>
              <a:t>Adresa: Pod Vodojemem 312/3C, 400 10 Ústí nad Labem</a:t>
            </a:r>
          </a:p>
          <a:p>
            <a:pPr marL="271463" indent="-271463">
              <a:lnSpc>
                <a:spcPct val="80000"/>
              </a:lnSpc>
              <a:spcBef>
                <a:spcPts val="6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000000"/>
                </a:solidFill>
                <a:latin typeface="Bradley Hand ITC"/>
              </a:rPr>
              <a:t>Vznik: v roce 1995 jako příspěvková organizace Statutárního města Ústí nad Labem</a:t>
            </a:r>
          </a:p>
          <a:p>
            <a:pPr marL="271463" indent="-271463">
              <a:lnSpc>
                <a:spcPct val="80000"/>
              </a:lnSpc>
              <a:spcBef>
                <a:spcPts val="6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000000"/>
                </a:solidFill>
                <a:latin typeface="Bradley Hand ITC"/>
              </a:rPr>
              <a:t>Kapacita: 6 lůžek ve službě týdenní stacionář, 3 lůžka ve službě  chráněné bydlení a 25 lůžek ve službě domova pro osoby se zdravotním postižením</a:t>
            </a:r>
          </a:p>
          <a:p>
            <a:pPr marL="271463" indent="-271463">
              <a:lnSpc>
                <a:spcPct val="80000"/>
              </a:lnSpc>
              <a:spcBef>
                <a:spcPts val="6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b="1">
              <a:solidFill>
                <a:srgbClr val="000000"/>
              </a:solidFill>
              <a:latin typeface="Bradley Hand ITC"/>
            </a:endParaRP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4564063" y="2071688"/>
            <a:ext cx="4364037" cy="3641725"/>
            <a:chOff x="2875" y="1305"/>
            <a:chExt cx="2749" cy="2294"/>
          </a:xfrm>
        </p:grpSpPr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75" y="1305"/>
              <a:ext cx="2750" cy="22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2875" y="1305"/>
              <a:ext cx="2750" cy="22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cs-CZ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>
            <a:spAutoFit/>
          </a:bodyPr>
          <a:lstStyle/>
          <a:p>
            <a:pPr algn="ctr">
              <a:buClr>
                <a:srgbClr val="04617B"/>
              </a:buClr>
              <a:buSzPct val="100000"/>
              <a:buFont typeface="Bradley Hand ITC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000" b="1">
                <a:solidFill>
                  <a:srgbClr val="04617B"/>
                </a:solidFill>
                <a:latin typeface="Bradley Hand ITC"/>
              </a:rPr>
              <a:t>Domácnosti</a:t>
            </a:r>
          </a:p>
        </p:txBody>
      </p:sp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457200" y="2624138"/>
            <a:ext cx="4037013" cy="3028950"/>
            <a:chOff x="288" y="1653"/>
            <a:chExt cx="2543" cy="1908"/>
          </a:xfrm>
        </p:grpSpPr>
        <p:pic>
          <p:nvPicPr>
            <p:cNvPr id="4506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1653"/>
              <a:ext cx="2544" cy="19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5063" name="Text Box 4"/>
            <p:cNvSpPr txBox="1">
              <a:spLocks noChangeArrowheads="1"/>
            </p:cNvSpPr>
            <p:nvPr/>
          </p:nvSpPr>
          <p:spPr bwMode="auto">
            <a:xfrm>
              <a:off x="288" y="1653"/>
              <a:ext cx="2544" cy="19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cs-CZ"/>
            </a:p>
          </p:txBody>
        </p:sp>
      </p:grpSp>
      <p:grpSp>
        <p:nvGrpSpPr>
          <p:cNvPr id="45059" name="Group 5"/>
          <p:cNvGrpSpPr>
            <a:grpSpLocks/>
          </p:cNvGrpSpPr>
          <p:nvPr/>
        </p:nvGrpSpPr>
        <p:grpSpPr bwMode="auto">
          <a:xfrm>
            <a:off x="4648200" y="2624138"/>
            <a:ext cx="4037013" cy="3028950"/>
            <a:chOff x="2928" y="1653"/>
            <a:chExt cx="2543" cy="1908"/>
          </a:xfrm>
        </p:grpSpPr>
        <p:pic>
          <p:nvPicPr>
            <p:cNvPr id="45060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8" y="1653"/>
              <a:ext cx="2544" cy="19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5061" name="Text Box 7"/>
            <p:cNvSpPr txBox="1">
              <a:spLocks noChangeArrowheads="1"/>
            </p:cNvSpPr>
            <p:nvPr/>
          </p:nvSpPr>
          <p:spPr bwMode="auto">
            <a:xfrm>
              <a:off x="2928" y="1653"/>
              <a:ext cx="2544" cy="19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cs-CZ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>
            <a:spAutoFit/>
          </a:bodyPr>
          <a:lstStyle/>
          <a:p>
            <a:pPr algn="ctr">
              <a:buClr>
                <a:srgbClr val="04617B"/>
              </a:buClr>
              <a:buSzPct val="100000"/>
              <a:buFont typeface="Bradley Hand ITC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000" b="1">
                <a:solidFill>
                  <a:srgbClr val="04617B"/>
                </a:solidFill>
                <a:latin typeface="Bradley Hand ITC"/>
              </a:rPr>
              <a:t>Chráněné bydlení</a:t>
            </a:r>
          </a:p>
        </p:txBody>
      </p:sp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5005388" y="1920875"/>
            <a:ext cx="3322637" cy="4432300"/>
            <a:chOff x="3153" y="1210"/>
            <a:chExt cx="2093" cy="2792"/>
          </a:xfrm>
        </p:grpSpPr>
        <p:pic>
          <p:nvPicPr>
            <p:cNvPr id="47110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53" y="1210"/>
              <a:ext cx="2094" cy="27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7111" name="Text Box 4"/>
            <p:cNvSpPr txBox="1">
              <a:spLocks noChangeArrowheads="1"/>
            </p:cNvSpPr>
            <p:nvPr/>
          </p:nvSpPr>
          <p:spPr bwMode="auto">
            <a:xfrm>
              <a:off x="3153" y="1210"/>
              <a:ext cx="2094" cy="27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cs-CZ"/>
            </a:p>
          </p:txBody>
        </p:sp>
      </p:grpSp>
      <p:grpSp>
        <p:nvGrpSpPr>
          <p:cNvPr id="47107" name="Group 5"/>
          <p:cNvGrpSpPr>
            <a:grpSpLocks/>
          </p:cNvGrpSpPr>
          <p:nvPr/>
        </p:nvGrpSpPr>
        <p:grpSpPr bwMode="auto">
          <a:xfrm>
            <a:off x="814388" y="1920875"/>
            <a:ext cx="3322637" cy="4432300"/>
            <a:chOff x="513" y="1210"/>
            <a:chExt cx="2093" cy="2792"/>
          </a:xfrm>
        </p:grpSpPr>
        <p:pic>
          <p:nvPicPr>
            <p:cNvPr id="47108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3" y="1210"/>
              <a:ext cx="2094" cy="27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7109" name="Text Box 7"/>
            <p:cNvSpPr txBox="1">
              <a:spLocks noChangeArrowheads="1"/>
            </p:cNvSpPr>
            <p:nvPr/>
          </p:nvSpPr>
          <p:spPr bwMode="auto">
            <a:xfrm>
              <a:off x="513" y="1210"/>
              <a:ext cx="2094" cy="27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cs-CZ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>
            <a:spAutoFit/>
          </a:bodyPr>
          <a:lstStyle/>
          <a:p>
            <a:pPr algn="ctr">
              <a:buClr>
                <a:srgbClr val="04617B"/>
              </a:buClr>
              <a:buSzPct val="100000"/>
              <a:buFont typeface="Bradley Hand ITC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000" b="1">
                <a:solidFill>
                  <a:srgbClr val="04617B"/>
                </a:solidFill>
                <a:latin typeface="Bradley Hand ITC"/>
              </a:rPr>
              <a:t>Zaměstnání</a:t>
            </a:r>
          </a:p>
        </p:txBody>
      </p:sp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457200" y="2624138"/>
            <a:ext cx="4037013" cy="3028950"/>
            <a:chOff x="288" y="1653"/>
            <a:chExt cx="2543" cy="1908"/>
          </a:xfrm>
        </p:grpSpPr>
        <p:pic>
          <p:nvPicPr>
            <p:cNvPr id="4915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1653"/>
              <a:ext cx="2544" cy="19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9159" name="Text Box 4"/>
            <p:cNvSpPr txBox="1">
              <a:spLocks noChangeArrowheads="1"/>
            </p:cNvSpPr>
            <p:nvPr/>
          </p:nvSpPr>
          <p:spPr bwMode="auto">
            <a:xfrm>
              <a:off x="288" y="1653"/>
              <a:ext cx="2544" cy="19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cs-CZ"/>
            </a:p>
          </p:txBody>
        </p:sp>
      </p:grpSp>
      <p:grpSp>
        <p:nvGrpSpPr>
          <p:cNvPr id="49155" name="Group 5"/>
          <p:cNvGrpSpPr>
            <a:grpSpLocks/>
          </p:cNvGrpSpPr>
          <p:nvPr/>
        </p:nvGrpSpPr>
        <p:grpSpPr bwMode="auto">
          <a:xfrm>
            <a:off x="4648200" y="2624138"/>
            <a:ext cx="4037013" cy="3028950"/>
            <a:chOff x="2928" y="1653"/>
            <a:chExt cx="2543" cy="1908"/>
          </a:xfrm>
        </p:grpSpPr>
        <p:pic>
          <p:nvPicPr>
            <p:cNvPr id="49156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8" y="1653"/>
              <a:ext cx="2544" cy="19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9157" name="Text Box 7"/>
            <p:cNvSpPr txBox="1">
              <a:spLocks noChangeArrowheads="1"/>
            </p:cNvSpPr>
            <p:nvPr/>
          </p:nvSpPr>
          <p:spPr bwMode="auto">
            <a:xfrm>
              <a:off x="2928" y="1653"/>
              <a:ext cx="2544" cy="19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cs-CZ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>
            <a:spAutoFit/>
          </a:bodyPr>
          <a:lstStyle/>
          <a:p>
            <a:pPr algn="ctr">
              <a:buClr>
                <a:srgbClr val="04617B"/>
              </a:buClr>
              <a:buSzPct val="100000"/>
              <a:buFont typeface="Bradley Hand ITC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000" b="1">
                <a:solidFill>
                  <a:srgbClr val="04617B"/>
                </a:solidFill>
                <a:latin typeface="Bradley Hand ITC"/>
              </a:rPr>
              <a:t>Zaměstnání</a:t>
            </a:r>
          </a:p>
        </p:txBody>
      </p:sp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457200" y="2624138"/>
            <a:ext cx="4037013" cy="3028950"/>
            <a:chOff x="288" y="1653"/>
            <a:chExt cx="2543" cy="1908"/>
          </a:xfrm>
        </p:grpSpPr>
        <p:pic>
          <p:nvPicPr>
            <p:cNvPr id="5120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1653"/>
              <a:ext cx="2544" cy="19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1207" name="Text Box 4"/>
            <p:cNvSpPr txBox="1">
              <a:spLocks noChangeArrowheads="1"/>
            </p:cNvSpPr>
            <p:nvPr/>
          </p:nvSpPr>
          <p:spPr bwMode="auto">
            <a:xfrm>
              <a:off x="288" y="1653"/>
              <a:ext cx="2544" cy="19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cs-CZ"/>
            </a:p>
          </p:txBody>
        </p:sp>
      </p:grpSp>
      <p:grpSp>
        <p:nvGrpSpPr>
          <p:cNvPr id="51203" name="Group 5"/>
          <p:cNvGrpSpPr>
            <a:grpSpLocks/>
          </p:cNvGrpSpPr>
          <p:nvPr/>
        </p:nvGrpSpPr>
        <p:grpSpPr bwMode="auto">
          <a:xfrm>
            <a:off x="4648200" y="2624138"/>
            <a:ext cx="4037013" cy="3028950"/>
            <a:chOff x="2928" y="1653"/>
            <a:chExt cx="2543" cy="1908"/>
          </a:xfrm>
        </p:grpSpPr>
        <p:pic>
          <p:nvPicPr>
            <p:cNvPr id="51204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8" y="1653"/>
              <a:ext cx="2544" cy="19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1205" name="Text Box 7"/>
            <p:cNvSpPr txBox="1">
              <a:spLocks noChangeArrowheads="1"/>
            </p:cNvSpPr>
            <p:nvPr/>
          </p:nvSpPr>
          <p:spPr bwMode="auto">
            <a:xfrm>
              <a:off x="2928" y="1653"/>
              <a:ext cx="2544" cy="19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cs-CZ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>
            <a:spAutoFit/>
          </a:bodyPr>
          <a:lstStyle/>
          <a:p>
            <a:pPr algn="ctr">
              <a:buClr>
                <a:srgbClr val="04617B"/>
              </a:buClr>
              <a:buSzPct val="100000"/>
              <a:buFont typeface="Bradley Hand ITC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000" b="1">
                <a:solidFill>
                  <a:srgbClr val="04617B"/>
                </a:solidFill>
                <a:latin typeface="Bradley Hand ITC"/>
              </a:rPr>
              <a:t>Pracovní rehabilitace</a:t>
            </a:r>
          </a:p>
        </p:txBody>
      </p:sp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4648200" y="2624138"/>
            <a:ext cx="4037013" cy="3028950"/>
            <a:chOff x="2928" y="1653"/>
            <a:chExt cx="2543" cy="1908"/>
          </a:xfrm>
        </p:grpSpPr>
        <p:pic>
          <p:nvPicPr>
            <p:cNvPr id="5325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8" y="1653"/>
              <a:ext cx="2544" cy="19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3255" name="Text Box 4"/>
            <p:cNvSpPr txBox="1">
              <a:spLocks noChangeArrowheads="1"/>
            </p:cNvSpPr>
            <p:nvPr/>
          </p:nvSpPr>
          <p:spPr bwMode="auto">
            <a:xfrm>
              <a:off x="2928" y="1653"/>
              <a:ext cx="2544" cy="19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cs-CZ"/>
            </a:p>
          </p:txBody>
        </p:sp>
      </p:grpSp>
      <p:grpSp>
        <p:nvGrpSpPr>
          <p:cNvPr id="53251" name="Group 5"/>
          <p:cNvGrpSpPr>
            <a:grpSpLocks/>
          </p:cNvGrpSpPr>
          <p:nvPr/>
        </p:nvGrpSpPr>
        <p:grpSpPr bwMode="auto">
          <a:xfrm>
            <a:off x="457200" y="2624138"/>
            <a:ext cx="4037013" cy="3028950"/>
            <a:chOff x="288" y="1653"/>
            <a:chExt cx="2543" cy="1908"/>
          </a:xfrm>
        </p:grpSpPr>
        <p:pic>
          <p:nvPicPr>
            <p:cNvPr id="53252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" y="1653"/>
              <a:ext cx="2544" cy="19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3253" name="Text Box 7"/>
            <p:cNvSpPr txBox="1">
              <a:spLocks noChangeArrowheads="1"/>
            </p:cNvSpPr>
            <p:nvPr/>
          </p:nvSpPr>
          <p:spPr bwMode="auto">
            <a:xfrm>
              <a:off x="288" y="1653"/>
              <a:ext cx="2544" cy="19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cs-CZ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>
            <a:spAutoFit/>
          </a:bodyPr>
          <a:lstStyle/>
          <a:p>
            <a:pPr algn="ctr">
              <a:buClr>
                <a:srgbClr val="04617B"/>
              </a:buClr>
              <a:buSzPct val="100000"/>
              <a:buFont typeface="Bradley Hand ITC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000" b="1">
                <a:solidFill>
                  <a:srgbClr val="04617B"/>
                </a:solidFill>
                <a:latin typeface="Bradley Hand ITC"/>
              </a:rPr>
              <a:t>Volný čas</a:t>
            </a:r>
          </a:p>
        </p:txBody>
      </p:sp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457200" y="2624138"/>
            <a:ext cx="4037013" cy="3028950"/>
            <a:chOff x="288" y="1653"/>
            <a:chExt cx="2543" cy="1908"/>
          </a:xfrm>
        </p:grpSpPr>
        <p:pic>
          <p:nvPicPr>
            <p:cNvPr id="5530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1653"/>
              <a:ext cx="2544" cy="19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5303" name="Text Box 4"/>
            <p:cNvSpPr txBox="1">
              <a:spLocks noChangeArrowheads="1"/>
            </p:cNvSpPr>
            <p:nvPr/>
          </p:nvSpPr>
          <p:spPr bwMode="auto">
            <a:xfrm>
              <a:off x="288" y="1653"/>
              <a:ext cx="2544" cy="19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cs-CZ"/>
            </a:p>
          </p:txBody>
        </p:sp>
      </p:grpSp>
      <p:grpSp>
        <p:nvGrpSpPr>
          <p:cNvPr id="55299" name="Group 5"/>
          <p:cNvGrpSpPr>
            <a:grpSpLocks/>
          </p:cNvGrpSpPr>
          <p:nvPr/>
        </p:nvGrpSpPr>
        <p:grpSpPr bwMode="auto">
          <a:xfrm>
            <a:off x="5005388" y="1920875"/>
            <a:ext cx="3322637" cy="4432300"/>
            <a:chOff x="3153" y="1210"/>
            <a:chExt cx="2093" cy="2792"/>
          </a:xfrm>
        </p:grpSpPr>
        <p:pic>
          <p:nvPicPr>
            <p:cNvPr id="55300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53" y="1210"/>
              <a:ext cx="2094" cy="27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5301" name="Text Box 7"/>
            <p:cNvSpPr txBox="1">
              <a:spLocks noChangeArrowheads="1"/>
            </p:cNvSpPr>
            <p:nvPr/>
          </p:nvSpPr>
          <p:spPr bwMode="auto">
            <a:xfrm>
              <a:off x="3153" y="1210"/>
              <a:ext cx="2094" cy="27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cs-CZ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5" name="Group 1"/>
          <p:cNvGrpSpPr>
            <a:grpSpLocks/>
          </p:cNvGrpSpPr>
          <p:nvPr/>
        </p:nvGrpSpPr>
        <p:grpSpPr bwMode="auto">
          <a:xfrm>
            <a:off x="347663" y="1365250"/>
            <a:ext cx="8489950" cy="1900238"/>
            <a:chOff x="219" y="860"/>
            <a:chExt cx="5348" cy="1197"/>
          </a:xfrm>
        </p:grpSpPr>
        <p:pic>
          <p:nvPicPr>
            <p:cNvPr id="5734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9" y="860"/>
              <a:ext cx="5349" cy="11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7348" name="Text Box 3"/>
            <p:cNvSpPr txBox="1">
              <a:spLocks noChangeArrowheads="1"/>
            </p:cNvSpPr>
            <p:nvPr/>
          </p:nvSpPr>
          <p:spPr bwMode="auto">
            <a:xfrm>
              <a:off x="219" y="860"/>
              <a:ext cx="5349" cy="11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cs-CZ"/>
            </a:p>
          </p:txBody>
        </p:sp>
      </p:grpSp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533400" y="3228975"/>
            <a:ext cx="7854950" cy="175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18360">
            <a:spAutoFit/>
          </a:bodyPr>
          <a:lstStyle/>
          <a:p>
            <a:pPr algn="r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>
                <a:solidFill>
                  <a:srgbClr val="000000"/>
                </a:solidFill>
                <a:latin typeface="Bradley Hand ITC"/>
              </a:rPr>
              <a:t>Vendula Veselá – vedoucí DOZP Všebořice + pracovníci DOZP Všebořice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>
            <a:spAutoFit/>
          </a:bodyPr>
          <a:lstStyle/>
          <a:p>
            <a:pPr>
              <a:buClr>
                <a:srgbClr val="04617B"/>
              </a:buClr>
              <a:buSzPct val="100000"/>
              <a:buFont typeface="Bradley Hand ITC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000" b="1">
                <a:solidFill>
                  <a:srgbClr val="04617B"/>
                </a:solidFill>
                <a:latin typeface="Bradley Hand ITC"/>
              </a:rPr>
              <a:t>Poslání DOZP Všebořice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57200" y="1500188"/>
            <a:ext cx="8229600" cy="462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600" i="1">
              <a:solidFill>
                <a:srgbClr val="000000"/>
              </a:solidFill>
              <a:latin typeface="Bradley Hand ITC"/>
            </a:endParaRPr>
          </a:p>
          <a:p>
            <a:pPr marL="271463" indent="-271463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600" i="1">
              <a:solidFill>
                <a:srgbClr val="000000"/>
              </a:solidFill>
              <a:latin typeface="Bradley Hand ITC"/>
            </a:endParaRPr>
          </a:p>
          <a:p>
            <a:pPr marL="271463" indent="-271463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i="1">
                <a:solidFill>
                  <a:srgbClr val="000000"/>
                </a:solidFill>
                <a:latin typeface="Bradley Hand ITC"/>
              </a:rPr>
              <a:t>   </a:t>
            </a:r>
            <a:r>
              <a:rPr lang="en-GB" sz="2600" b="1">
                <a:solidFill>
                  <a:srgbClr val="000000"/>
                </a:solidFill>
                <a:latin typeface="Bradley Hand ITC"/>
              </a:rPr>
              <a:t>Posláním Domova pro osoby se zdravotním postižením Všebořice je poskytovat podporu a bydlení lidem s mentálním postižením tak, aby žili běžným způsobem života jako jejich vrstevníci.</a:t>
            </a:r>
          </a:p>
          <a:p>
            <a:pPr marL="271463" indent="-271463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600" b="1">
              <a:solidFill>
                <a:srgbClr val="000000"/>
              </a:solidFill>
              <a:latin typeface="Bradley Hand ITC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>
            <a:spAutoFit/>
          </a:bodyPr>
          <a:lstStyle/>
          <a:p>
            <a:pPr algn="ctr">
              <a:buClr>
                <a:srgbClr val="04617B"/>
              </a:buClr>
              <a:buSzPct val="100000"/>
              <a:buFont typeface="Bradley Hand ITC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000">
                <a:solidFill>
                  <a:srgbClr val="04617B"/>
                </a:solidFill>
                <a:latin typeface="Bradley Hand ITC"/>
              </a:rPr>
              <a:t>Jak jsme začínali……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354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lnSpc>
                <a:spcPct val="90000"/>
              </a:lnSpc>
              <a:spcBef>
                <a:spcPts val="600"/>
              </a:spcBef>
              <a:buClr>
                <a:srgbClr val="0BD0D9"/>
              </a:buClr>
              <a:buSzPct val="95000"/>
              <a:buFont typeface="Wingdings 2" pitchFamily="18" charset="2"/>
              <a:buChar char="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solidFill>
                  <a:srgbClr val="000000"/>
                </a:solidFill>
                <a:latin typeface="Constantia" pitchFamily="18" charset="0"/>
              </a:rPr>
              <a:t> </a:t>
            </a:r>
            <a:r>
              <a:rPr lang="en-GB" sz="2000" b="1">
                <a:solidFill>
                  <a:srgbClr val="000000"/>
                </a:solidFill>
                <a:latin typeface="Bradley Hand ITC"/>
              </a:rPr>
              <a:t>Domov vznikl v roce 1995</a:t>
            </a:r>
            <a:r>
              <a:rPr lang="cs-CZ" sz="2000" b="1">
                <a:solidFill>
                  <a:srgbClr val="000000"/>
                </a:solidFill>
                <a:latin typeface="Bradley Hand ITC"/>
              </a:rPr>
              <a:t> </a:t>
            </a:r>
            <a:r>
              <a:rPr lang="en-GB" sz="2000" b="1">
                <a:solidFill>
                  <a:srgbClr val="000000"/>
                </a:solidFill>
                <a:latin typeface="Bradley Hand ITC"/>
              </a:rPr>
              <a:t>pro děti, mládež, muže i ženy</a:t>
            </a:r>
          </a:p>
          <a:p>
            <a:pPr marL="271463" indent="-271463">
              <a:lnSpc>
                <a:spcPct val="90000"/>
              </a:lnSpc>
              <a:spcBef>
                <a:spcPts val="600"/>
              </a:spcBef>
              <a:buClr>
                <a:srgbClr val="0BD0D9"/>
              </a:buClr>
              <a:buSzPct val="95000"/>
              <a:buFont typeface="Wingdings 2" pitchFamily="18" charset="2"/>
              <a:buChar char="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000000"/>
                </a:solidFill>
                <a:latin typeface="Bradley Hand ITC"/>
              </a:rPr>
              <a:t>kapacita 36 lůžek</a:t>
            </a:r>
            <a:r>
              <a:rPr lang="cs-CZ" sz="2000" b="1">
                <a:solidFill>
                  <a:srgbClr val="000000"/>
                </a:solidFill>
                <a:latin typeface="Bradley Hand ITC"/>
              </a:rPr>
              <a:t> - </a:t>
            </a:r>
            <a:r>
              <a:rPr lang="en-GB" sz="2000" b="1">
                <a:solidFill>
                  <a:srgbClr val="000000"/>
                </a:solidFill>
                <a:latin typeface="Bradley Hand ITC"/>
              </a:rPr>
              <a:t>převážně ve  vícelůžkových pokojích - 3, 4 lůžkových (místnosti pro personál mezi pokoji klientů)</a:t>
            </a:r>
          </a:p>
          <a:p>
            <a:pPr marL="271463" indent="-271463">
              <a:lnSpc>
                <a:spcPct val="90000"/>
              </a:lnSpc>
              <a:spcBef>
                <a:spcPts val="600"/>
              </a:spcBef>
              <a:buClr>
                <a:srgbClr val="0BD0D9"/>
              </a:buClr>
              <a:buSzPct val="95000"/>
              <a:buFont typeface="Wingdings 2" pitchFamily="18" charset="2"/>
              <a:buChar char="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000000"/>
                </a:solidFill>
                <a:latin typeface="Bradley Hand ITC"/>
              </a:rPr>
              <a:t>většina klientů přišla do Všebořic z jiných ústavů, většina klientů zbavena způsobilosti k právním úkonům. </a:t>
            </a:r>
            <a:r>
              <a:rPr lang="cs-CZ" sz="2000" b="1">
                <a:solidFill>
                  <a:srgbClr val="000000"/>
                </a:solidFill>
                <a:latin typeface="Bradley Hand ITC"/>
              </a:rPr>
              <a:t>O</a:t>
            </a:r>
            <a:r>
              <a:rPr lang="en-GB" sz="2000" b="1">
                <a:solidFill>
                  <a:srgbClr val="000000"/>
                </a:solidFill>
                <a:latin typeface="Bradley Hand ITC"/>
              </a:rPr>
              <a:t>patrovníky</a:t>
            </a:r>
            <a:r>
              <a:rPr lang="cs-CZ" sz="2000" b="1">
                <a:solidFill>
                  <a:srgbClr val="000000"/>
                </a:solidFill>
                <a:latin typeface="Bradley Hand ITC"/>
              </a:rPr>
              <a:t> jsou</a:t>
            </a:r>
            <a:r>
              <a:rPr lang="en-GB" sz="2000" b="1">
                <a:solidFill>
                  <a:srgbClr val="000000"/>
                </a:solidFill>
                <a:latin typeface="Bradley Hand ITC"/>
              </a:rPr>
              <a:t> převážně zaměstnanci ústavu </a:t>
            </a:r>
          </a:p>
          <a:p>
            <a:pPr marL="271463" indent="-271463">
              <a:lnSpc>
                <a:spcPct val="90000"/>
              </a:lnSpc>
              <a:spcBef>
                <a:spcPts val="600"/>
              </a:spcBef>
              <a:buClr>
                <a:srgbClr val="0BD0D9"/>
              </a:buClr>
              <a:buSzPct val="95000"/>
              <a:buFont typeface="Wingdings 2" pitchFamily="18" charset="2"/>
              <a:buChar char="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000000"/>
                </a:solidFill>
                <a:latin typeface="Bradley Hand ITC"/>
              </a:rPr>
              <a:t>složení zaměstnanců – převážně zdravotní sestry a vychovatelé</a:t>
            </a:r>
          </a:p>
          <a:p>
            <a:pPr marL="271463" indent="-271463">
              <a:lnSpc>
                <a:spcPct val="90000"/>
              </a:lnSpc>
              <a:spcBef>
                <a:spcPts val="600"/>
              </a:spcBef>
              <a:buClr>
                <a:srgbClr val="0BD0D9"/>
              </a:buClr>
              <a:buSzPct val="95000"/>
              <a:buFont typeface="Wingdings 2" pitchFamily="18" charset="2"/>
              <a:buChar char="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000000"/>
                </a:solidFill>
                <a:latin typeface="Bradley Hand ITC"/>
              </a:rPr>
              <a:t>většina aktivit klientů pořádána hromadně</a:t>
            </a:r>
            <a:r>
              <a:rPr lang="cs-CZ" sz="2000" b="1">
                <a:solidFill>
                  <a:srgbClr val="000000"/>
                </a:solidFill>
                <a:latin typeface="Bradley Hand ITC"/>
              </a:rPr>
              <a:t> - </a:t>
            </a:r>
            <a:r>
              <a:rPr lang="en-GB" sz="2000" b="1">
                <a:solidFill>
                  <a:srgbClr val="000000"/>
                </a:solidFill>
                <a:latin typeface="Bradley Hand ITC"/>
              </a:rPr>
              <a:t>kino, volný čas, sport, pracovní rehabilitace</a:t>
            </a:r>
            <a:r>
              <a:rPr lang="cs-CZ" sz="2000" b="1">
                <a:solidFill>
                  <a:srgbClr val="000000"/>
                </a:solidFill>
                <a:latin typeface="Bradley Hand ITC"/>
              </a:rPr>
              <a:t>- </a:t>
            </a:r>
            <a:r>
              <a:rPr lang="en-GB" sz="2000" b="1">
                <a:solidFill>
                  <a:srgbClr val="000000"/>
                </a:solidFill>
                <a:latin typeface="Bradley Hand ITC"/>
              </a:rPr>
              <a:t> většina aktivit </a:t>
            </a:r>
            <a:r>
              <a:rPr lang="cs-CZ" sz="2000" b="1">
                <a:solidFill>
                  <a:srgbClr val="000000"/>
                </a:solidFill>
                <a:latin typeface="Bradley Hand ITC"/>
              </a:rPr>
              <a:t>probíhala </a:t>
            </a:r>
            <a:r>
              <a:rPr lang="en-GB" sz="2000" b="1">
                <a:solidFill>
                  <a:srgbClr val="000000"/>
                </a:solidFill>
                <a:latin typeface="Bradley Hand ITC"/>
              </a:rPr>
              <a:t>přímo v ústavu (divadlo, kroužky</a:t>
            </a:r>
            <a:r>
              <a:rPr lang="cs-CZ" sz="2000" b="1">
                <a:solidFill>
                  <a:srgbClr val="000000"/>
                </a:solidFill>
                <a:latin typeface="Bradley Hand ITC"/>
              </a:rPr>
              <a:t>, </a:t>
            </a:r>
            <a:r>
              <a:rPr lang="en-GB" sz="2000" b="1">
                <a:solidFill>
                  <a:srgbClr val="000000"/>
                </a:solidFill>
                <a:latin typeface="Bradley Hand ITC"/>
              </a:rPr>
              <a:t>hromadné stříhání, pedikůra</a:t>
            </a:r>
            <a:r>
              <a:rPr lang="cs-CZ" sz="2000" b="1">
                <a:solidFill>
                  <a:srgbClr val="000000"/>
                </a:solidFill>
                <a:latin typeface="Bradley Hand ITC"/>
              </a:rPr>
              <a:t>,</a:t>
            </a:r>
            <a:r>
              <a:rPr lang="en-GB" sz="2000" b="1">
                <a:solidFill>
                  <a:srgbClr val="000000"/>
                </a:solidFill>
                <a:latin typeface="Bradley Hand ITC"/>
              </a:rPr>
              <a:t>…)</a:t>
            </a:r>
          </a:p>
          <a:p>
            <a:pPr marL="271463" indent="-271463">
              <a:lnSpc>
                <a:spcPct val="90000"/>
              </a:lnSpc>
              <a:spcBef>
                <a:spcPts val="6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b="1">
              <a:solidFill>
                <a:srgbClr val="000000"/>
              </a:solidFill>
              <a:latin typeface="Bradley Hand ITC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cs-CZ"/>
          </a:p>
        </p:txBody>
      </p:sp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457200" y="2741613"/>
            <a:ext cx="4037013" cy="2790825"/>
            <a:chOff x="288" y="1727"/>
            <a:chExt cx="2543" cy="1758"/>
          </a:xfrm>
        </p:grpSpPr>
        <p:pic>
          <p:nvPicPr>
            <p:cNvPr id="3277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1727"/>
              <a:ext cx="2544" cy="175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2775" name="Text Box 4"/>
            <p:cNvSpPr txBox="1">
              <a:spLocks noChangeArrowheads="1"/>
            </p:cNvSpPr>
            <p:nvPr/>
          </p:nvSpPr>
          <p:spPr bwMode="auto">
            <a:xfrm>
              <a:off x="288" y="1727"/>
              <a:ext cx="2544" cy="175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cs-CZ"/>
            </a:p>
          </p:txBody>
        </p:sp>
      </p:grpSp>
      <p:grpSp>
        <p:nvGrpSpPr>
          <p:cNvPr id="32771" name="Group 5"/>
          <p:cNvGrpSpPr>
            <a:grpSpLocks/>
          </p:cNvGrpSpPr>
          <p:nvPr/>
        </p:nvGrpSpPr>
        <p:grpSpPr bwMode="auto">
          <a:xfrm>
            <a:off x="4648200" y="2735263"/>
            <a:ext cx="4037013" cy="2803525"/>
            <a:chOff x="2928" y="1723"/>
            <a:chExt cx="2543" cy="1766"/>
          </a:xfrm>
        </p:grpSpPr>
        <p:pic>
          <p:nvPicPr>
            <p:cNvPr id="32772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8" y="1723"/>
              <a:ext cx="2544" cy="17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2773" name="Text Box 7"/>
            <p:cNvSpPr txBox="1">
              <a:spLocks noChangeArrowheads="1"/>
            </p:cNvSpPr>
            <p:nvPr/>
          </p:nvSpPr>
          <p:spPr bwMode="auto">
            <a:xfrm>
              <a:off x="2928" y="1723"/>
              <a:ext cx="2544" cy="17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cs-CZ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cs-CZ"/>
          </a:p>
        </p:txBody>
      </p:sp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457200" y="2795588"/>
            <a:ext cx="4037013" cy="2682875"/>
            <a:chOff x="288" y="1761"/>
            <a:chExt cx="2543" cy="1690"/>
          </a:xfrm>
        </p:grpSpPr>
        <p:pic>
          <p:nvPicPr>
            <p:cNvPr id="3482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1761"/>
              <a:ext cx="2544" cy="16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4823" name="Text Box 4"/>
            <p:cNvSpPr txBox="1">
              <a:spLocks noChangeArrowheads="1"/>
            </p:cNvSpPr>
            <p:nvPr/>
          </p:nvSpPr>
          <p:spPr bwMode="auto">
            <a:xfrm>
              <a:off x="288" y="1761"/>
              <a:ext cx="2544" cy="16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cs-CZ"/>
            </a:p>
          </p:txBody>
        </p:sp>
      </p:grpSp>
      <p:grpSp>
        <p:nvGrpSpPr>
          <p:cNvPr id="34819" name="Group 5"/>
          <p:cNvGrpSpPr>
            <a:grpSpLocks/>
          </p:cNvGrpSpPr>
          <p:nvPr/>
        </p:nvGrpSpPr>
        <p:grpSpPr bwMode="auto">
          <a:xfrm>
            <a:off x="4648200" y="2624138"/>
            <a:ext cx="4037013" cy="3028950"/>
            <a:chOff x="2928" y="1653"/>
            <a:chExt cx="2543" cy="1908"/>
          </a:xfrm>
        </p:grpSpPr>
        <p:pic>
          <p:nvPicPr>
            <p:cNvPr id="34820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8" y="1653"/>
              <a:ext cx="2544" cy="19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4821" name="Text Box 7"/>
            <p:cNvSpPr txBox="1">
              <a:spLocks noChangeArrowheads="1"/>
            </p:cNvSpPr>
            <p:nvPr/>
          </p:nvSpPr>
          <p:spPr bwMode="auto">
            <a:xfrm>
              <a:off x="2928" y="1653"/>
              <a:ext cx="2544" cy="19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cs-CZ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>
            <a:spAutoFit/>
          </a:bodyPr>
          <a:lstStyle/>
          <a:p>
            <a:pPr algn="ctr">
              <a:buClr>
                <a:srgbClr val="04617B"/>
              </a:buClr>
              <a:buSzPct val="100000"/>
              <a:buFont typeface="Bradley Hand ITC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000">
                <a:solidFill>
                  <a:srgbClr val="04617B"/>
                </a:solidFill>
                <a:latin typeface="Bradley Hand ITC"/>
              </a:rPr>
              <a:t>Jak jsme (se) měnili…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3941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lnSpc>
                <a:spcPct val="90000"/>
              </a:lnSpc>
              <a:spcBef>
                <a:spcPts val="5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000000"/>
                </a:solidFill>
                <a:latin typeface="Bradley Hand ITC"/>
              </a:rPr>
              <a:t>rok 1997 – spolupráce se Základní školou speciální – vzdělávání starších klientů přímo ve škole; spolupráce s podnikateli při hledání pracovního uplatnění klientů (brigády v zemědělství, v pohostinství)</a:t>
            </a:r>
          </a:p>
          <a:p>
            <a:pPr marL="271463" indent="-271463">
              <a:lnSpc>
                <a:spcPct val="90000"/>
              </a:lnSpc>
              <a:spcBef>
                <a:spcPts val="5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000000"/>
                </a:solidFill>
                <a:latin typeface="Bradley Hand ITC"/>
              </a:rPr>
              <a:t>rok 2003 – navázání spolupráce s neziskovými organizacemi, které zajišťovaly klientům podporu při zajištění volnočasových aktivit, podporu při hledání a udržení zaměstnání na volném trhu práce a zajišťování pracovní rehabilitace</a:t>
            </a:r>
          </a:p>
          <a:p>
            <a:pPr marL="271463" indent="-271463">
              <a:lnSpc>
                <a:spcPct val="90000"/>
              </a:lnSpc>
              <a:spcBef>
                <a:spcPts val="5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000000"/>
                </a:solidFill>
                <a:latin typeface="Bradley Hand ITC"/>
              </a:rPr>
              <a:t>rok 2003 – pronajmutí bytové jednotky mimo zařízení, odchod prvních tří klientů do tohoto bytu</a:t>
            </a:r>
          </a:p>
          <a:p>
            <a:pPr marL="271463" indent="-271463">
              <a:lnSpc>
                <a:spcPct val="90000"/>
              </a:lnSpc>
              <a:spcBef>
                <a:spcPts val="5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000000"/>
                </a:solidFill>
                <a:latin typeface="Bradley Hand ITC"/>
              </a:rPr>
              <a:t>rok 2005 – odchod první klientky do pronajatého bytu</a:t>
            </a:r>
          </a:p>
          <a:p>
            <a:pPr marL="271463" indent="-271463">
              <a:lnSpc>
                <a:spcPct val="90000"/>
              </a:lnSpc>
              <a:spcBef>
                <a:spcPts val="5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000000"/>
                </a:solidFill>
                <a:latin typeface="Bradley Hand ITC"/>
              </a:rPr>
              <a:t>rok 2007 – odchod prvního klienta do služby podpora samostatného bydlení – spolupráce s neziskovou organizací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>
            <a:spAutoFit/>
          </a:bodyPr>
          <a:lstStyle/>
          <a:p>
            <a:pPr algn="ctr">
              <a:buClr>
                <a:srgbClr val="04617B"/>
              </a:buClr>
              <a:buSzPct val="100000"/>
              <a:buFont typeface="Bradley Hand ITC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000">
                <a:solidFill>
                  <a:srgbClr val="04617B"/>
                </a:solidFill>
                <a:latin typeface="Bradley Hand ITC"/>
              </a:rPr>
              <a:t>Jak šel čas……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12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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b="1">
                <a:solidFill>
                  <a:srgbClr val="000000"/>
                </a:solidFill>
                <a:latin typeface="Bradley Hand ITC"/>
              </a:rPr>
              <a:t>k</a:t>
            </a:r>
            <a:r>
              <a:rPr lang="en-GB" sz="2000" b="1">
                <a:solidFill>
                  <a:srgbClr val="000000"/>
                </a:solidFill>
                <a:latin typeface="Bradley Hand ITC"/>
              </a:rPr>
              <a:t>lienty Domova </a:t>
            </a:r>
            <a:r>
              <a:rPr lang="cs-CZ" sz="2000" b="1">
                <a:solidFill>
                  <a:srgbClr val="000000"/>
                </a:solidFill>
                <a:latin typeface="Bradley Hand ITC"/>
              </a:rPr>
              <a:t>jsou </a:t>
            </a:r>
            <a:r>
              <a:rPr lang="en-GB" sz="2000" b="1">
                <a:solidFill>
                  <a:srgbClr val="000000"/>
                </a:solidFill>
                <a:latin typeface="Bradley Hand ITC"/>
              </a:rPr>
              <a:t>stále děti, mládež, muži i ženy</a:t>
            </a:r>
          </a:p>
          <a:p>
            <a:pPr marL="271463" indent="-271463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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000000"/>
                </a:solidFill>
                <a:latin typeface="Bradley Hand ITC"/>
              </a:rPr>
              <a:t>kapacita snížena z 36 na 31 (25 lůžek ve službě DOZP a 6 lůžek ve službě týdenního stacionáře) + 3 lůžka ve službě chráněného bydlení</a:t>
            </a:r>
          </a:p>
          <a:p>
            <a:pPr marL="271463" indent="-271463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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000000"/>
                </a:solidFill>
                <a:latin typeface="Bradley Hand ITC"/>
              </a:rPr>
              <a:t>klienti žijí v domácnostech převážně ve dvoulůžkových a jednolůžkových pokojích (místnosti zaměstnanců mimo domácnosti klientů</a:t>
            </a:r>
            <a:r>
              <a:rPr lang="cs-CZ" sz="2000" b="1">
                <a:solidFill>
                  <a:srgbClr val="000000"/>
                </a:solidFill>
                <a:latin typeface="Bradley Hand ITC"/>
              </a:rPr>
              <a:t>; </a:t>
            </a:r>
            <a:r>
              <a:rPr lang="en-GB" sz="2000" b="1">
                <a:solidFill>
                  <a:srgbClr val="000000"/>
                </a:solidFill>
                <a:latin typeface="Bradley Hand ITC"/>
              </a:rPr>
              <a:t>z uvolněných místností vznikly pokoje klientů)</a:t>
            </a:r>
          </a:p>
          <a:p>
            <a:pPr marL="271463" indent="-271463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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>
                <a:solidFill>
                  <a:srgbClr val="000000"/>
                </a:solidFill>
                <a:latin typeface="Bradley Hand ITC"/>
              </a:rPr>
              <a:t>složení zaměstnanců – převážně pracovníci v sociálních službách – na jednotlivých domácnostech stálí zaměstnanci</a:t>
            </a:r>
            <a:r>
              <a:rPr lang="cs-CZ" sz="2000" b="1">
                <a:solidFill>
                  <a:srgbClr val="000000"/>
                </a:solidFill>
                <a:latin typeface="Bradley Hand ITC"/>
              </a:rPr>
              <a:t>, </a:t>
            </a:r>
            <a:r>
              <a:rPr lang="en-GB" sz="2000" b="1">
                <a:solidFill>
                  <a:srgbClr val="000000"/>
                </a:solidFill>
                <a:latin typeface="Bradley Hand ITC"/>
              </a:rPr>
              <a:t>spolupráce s dobrovolníky</a:t>
            </a:r>
          </a:p>
          <a:p>
            <a:pPr marL="271463" indent="-271463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>
              <a:solidFill>
                <a:srgbClr val="000000"/>
              </a:solidFill>
              <a:latin typeface="Constantia" pitchFamily="18" charset="0"/>
            </a:endParaRPr>
          </a:p>
          <a:p>
            <a:pPr marL="271463" indent="-271463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>
              <a:solidFill>
                <a:srgbClr val="0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>
            <a:spAutoFit/>
          </a:bodyPr>
          <a:lstStyle/>
          <a:p>
            <a:pPr algn="ctr">
              <a:buClr>
                <a:srgbClr val="04617B"/>
              </a:buClr>
              <a:buSzPct val="100000"/>
              <a:buFont typeface="Bradley Hand ITC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000">
                <a:solidFill>
                  <a:srgbClr val="04617B"/>
                </a:solidFill>
                <a:latin typeface="Bradley Hand ITC"/>
              </a:rPr>
              <a:t>Jak šel čas……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25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lnSpc>
                <a:spcPct val="80000"/>
              </a:lnSpc>
              <a:spcBef>
                <a:spcPts val="550"/>
              </a:spcBef>
              <a:buClr>
                <a:srgbClr val="0BD0D9"/>
              </a:buClr>
              <a:buSzPct val="95000"/>
              <a:buFont typeface="Wingdings 2" pitchFamily="18" charset="2"/>
              <a:buChar char="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>
                <a:solidFill>
                  <a:srgbClr val="000000"/>
                </a:solidFill>
                <a:latin typeface="Bradley Hand ITC"/>
              </a:rPr>
              <a:t>aktivity klientů hlavně mimo domov</a:t>
            </a:r>
            <a:r>
              <a:rPr lang="cs-CZ" sz="2200" b="1">
                <a:solidFill>
                  <a:srgbClr val="000000"/>
                </a:solidFill>
                <a:latin typeface="Bradley Hand ITC"/>
              </a:rPr>
              <a:t> -</a:t>
            </a:r>
            <a:r>
              <a:rPr lang="en-GB" sz="2200" b="1">
                <a:solidFill>
                  <a:srgbClr val="000000"/>
                </a:solidFill>
                <a:latin typeface="Bradley Hand ITC"/>
              </a:rPr>
              <a:t>pracovní rehabilitace( 5 klientů), práce (na volném trhu – 8 klientů + 2 klientky DPP), škola (4 klienti povinná školní docházka + 8 klientů v kurzu), kroužky, sport, volný čas</a:t>
            </a:r>
            <a:r>
              <a:rPr lang="cs-CZ" sz="2200" b="1">
                <a:solidFill>
                  <a:srgbClr val="000000"/>
                </a:solidFill>
                <a:latin typeface="Bradley Hand ITC"/>
              </a:rPr>
              <a:t>, </a:t>
            </a:r>
            <a:r>
              <a:rPr lang="en-GB" sz="2200" b="1">
                <a:solidFill>
                  <a:srgbClr val="000000"/>
                </a:solidFill>
                <a:latin typeface="Bradley Hand ITC"/>
              </a:rPr>
              <a:t>kadeřník, lékař, nákupy</a:t>
            </a:r>
            <a:r>
              <a:rPr lang="cs-CZ" sz="2200" b="1">
                <a:solidFill>
                  <a:srgbClr val="000000"/>
                </a:solidFill>
                <a:latin typeface="Bradley Hand ITC"/>
              </a:rPr>
              <a:t> probíhají </a:t>
            </a:r>
            <a:r>
              <a:rPr lang="en-GB" sz="2200" b="1">
                <a:solidFill>
                  <a:srgbClr val="000000"/>
                </a:solidFill>
                <a:latin typeface="Bradley Hand ITC"/>
              </a:rPr>
              <a:t>hlavně individuálně</a:t>
            </a:r>
            <a:r>
              <a:rPr lang="cs-CZ" sz="2200" b="1">
                <a:solidFill>
                  <a:srgbClr val="000000"/>
                </a:solidFill>
                <a:latin typeface="Bradley Hand ITC"/>
              </a:rPr>
              <a:t>. Klienti si </a:t>
            </a:r>
            <a:r>
              <a:rPr lang="en-GB" sz="2200" b="1">
                <a:solidFill>
                  <a:srgbClr val="000000"/>
                </a:solidFill>
                <a:latin typeface="Bradley Hand ITC"/>
              </a:rPr>
              <a:t>sami vybírají kam a kdy půjdou (důraz na individuální potřeby klientů – individuální plánování)</a:t>
            </a:r>
            <a:r>
              <a:rPr lang="cs-CZ" sz="2200" b="1">
                <a:solidFill>
                  <a:srgbClr val="000000"/>
                </a:solidFill>
                <a:latin typeface="Bradley Hand ITC"/>
              </a:rPr>
              <a:t>.</a:t>
            </a:r>
            <a:endParaRPr lang="en-GB" sz="2200" b="1">
              <a:solidFill>
                <a:srgbClr val="000000"/>
              </a:solidFill>
              <a:latin typeface="Bradley Hand ITC"/>
            </a:endParaRPr>
          </a:p>
          <a:p>
            <a:pPr marL="271463" indent="-271463">
              <a:lnSpc>
                <a:spcPct val="80000"/>
              </a:lnSpc>
              <a:spcBef>
                <a:spcPts val="550"/>
              </a:spcBef>
              <a:buClr>
                <a:srgbClr val="0BD0D9"/>
              </a:buClr>
              <a:buSzPct val="95000"/>
              <a:buFont typeface="Wingdings 2" pitchFamily="18" charset="2"/>
              <a:buChar char="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>
                <a:solidFill>
                  <a:srgbClr val="000000"/>
                </a:solidFill>
                <a:latin typeface="Bradley Hand ITC"/>
              </a:rPr>
              <a:t>příprava klientů na odchod mimo Domo</a:t>
            </a:r>
            <a:r>
              <a:rPr lang="cs-CZ" sz="2200" b="1">
                <a:solidFill>
                  <a:srgbClr val="000000"/>
                </a:solidFill>
                <a:latin typeface="Bradley Hand ITC"/>
              </a:rPr>
              <a:t>v; </a:t>
            </a:r>
            <a:r>
              <a:rPr lang="en-GB" sz="2200" b="1">
                <a:solidFill>
                  <a:srgbClr val="000000"/>
                </a:solidFill>
                <a:latin typeface="Bradley Hand ITC"/>
              </a:rPr>
              <a:t>klienti od nás postupně odcházejí </a:t>
            </a:r>
            <a:r>
              <a:rPr lang="cs-CZ" sz="2200" b="1">
                <a:solidFill>
                  <a:srgbClr val="000000"/>
                </a:solidFill>
                <a:latin typeface="Bradley Hand ITC"/>
              </a:rPr>
              <a:t>- </a:t>
            </a:r>
            <a:r>
              <a:rPr lang="en-GB" sz="2200" b="1">
                <a:solidFill>
                  <a:srgbClr val="000000"/>
                </a:solidFill>
                <a:latin typeface="Bradley Hand ITC"/>
              </a:rPr>
              <a:t>od roku 2005 (11 klientů žije samostatně</a:t>
            </a:r>
            <a:r>
              <a:rPr lang="cs-CZ" sz="2200" b="1">
                <a:solidFill>
                  <a:srgbClr val="000000"/>
                </a:solidFill>
                <a:latin typeface="Bradley Hand ITC"/>
              </a:rPr>
              <a:t> - </a:t>
            </a:r>
            <a:r>
              <a:rPr lang="en-GB" sz="2200" b="1">
                <a:solidFill>
                  <a:srgbClr val="000000"/>
                </a:solidFill>
                <a:latin typeface="Bradley Hand ITC"/>
              </a:rPr>
              <a:t>4 ve svých bytech bez podpory, 3 ve službě podpora samostatného bydlení,  3 s podporou rodiny a 1 klientka odešla do pěstounské péče)</a:t>
            </a:r>
          </a:p>
          <a:p>
            <a:pPr marL="271463" indent="-271463">
              <a:lnSpc>
                <a:spcPct val="80000"/>
              </a:lnSpc>
              <a:spcBef>
                <a:spcPts val="550"/>
              </a:spcBef>
              <a:buClr>
                <a:srgbClr val="0BD0D9"/>
              </a:buClr>
              <a:buSzPct val="95000"/>
              <a:buFont typeface="Wingdings 2" pitchFamily="18" charset="2"/>
              <a:buChar char="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>
                <a:solidFill>
                  <a:srgbClr val="000000"/>
                </a:solidFill>
                <a:latin typeface="Bradley Hand ITC"/>
              </a:rPr>
              <a:t>opatrovníky jsou rodinní příslušníci nebo přátelé našich klientů, podávány podněty k (přezkoumání) přehodnocení právní způsobilosti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rIns="0" bIns="0" anchor="b">
            <a:spAutoFit/>
          </a:bodyPr>
          <a:lstStyle/>
          <a:p>
            <a:pPr algn="ctr">
              <a:buClr>
                <a:srgbClr val="04617B"/>
              </a:buClr>
              <a:buSzPct val="100000"/>
              <a:buFont typeface="Bradley Hand ITC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000" b="1">
                <a:solidFill>
                  <a:srgbClr val="04617B"/>
                </a:solidFill>
                <a:latin typeface="Bradley Hand ITC"/>
              </a:rPr>
              <a:t>Domácnosti</a:t>
            </a:r>
          </a:p>
        </p:txBody>
      </p:sp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457200" y="2624138"/>
            <a:ext cx="4037013" cy="3028950"/>
            <a:chOff x="288" y="1653"/>
            <a:chExt cx="2543" cy="1908"/>
          </a:xfrm>
        </p:grpSpPr>
        <p:pic>
          <p:nvPicPr>
            <p:cNvPr id="4301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1653"/>
              <a:ext cx="2544" cy="19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3015" name="Text Box 4"/>
            <p:cNvSpPr txBox="1">
              <a:spLocks noChangeArrowheads="1"/>
            </p:cNvSpPr>
            <p:nvPr/>
          </p:nvSpPr>
          <p:spPr bwMode="auto">
            <a:xfrm>
              <a:off x="288" y="1653"/>
              <a:ext cx="2544" cy="19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cs-CZ"/>
            </a:p>
          </p:txBody>
        </p:sp>
      </p:grpSp>
      <p:grpSp>
        <p:nvGrpSpPr>
          <p:cNvPr id="43011" name="Group 5"/>
          <p:cNvGrpSpPr>
            <a:grpSpLocks/>
          </p:cNvGrpSpPr>
          <p:nvPr/>
        </p:nvGrpSpPr>
        <p:grpSpPr bwMode="auto">
          <a:xfrm>
            <a:off x="4648200" y="2624138"/>
            <a:ext cx="4037013" cy="3028950"/>
            <a:chOff x="2928" y="1653"/>
            <a:chExt cx="2543" cy="1908"/>
          </a:xfrm>
        </p:grpSpPr>
        <p:pic>
          <p:nvPicPr>
            <p:cNvPr id="43012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8" y="1653"/>
              <a:ext cx="2544" cy="19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3013" name="Text Box 7"/>
            <p:cNvSpPr txBox="1">
              <a:spLocks noChangeArrowheads="1"/>
            </p:cNvSpPr>
            <p:nvPr/>
          </p:nvSpPr>
          <p:spPr bwMode="auto">
            <a:xfrm>
              <a:off x="2928" y="1653"/>
              <a:ext cx="2544" cy="19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cs-CZ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"/>
        <a:cs typeface="Lucida Sans Unicode"/>
      </a:majorFont>
      <a:minorFont>
        <a:latin typeface="Constantia"/>
        <a:ea typeface="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"/>
        <a:cs typeface="Lucida Sans Unicode"/>
      </a:majorFont>
      <a:minorFont>
        <a:latin typeface="Constantia"/>
        <a:ea typeface="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480</Words>
  <PresentationFormat>On-screen Show (4:3)</PresentationFormat>
  <Paragraphs>54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Šablona návrhu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5" baseType="lpstr">
      <vt:lpstr>Arial</vt:lpstr>
      <vt:lpstr>Lucida Sans Unicode</vt:lpstr>
      <vt:lpstr>Calibri</vt:lpstr>
      <vt:lpstr>Constantia</vt:lpstr>
      <vt:lpstr>Wingdings 2</vt:lpstr>
      <vt:lpstr>Times New Roman</vt:lpstr>
      <vt:lpstr>Bradley Hand ITC</vt:lpstr>
      <vt:lpstr>Motiv sady Office</vt:lpstr>
      <vt:lpstr>1_Motiv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cp:lastModifiedBy>mach.j</cp:lastModifiedBy>
  <cp:revision>4</cp:revision>
  <dcterms:modified xsi:type="dcterms:W3CDTF">2009-11-18T08:23:14Z</dcterms:modified>
</cp:coreProperties>
</file>