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257" r:id="rId3"/>
    <p:sldId id="268" r:id="rId4"/>
    <p:sldId id="286" r:id="rId5"/>
    <p:sldId id="287" r:id="rId6"/>
    <p:sldId id="288" r:id="rId7"/>
    <p:sldId id="289" r:id="rId8"/>
    <p:sldId id="290" r:id="rId9"/>
    <p:sldId id="291" r:id="rId10"/>
    <p:sldId id="293" r:id="rId11"/>
    <p:sldId id="292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262" r:id="rId22"/>
    <p:sldId id="274" r:id="rId23"/>
    <p:sldId id="278" r:id="rId24"/>
    <p:sldId id="277" r:id="rId25"/>
    <p:sldId id="279" r:id="rId26"/>
    <p:sldId id="280" r:id="rId27"/>
    <p:sldId id="281" r:id="rId28"/>
    <p:sldId id="282" r:id="rId29"/>
    <p:sldId id="283" r:id="rId30"/>
    <p:sldId id="263" r:id="rId31"/>
    <p:sldId id="284" r:id="rId32"/>
    <p:sldId id="285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264" r:id="rId42"/>
    <p:sldId id="265" r:id="rId43"/>
    <p:sldId id="266" r:id="rId44"/>
    <p:sldId id="267" r:id="rId45"/>
    <p:sldId id="258" r:id="rId46"/>
    <p:sldId id="259" r:id="rId47"/>
    <p:sldId id="260" r:id="rId48"/>
    <p:sldId id="261" r:id="rId49"/>
    <p:sldId id="271" r:id="rId50"/>
    <p:sldId id="269" r:id="rId5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46" autoAdjust="0"/>
  </p:normalViewPr>
  <p:slideViewPr>
    <p:cSldViewPr>
      <p:cViewPr>
        <p:scale>
          <a:sx n="90" d="100"/>
          <a:sy n="90" d="100"/>
        </p:scale>
        <p:origin x="-2244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6CA1D-6B75-4E79-AB82-4F3CAFC07531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0B2A5-DBB0-4725-A457-EF8DC2AB2F3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A555F-B42C-455F-B3A1-359AD75A8A07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7152E-0CDE-4555-AFA4-CDB3379F573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Angli%C4%8Dtina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cs.wikipedia.org/wiki/1993" TargetMode="External"/><Relationship Id="rId4" Type="http://schemas.openxmlformats.org/officeDocument/2006/relationships/hyperlink" Target="http://cs.wikipedia.org/wiki/Evropsk%C3%BD_parlamen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Prioritou Integrovaného regionálního operačního programu je umožnění vyváženého rozvoje území, zlepšení veřejných služeb a veřejné správy a zajištění udržitelného rozvoje v obcích, městech a regionech.</a:t>
            </a:r>
          </a:p>
          <a:p>
            <a:r>
              <a:rPr lang="cs-CZ" dirty="0" smtClean="0"/>
              <a:t>Cíle programu bude dosaženo snižováním územních rozdílů, zkvalitněním infrastruktury a posílením konkurenceschopnosti v regionech. Dále pak posílením veřejných služeb, zaměstnanosti a podpory vzdělanosti, jako jednoho z pilířů zvyšování kvality života obyvatel, a posílením institucionální kapacity veřejné správy.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7152E-0CDE-4555-AFA4-CDB3379F5735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Transevropská dopravní síť</a:t>
            </a:r>
            <a:r>
              <a:rPr lang="cs-CZ" dirty="0" smtClean="0"/>
              <a:t> (</a:t>
            </a:r>
            <a:r>
              <a:rPr lang="cs-CZ" dirty="0" smtClean="0">
                <a:hlinkClick r:id="rId3" action="ppaction://hlinkfile" tooltip="Angličtina"/>
              </a:rPr>
              <a:t>anglicky</a:t>
            </a:r>
            <a:r>
              <a:rPr lang="cs-CZ" dirty="0" smtClean="0"/>
              <a:t> </a:t>
            </a:r>
            <a:r>
              <a:rPr lang="cs-CZ" i="1" dirty="0" smtClean="0"/>
              <a:t>Trans-</a:t>
            </a:r>
            <a:r>
              <a:rPr lang="cs-CZ" i="1" dirty="0" err="1" smtClean="0"/>
              <a:t>European</a:t>
            </a:r>
            <a:r>
              <a:rPr lang="cs-CZ" i="1" dirty="0" smtClean="0"/>
              <a:t> Transport </a:t>
            </a:r>
            <a:r>
              <a:rPr lang="cs-CZ" i="1" dirty="0" err="1" smtClean="0"/>
              <a:t>Networks</a:t>
            </a:r>
            <a:r>
              <a:rPr lang="cs-CZ" dirty="0" smtClean="0"/>
              <a:t>, zkratka </a:t>
            </a:r>
            <a:r>
              <a:rPr lang="cs-CZ" b="1" dirty="0" smtClean="0"/>
              <a:t>TEN-T</a:t>
            </a:r>
            <a:r>
              <a:rPr lang="cs-CZ" dirty="0" smtClean="0"/>
              <a:t>) je síť silničních a železničních koridorů, mezinárodních letišť a vodních cest. Základním důvodem jejího zřízení bylo zlepšení dopravní infrastruktury v mezinárodní sféře. Byla schválena </a:t>
            </a:r>
            <a:r>
              <a:rPr lang="cs-CZ" dirty="0" smtClean="0">
                <a:hlinkClick r:id="rId4" action="ppaction://hlinkfile" tooltip="Evropský parlament"/>
              </a:rPr>
              <a:t>Evropským parlamentem</a:t>
            </a:r>
            <a:r>
              <a:rPr lang="cs-CZ" dirty="0" smtClean="0"/>
              <a:t> v roce </a:t>
            </a:r>
            <a:r>
              <a:rPr lang="cs-CZ" dirty="0" smtClean="0">
                <a:hlinkClick r:id="rId5" action="ppaction://hlinkfile" tooltip="1993"/>
              </a:rPr>
              <a:t>1993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7152E-0CDE-4555-AFA4-CDB3379F5735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BD2ACB1-1437-4462-9469-64C84BA38FC4}" type="datetimeFigureOut">
              <a:rPr lang="cs-CZ" smtClean="0"/>
              <a:pPr/>
              <a:t>24.9.2014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A432DF-9284-4277-B950-0FE66F30BE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-ustecky.cz/rozvoj-kraje.asp?p1=20450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 smtClean="0"/>
              <a:t>Příprava Ústeckého kraje na Evropské strukturální a investiční fondy 2014 - 2020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1: Konkurenceschopné, dostupné a bezpečné regiony</a:t>
            </a:r>
          </a:p>
          <a:p>
            <a:r>
              <a:rPr lang="cs-CZ" dirty="0" smtClean="0"/>
              <a:t>PO 2: Zkvalitnění veřejných služeb a podmínek života pro obyvatele regionů</a:t>
            </a:r>
          </a:p>
          <a:p>
            <a:r>
              <a:rPr lang="cs-CZ" dirty="0" smtClean="0"/>
              <a:t>PO 3: Dobrá správa území a zefektivnění veřejných institucí</a:t>
            </a:r>
          </a:p>
          <a:p>
            <a:endParaRPr lang="cs-CZ" dirty="0" smtClean="0"/>
          </a:p>
          <a:p>
            <a:r>
              <a:rPr lang="cs-CZ" dirty="0" smtClean="0"/>
              <a:t>Podpora investičních projektů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Integrovaný regionální operační program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1.1: Zvýšení regionální mobility prostřednictvím modernizace a rozvoje sítí regionální silniční infrastruktury navazující na síť TEN-T </a:t>
            </a:r>
          </a:p>
          <a:p>
            <a:pPr lvl="1"/>
            <a:r>
              <a:rPr lang="cs-CZ" dirty="0" smtClean="0"/>
              <a:t>Rekonstrukce, modernizace, popř. výstavba silnic a budování obchvatů sídel na vybrané regionální silniční síti s cílem zvýšit konektivitu k síti TEN-T. Podporováno bude napojení hospodářsky problémového regionu nebo periferního území na síť TEN-T </a:t>
            </a:r>
          </a:p>
          <a:p>
            <a:pPr lvl="1"/>
            <a:r>
              <a:rPr lang="cs-CZ" dirty="0" smtClean="0"/>
              <a:t>Příloha 4 nebo splnění daných kritérií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– PO 1Konkurenceschopné, dostupné a bezpečné regiony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SPECIFICKÝ CÍL 1.2: Zvýšení podílu udržitelných forem dopravy </a:t>
            </a:r>
          </a:p>
          <a:p>
            <a:pPr lvl="1"/>
            <a:r>
              <a:rPr lang="cs-CZ" dirty="0" smtClean="0"/>
              <a:t>Výstavba a modernizace přestupních terminálů pro veřejnou dopravu a systémů pro přestup na veřejnou dopravu P+R, K+R, B+R za účelem podpory veřejné dopravy a </a:t>
            </a:r>
            <a:r>
              <a:rPr lang="cs-CZ" dirty="0" err="1" smtClean="0"/>
              <a:t>multimodality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Výstavba, rekonstrukce nebo modernizace inteligentních dopravních systémů (ITS) a dopravní telematiky pro veřejnou dopravu, </a:t>
            </a:r>
          </a:p>
          <a:p>
            <a:pPr lvl="1"/>
            <a:r>
              <a:rPr lang="cs-CZ" dirty="0" smtClean="0"/>
              <a:t>Zavádění nebo modernizace řídících, informačních, odbavovacích a platebních systémů pro veřejnou dopravu </a:t>
            </a:r>
          </a:p>
          <a:p>
            <a:pPr lvl="1"/>
            <a:r>
              <a:rPr lang="cs-CZ" dirty="0" smtClean="0"/>
              <a:t>Výstavba a rekonstrukce cyklostezek a cyklotras, budování doprovodné infrastruktury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– PO 1Konkurenceschopné, dostupné a bezpečné regiony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1.3: Zvýšení připravenosti k řešení a řízení rizik a katastrof </a:t>
            </a:r>
          </a:p>
          <a:p>
            <a:pPr lvl="1"/>
            <a:r>
              <a:rPr lang="cs-CZ" b="1" dirty="0" smtClean="0"/>
              <a:t>Vozidla a vybavení zdravotnické záchranné služby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– PO 1Konkurenceschopné, dostupné a bezpečné regiony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SPECIFICKÝ CÍL 2.1: Zvýšení kvality a dostupnosti služeb vedoucí k sociální inkluzi</a:t>
            </a:r>
          </a:p>
          <a:p>
            <a:pPr lvl="1"/>
            <a:r>
              <a:rPr lang="cs-CZ" b="1" dirty="0" smtClean="0"/>
              <a:t>Z</a:t>
            </a:r>
            <a:r>
              <a:rPr lang="cs-CZ" dirty="0" smtClean="0"/>
              <a:t>řizování či rekonstrukce stávajících zařízení pro poskytování komunitní péče </a:t>
            </a:r>
          </a:p>
          <a:p>
            <a:pPr lvl="1"/>
            <a:r>
              <a:rPr lang="cs-CZ" dirty="0" smtClean="0"/>
              <a:t>Zřizování nových (i výstavba) či rekonstrukce stávajících zařízení (i pobytových) pro dosažení </a:t>
            </a:r>
            <a:r>
              <a:rPr lang="cs-CZ" dirty="0" err="1" smtClean="0"/>
              <a:t>deinstitucionalizované</a:t>
            </a:r>
            <a:r>
              <a:rPr lang="cs-CZ" dirty="0" smtClean="0"/>
              <a:t> péče a humanizace pobytových zařízení. Podporována bude infrastruktura pro terénní, ambulantní a nízkokapacitní pobytové formy sociálních, zdravotních a návazných služeb pro osoby sociálně vyloučené či ohrožené chudobou a sociálním vyloučením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IROP - PO 2: Zkvalitnění veřejných služeb a podmínek života pro obyvatele regionů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2.2: Vznik nových a rozvoj existujících podnikatelských aktivit v oblasti sociálního podnikání </a:t>
            </a:r>
          </a:p>
          <a:p>
            <a:pPr lvl="1"/>
            <a:r>
              <a:rPr lang="cs-CZ" dirty="0" smtClean="0"/>
              <a:t>Výstavba, rekonstrukce, rozšíření a vybavení sociálních podniků.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IROP - PO 2: Zkvalitnění veřejných služeb a podmínek života pro obyvatele regionů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2.3: Rozvoj infrastruktury pro poskytování zdravotních služeb a péče o zdraví</a:t>
            </a:r>
          </a:p>
          <a:p>
            <a:pPr lvl="1"/>
            <a:r>
              <a:rPr lang="cs-CZ" dirty="0" smtClean="0"/>
              <a:t>Modernizace infrastruktury poskytovatelů vysoce specializované péče (</a:t>
            </a:r>
            <a:r>
              <a:rPr lang="cs-CZ" dirty="0" err="1" smtClean="0"/>
              <a:t>onkogynekologická</a:t>
            </a:r>
            <a:r>
              <a:rPr lang="cs-CZ" dirty="0" smtClean="0"/>
              <a:t> a </a:t>
            </a:r>
            <a:r>
              <a:rPr lang="cs-CZ" dirty="0" err="1" smtClean="0"/>
              <a:t>perinatologická</a:t>
            </a:r>
            <a:r>
              <a:rPr lang="cs-CZ" dirty="0" smtClean="0"/>
              <a:t> síť) v podobě pořízení přístrojového vybavení a nezbytných stavebních úprav – vybrané nemocnice</a:t>
            </a:r>
          </a:p>
          <a:p>
            <a:pPr lvl="1"/>
            <a:r>
              <a:rPr lang="cs-CZ" dirty="0" smtClean="0"/>
              <a:t>Modernizace infrastruktury návazné péče – nemocnice splňující daná kritéria</a:t>
            </a:r>
          </a:p>
          <a:p>
            <a:pPr lvl="1"/>
            <a:r>
              <a:rPr lang="cs-CZ" dirty="0" err="1" smtClean="0"/>
              <a:t>Deinstitucionalizace</a:t>
            </a:r>
            <a:r>
              <a:rPr lang="cs-CZ" dirty="0" smtClean="0"/>
              <a:t> psychiatrických nemocnic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IROP - PO 2: Zkvalitnění veřejných služeb a podmínek života pro obyvatele regionů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SPECIFICKÝ CÍL 2.4: Zvýšení kvality a dostupnosti infrastruktury pro vzdělávání a celoživotní učení </a:t>
            </a:r>
          </a:p>
          <a:p>
            <a:pPr lvl="1"/>
            <a:r>
              <a:rPr lang="cs-CZ" dirty="0" smtClean="0"/>
              <a:t>Rozšíření kapacit pro předškolní vzdělávání </a:t>
            </a:r>
          </a:p>
          <a:p>
            <a:pPr lvl="1"/>
            <a:r>
              <a:rPr lang="cs-CZ" dirty="0" smtClean="0"/>
              <a:t>Výstavba, rekonstrukce a vybavení odborných učeben, laboratoří, dílen, center odborné přípravy a pozemků pro výuku přírodovědných a technických oborů a pro výuku technických a řemeslných dovedností</a:t>
            </a:r>
          </a:p>
          <a:p>
            <a:pPr lvl="1"/>
            <a:r>
              <a:rPr lang="cs-CZ" dirty="0" smtClean="0"/>
              <a:t>Obdobně pro výuku jazyků, matematiky a ICT </a:t>
            </a:r>
          </a:p>
          <a:p>
            <a:pPr lvl="1"/>
            <a:r>
              <a:rPr lang="cs-CZ" dirty="0" smtClean="0"/>
              <a:t>Pro vzdělávání dětí, žáků a studentů se SVP budou podporovány úpravy budov a učeben, vybavení nábytkem, stroji, didaktickými pomůckami, kompenzačními pomůckami a kompenzačním vybavením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IROP - PO 2: Zkvalitnění veřejných služeb a podmínek života pro obyvatele regionů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SPECIFICKÝ CÍL 3.1: Zefektivnění prezentace, posílení ochrany a rozvoje kulturního a přírodního dědictví </a:t>
            </a:r>
          </a:p>
          <a:p>
            <a:pPr lvl="1"/>
            <a:r>
              <a:rPr lang="cs-CZ" dirty="0" smtClean="0"/>
              <a:t>Památky zapsané na na Seznam kandidátů na zápis na Seznam kulturního a přírodního dědictví UNESCO </a:t>
            </a:r>
          </a:p>
          <a:p>
            <a:pPr lvl="1"/>
            <a:r>
              <a:rPr lang="cs-CZ" dirty="0" smtClean="0"/>
              <a:t>Veřejná infrastruktura pro zpřístupnění a zatraktivnění kulturního a přírodního dědictví (např. parkoviště)</a:t>
            </a:r>
          </a:p>
          <a:p>
            <a:pPr lvl="1"/>
            <a:r>
              <a:rPr lang="cs-CZ" dirty="0" smtClean="0"/>
              <a:t>Projekty zlepšující podmínky pro uchování a zefektivnění správy sbírek, mobiliárních a knihovních fondů </a:t>
            </a:r>
          </a:p>
          <a:p>
            <a:pPr lvl="1"/>
            <a:r>
              <a:rPr lang="cs-CZ" dirty="0" smtClean="0"/>
              <a:t>Projekty, které zpřístupní sbírky, mobiliární a knihovní fondy pro veřejnost a pro kulturní a kreativní průmysly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- PO 3: Dobrá správa území a zefektivnění veřejných institucí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3.2 Zvyšování efektivity a transparentnosti veřejné správy prostřednictvím rozvoje využití a kvality systémů IKT</a:t>
            </a:r>
          </a:p>
          <a:p>
            <a:pPr lvl="1"/>
            <a:r>
              <a:rPr lang="cs-CZ" b="1" dirty="0" smtClean="0"/>
              <a:t> </a:t>
            </a:r>
            <a:r>
              <a:rPr lang="cs-CZ" dirty="0" smtClean="0"/>
              <a:t>projekty z oblasti </a:t>
            </a:r>
            <a:r>
              <a:rPr lang="cs-CZ" dirty="0" err="1" smtClean="0"/>
              <a:t>eGovernment</a:t>
            </a:r>
            <a:r>
              <a:rPr lang="cs-CZ" dirty="0" smtClean="0"/>
              <a:t>, infrastruktury a informační a komunikační systémy veřejné správy v rozsahu rozšíření, propojení, konsolidace systémů, aplikací a datového fondu (včetně jeho publikování) veřejné správy včetně </a:t>
            </a:r>
            <a:r>
              <a:rPr lang="cs-CZ" dirty="0" err="1" smtClean="0"/>
              <a:t>cloudových</a:t>
            </a:r>
            <a:r>
              <a:rPr lang="cs-CZ" dirty="0" smtClean="0"/>
              <a:t> řešení.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- PO 3: Dobrá správa území a zefektivnění veřejných institucí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Dohoda o partnerství ČR – EK</a:t>
            </a:r>
          </a:p>
          <a:p>
            <a:r>
              <a:rPr lang="cs-CZ" dirty="0" smtClean="0"/>
              <a:t>OP Věda, výzkum, vzdělávání</a:t>
            </a:r>
          </a:p>
          <a:p>
            <a:r>
              <a:rPr lang="cs-CZ" dirty="0" smtClean="0"/>
              <a:t>OP Zaměstnanost</a:t>
            </a:r>
          </a:p>
          <a:p>
            <a:r>
              <a:rPr lang="cs-CZ" dirty="0" smtClean="0"/>
              <a:t>OP Životní prostředí</a:t>
            </a:r>
          </a:p>
          <a:p>
            <a:r>
              <a:rPr lang="cs-CZ" dirty="0" smtClean="0"/>
              <a:t>OP Doprava</a:t>
            </a:r>
          </a:p>
          <a:p>
            <a:r>
              <a:rPr lang="cs-CZ" dirty="0" smtClean="0"/>
              <a:t>OP Podnikání a inovace pro konkurenceschopnost</a:t>
            </a:r>
          </a:p>
          <a:p>
            <a:r>
              <a:rPr lang="cs-CZ" dirty="0" smtClean="0"/>
              <a:t>Integrovaný regionální operační program</a:t>
            </a:r>
          </a:p>
          <a:p>
            <a:r>
              <a:rPr lang="cs-CZ" dirty="0" smtClean="0"/>
              <a:t>OP Technická pomoc</a:t>
            </a:r>
          </a:p>
          <a:p>
            <a:r>
              <a:rPr lang="cs-CZ" dirty="0" smtClean="0"/>
              <a:t>Programy Evropské územní spolupráce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Dokumenty jsou na  </a:t>
            </a: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kr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ustecky.cz</a:t>
            </a:r>
            <a:r>
              <a:rPr lang="cs-CZ" dirty="0" smtClean="0">
                <a:hlinkClick r:id="rId2"/>
              </a:rPr>
              <a:t>/rozvoj-kraje.</a:t>
            </a:r>
            <a:r>
              <a:rPr lang="cs-CZ" dirty="0" err="1" smtClean="0">
                <a:hlinkClick r:id="rId2"/>
              </a:rPr>
              <a:t>asp</a:t>
            </a:r>
            <a:r>
              <a:rPr lang="cs-CZ" dirty="0" smtClean="0">
                <a:hlinkClick r:id="rId2"/>
              </a:rPr>
              <a:t>?p1=204504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Struktura dokumentů pro ESIF        2014 - 2020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3.3: Podpora pořizování a uplatňování dokumentů územního rozvoje</a:t>
            </a:r>
          </a:p>
          <a:p>
            <a:pPr lvl="1"/>
            <a:r>
              <a:rPr lang="cs-CZ" b="1" dirty="0" smtClean="0"/>
              <a:t> </a:t>
            </a:r>
            <a:r>
              <a:rPr lang="cs-CZ" dirty="0" smtClean="0"/>
              <a:t>Pořízení územních plánů, pořízení regulačních plánů, pořízení územních studií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IROP - PO 3: Dobrá správa území a zefektivnění veřejných institucí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1: Posilování kapacit pro kvalitní výzkum</a:t>
            </a:r>
          </a:p>
          <a:p>
            <a:r>
              <a:rPr lang="cs-CZ" dirty="0" smtClean="0"/>
              <a:t>PO2: Rozvoj vysokých škol a lidských zdrojů pro výzkum a vývoj</a:t>
            </a:r>
          </a:p>
          <a:p>
            <a:r>
              <a:rPr lang="cs-CZ" dirty="0" smtClean="0"/>
              <a:t>PO3: Rovný přístup ke kvalitnímu předškolnímu, základnímu a sekundárnímu vzdělávání</a:t>
            </a:r>
          </a:p>
          <a:p>
            <a:r>
              <a:rPr lang="cs-CZ" dirty="0" smtClean="0"/>
              <a:t>Příprava národní Strategie inteligentní specializace (S3 strategie) s krajskými doplňky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</a:t>
            </a:r>
            <a:r>
              <a:rPr lang="cs-CZ" dirty="0" smtClean="0"/>
              <a:t>Výzkum</a:t>
            </a:r>
            <a:r>
              <a:rPr lang="cs-CZ" dirty="0" smtClean="0"/>
              <a:t>, </a:t>
            </a:r>
            <a:r>
              <a:rPr lang="cs-CZ" dirty="0" smtClean="0"/>
              <a:t>vývoj, vzdělávání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SC 2:</a:t>
            </a:r>
            <a:r>
              <a:rPr lang="cs-CZ" b="1" dirty="0" smtClean="0"/>
              <a:t>Zvýšení přínosů výzkumu pro společnost </a:t>
            </a:r>
            <a:endParaRPr lang="cs-CZ" dirty="0" smtClean="0"/>
          </a:p>
          <a:p>
            <a:pPr lvl="1" algn="just"/>
            <a:r>
              <a:rPr lang="cs-CZ" dirty="0" smtClean="0"/>
              <a:t>příprava a realizace projektů a aktivit na tvorbu kvalitního inovačního prostředí pro podporu </a:t>
            </a:r>
            <a:r>
              <a:rPr lang="cs-CZ" dirty="0" err="1" smtClean="0"/>
              <a:t>VaVaI</a:t>
            </a:r>
            <a:r>
              <a:rPr lang="cs-CZ" dirty="0" smtClean="0"/>
              <a:t>, naplňujících RIS 3 na regionální úrovni, které budou řešeny ve spolupráci veřejného sektoru se soukromým.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VVV – PO 1: Posilování kapacit pro kvalitní výzkum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SC 1: </a:t>
            </a:r>
            <a:r>
              <a:rPr lang="cs-CZ" b="1" dirty="0" smtClean="0"/>
              <a:t>Vzdělávání k sociální integraci dětí a žáků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v obcích se SVL – místní AP vzdělávání</a:t>
            </a:r>
          </a:p>
          <a:p>
            <a:pPr lvl="1" algn="just"/>
            <a:r>
              <a:rPr lang="cs-CZ" dirty="0" smtClean="0"/>
              <a:t>posílení kompetencí pedagogických pracovníků všech stupňů běžných škol (včetně vedoucích pracovníků) pro inkluzívní vzdělávání </a:t>
            </a:r>
          </a:p>
          <a:p>
            <a:pPr lvl="1" algn="just"/>
            <a:r>
              <a:rPr lang="cs-CZ" dirty="0" smtClean="0"/>
              <a:t>zavádění moderních (aktivizující) metod výuky pro zvýšení její kvality. Budou zde dále podpořeny aktivity vedoucí ke zlepšení pedagogicko-psychologického poradenství a speciálně pedagogického poradenství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OP VVV – PO 3: Rovný přístup ke kvalitnímu předškolnímu, primárnímu a sekundárnímu vzdělávání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SC 1:</a:t>
            </a:r>
            <a:r>
              <a:rPr lang="cs-CZ" b="1" dirty="0" smtClean="0"/>
              <a:t>Vzdělávání k sociální integraci dětí a žáků </a:t>
            </a:r>
          </a:p>
          <a:p>
            <a:pPr>
              <a:buNone/>
            </a:pPr>
            <a:endParaRPr lang="cs-CZ" dirty="0" smtClean="0"/>
          </a:p>
          <a:p>
            <a:pPr lvl="1" algn="just"/>
            <a:r>
              <a:rPr lang="cs-CZ" dirty="0" smtClean="0"/>
              <a:t>opatření pro snižování předčasného ukončování vzdělání u žáků z ohrožených skupin. Budou podpořeny aktivity směřující k posílení motivace ke vzdělávání, podpůrné skupiny, podpora při přechodu ze ZŠ na SŠ a při vstupu na trh práce, začleňování do již existujících organizací zájmového a neformálního vzdělávání, apod.</a:t>
            </a:r>
          </a:p>
          <a:p>
            <a:pPr lvl="1" algn="just"/>
            <a:r>
              <a:rPr lang="cs-CZ" dirty="0" smtClean="0"/>
              <a:t>aktivizaci žáků škol samostatně zřízených pro děti a žáky se zdravotním postižením, včetně aktivit vedoucí k vyšší míře jejich začleňování do již existujících organizací zájmového a neformálního vzdělávání a programů podpory jejich vstupu na trh práce. </a:t>
            </a:r>
          </a:p>
          <a:p>
            <a:pPr lvl="1" algn="just"/>
            <a:r>
              <a:rPr lang="cs-CZ" dirty="0" smtClean="0"/>
              <a:t>V zařízeních institucionální výchovy budou podpořena opatření zaměřená na snížení rizika předčasného ukončení vzdělávání a pozdější nezaměstnanosti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OP VVV – PO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SC 2:Zlepšení kvality vzdělávání a výsledků žáků v klíčových kompetencích </a:t>
            </a:r>
          </a:p>
          <a:p>
            <a:pPr lvl="1" algn="just"/>
            <a:r>
              <a:rPr lang="cs-CZ" dirty="0" smtClean="0"/>
              <a:t>zkvalitňování vzdělávání všech žáků v KK s důrazem na rozvoj základních gramotností (čtenářská a matematická) a na podporu nadání a talentu každého žáka, speciálně pak v oblastech spadajících pod koncept STEM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VVV – PO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SC 3: Rozvoj systému strategického řízení a hodnocení kvality ve vzdělávání </a:t>
            </a:r>
          </a:p>
          <a:p>
            <a:pPr lvl="1" algn="just"/>
            <a:r>
              <a:rPr lang="cs-CZ" dirty="0" smtClean="0"/>
              <a:t>Cílem je na všech úrovních vzdělávacího systému zkvalitnit strategický přístup k vedení, sdílet představu o kvalitě ve vzdělávání a budovat kulturu hodnocení výsledků vzdělávání. U aktérů dojde ke zvýšení kompetencí v oblasti vedení, monitorování a vyhodnocování výsledků z hlediska sledovaných cílů, včetně podpory rovných příležitostí. K realizaci změny je nutné výrazně zlepšit informovanost odborné veřejnosti a rodičů.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VVV – PO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SC 4: Zkvalitnění přípravy budoucích a začínajících pedagogických pracovníků </a:t>
            </a:r>
          </a:p>
          <a:p>
            <a:pPr lvl="1" algn="just"/>
            <a:r>
              <a:rPr lang="cs-CZ" dirty="0" smtClean="0"/>
              <a:t>Cílem je zvýšení kvality přípravy pedagogických pracovníků a usnadnění jejich adaptačního období ve spolupráci se školami jako zaměstnavateli </a:t>
            </a:r>
          </a:p>
          <a:p>
            <a:pPr algn="just"/>
            <a:r>
              <a:rPr lang="cs-CZ" dirty="0" smtClean="0"/>
              <a:t>SC 5: Zvyšování kvality vzdělávání a odborné přípravy včetně posílení jejich relevance pro trh práce</a:t>
            </a:r>
          </a:p>
          <a:p>
            <a:pPr lvl="1" algn="just"/>
            <a:r>
              <a:rPr lang="cs-CZ" dirty="0" smtClean="0"/>
              <a:t> Cílem je podpořit motivaci dětí, žáků a studentů ke studiu technických a přírodovědných oborů, zlepšit odborné a podnikatelské kompetence absolventů a zvýšit jejich uplatnitelnost na trhu práce. Doprovodným cílem je zlepšit podmínky pro vzdělávání dospělých na školách a zvýšení přínosu tohoto vzdělávání pro jejich uplatnitelnost.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VVV – PO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IP 2: Rovnost žen a mužů ve všech oblastech, a to i pokud jde o přístup k zaměstnání a kariérní postup, sladění pracovního a soukromého života a podpora stejné odměny za stejnou práci</a:t>
            </a:r>
          </a:p>
          <a:p>
            <a:pPr lvl="1"/>
            <a:r>
              <a:rPr lang="cs-CZ" dirty="0" smtClean="0"/>
              <a:t>Aktivity vhodné pro Pakt zaměstnanosti</a:t>
            </a:r>
          </a:p>
          <a:p>
            <a:r>
              <a:rPr lang="cs-CZ" dirty="0" smtClean="0"/>
              <a:t>IP 3: Pomoc pracovníkům, podnikům a podnikatelům přizpůsobovat se změnám </a:t>
            </a:r>
          </a:p>
          <a:p>
            <a:pPr lvl="1"/>
            <a:r>
              <a:rPr lang="cs-CZ" dirty="0" smtClean="0"/>
              <a:t>Aktivity vhodné pro Pakt zaměstnanosti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OP Zaměstnanost – PO 1: </a:t>
            </a:r>
            <a:r>
              <a:rPr lang="pl-PL" sz="3200" dirty="0" smtClean="0"/>
              <a:t>Podpora zaměstnanosti a adaptability pracovní síly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IP 4</a:t>
            </a:r>
          </a:p>
          <a:p>
            <a:pPr lvl="1"/>
            <a:r>
              <a:rPr lang="cs-CZ" dirty="0" smtClean="0"/>
              <a:t> </a:t>
            </a:r>
            <a:r>
              <a:rPr lang="cs-CZ" b="1" dirty="0" smtClean="0"/>
              <a:t>Specifický cíl 1: Zvýšit kapacitu, komplexnost a kvalitu služeb poskytovaných institucemi veřejných služeb zaměstnanosti </a:t>
            </a:r>
          </a:p>
          <a:p>
            <a:pPr lvl="1"/>
            <a:r>
              <a:rPr lang="cs-CZ" b="1" dirty="0" smtClean="0"/>
              <a:t>Specifický cíl 2: Zvýšit kvalitu systému dalšího vzdělávání </a:t>
            </a:r>
          </a:p>
          <a:p>
            <a:pPr lvl="1"/>
            <a:endParaRPr lang="cs-CZ" b="1" dirty="0" smtClean="0"/>
          </a:p>
          <a:p>
            <a:pPr lvl="1"/>
            <a:r>
              <a:rPr lang="cs-CZ" b="1" dirty="0" smtClean="0"/>
              <a:t>Pro úřady práce, apod.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Zaměstnanost – PO 1</a:t>
            </a:r>
            <a:endParaRPr lang="cs-CZ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2420888"/>
          <a:ext cx="82296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VVV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Zam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PIK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IROP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 Praha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mld. EUR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2, 779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2, 135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2, 565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4, 695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4, 170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4, 871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/>
                        <a:t>0,201</a:t>
                      </a:r>
                      <a:endParaRPr lang="cs-C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0, 223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2, 170</a:t>
                      </a:r>
                      <a:endParaRPr lang="cs-CZ" sz="1400" dirty="0"/>
                    </a:p>
                  </a:txBody>
                  <a:tcPr/>
                </a:tc>
              </a:tr>
              <a:tr h="497944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mld. Kč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75,033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57,645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69,255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126,76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112,59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131,51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/>
                        <a:t>5,427</a:t>
                      </a:r>
                      <a:endParaRPr lang="cs-CZ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6,021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58,59</a:t>
                      </a:r>
                      <a:endParaRPr lang="cs-CZ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alokace na OP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PO1: Podpora zaměstnanosti a adaptability pracovní síly</a:t>
            </a:r>
          </a:p>
          <a:p>
            <a:r>
              <a:rPr lang="cs-CZ" dirty="0" smtClean="0"/>
              <a:t>PO2: Sociální začleňování a boj s chudobou</a:t>
            </a:r>
          </a:p>
          <a:p>
            <a:r>
              <a:rPr lang="cs-CZ" dirty="0" smtClean="0"/>
              <a:t>PO3: Sociální inovace a mezinárodní spolupráce</a:t>
            </a:r>
          </a:p>
          <a:p>
            <a:r>
              <a:rPr lang="cs-CZ" dirty="0" smtClean="0"/>
              <a:t>PO4: Efektivní </a:t>
            </a:r>
            <a:r>
              <a:rPr lang="cs-CZ" smtClean="0"/>
              <a:t>veřejná správa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Zaměstnanost</a:t>
            </a:r>
            <a:endParaRPr lang="cs-CZ" dirty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IP 5</a:t>
            </a:r>
          </a:p>
          <a:p>
            <a:r>
              <a:rPr lang="cs-CZ" dirty="0" smtClean="0"/>
              <a:t>SC: </a:t>
            </a:r>
            <a:r>
              <a:rPr lang="cs-CZ" b="1" dirty="0" smtClean="0"/>
              <a:t>Snížit míru nezaměstnanosti podpořených mladých osob v regionu NUTS II Severozápad</a:t>
            </a:r>
          </a:p>
          <a:p>
            <a:pPr>
              <a:buNone/>
            </a:pPr>
            <a:r>
              <a:rPr lang="cs-CZ" b="1" dirty="0" smtClean="0"/>
              <a:t> </a:t>
            </a:r>
            <a:endParaRPr lang="cs-CZ" sz="2800" dirty="0" smtClean="0"/>
          </a:p>
          <a:p>
            <a:pPr lvl="1"/>
            <a:r>
              <a:rPr lang="cs-CZ" sz="2400" dirty="0" smtClean="0"/>
              <a:t>Podpora učňovské přípravy a odborných stáží </a:t>
            </a:r>
          </a:p>
          <a:p>
            <a:pPr lvl="1"/>
            <a:r>
              <a:rPr lang="cs-CZ" sz="2400" dirty="0" smtClean="0"/>
              <a:t> Poskytnutí prvních pracovních zkušeností </a:t>
            </a:r>
          </a:p>
          <a:p>
            <a:pPr lvl="1"/>
            <a:r>
              <a:rPr lang="cs-CZ" sz="2400" dirty="0" smtClean="0"/>
              <a:t> Podpora náboru mladých pracovníků a podpora vytváření pracovních míst </a:t>
            </a:r>
          </a:p>
          <a:p>
            <a:pPr lvl="1"/>
            <a:r>
              <a:rPr lang="cs-CZ" sz="2400" dirty="0" smtClean="0"/>
              <a:t> Podpora zahájení podnikání </a:t>
            </a:r>
          </a:p>
          <a:p>
            <a:pPr lvl="1"/>
            <a:r>
              <a:rPr lang="cs-CZ" sz="2400" dirty="0" smtClean="0"/>
              <a:t> Odborné vzdělávání a příprava </a:t>
            </a:r>
          </a:p>
          <a:p>
            <a:pPr lvl="1"/>
            <a:r>
              <a:rPr lang="cs-CZ" sz="2400" dirty="0" smtClean="0"/>
              <a:t> Podpora mobility mladých pracovníků </a:t>
            </a:r>
          </a:p>
          <a:p>
            <a:pPr lvl="1"/>
            <a:r>
              <a:rPr lang="cs-CZ" sz="2400" dirty="0" smtClean="0"/>
              <a:t> Programy druhé šance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Zaměstnanost – PO 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/>
              <a:t>IP 1</a:t>
            </a:r>
          </a:p>
          <a:p>
            <a:r>
              <a:rPr lang="cs-CZ" b="1" dirty="0" smtClean="0"/>
              <a:t>SC 1: Zvýšit uplatnitelnost osob ohrožených sociálním vyloučením nebo sociálně vyloučených ve společnosti a na trhu práce </a:t>
            </a:r>
          </a:p>
          <a:p>
            <a:r>
              <a:rPr lang="cs-CZ" b="1" dirty="0" smtClean="0"/>
              <a:t>SC 2: Rozvoj sektoru sociální ekonomiky </a:t>
            </a:r>
          </a:p>
          <a:p>
            <a:pPr>
              <a:buNone/>
            </a:pPr>
            <a:r>
              <a:rPr lang="cs-CZ" b="1" dirty="0" smtClean="0"/>
              <a:t>IP 2</a:t>
            </a:r>
          </a:p>
          <a:p>
            <a:pPr>
              <a:buNone/>
            </a:pPr>
            <a:r>
              <a:rPr lang="cs-CZ" b="1" dirty="0" smtClean="0"/>
              <a:t>SC 1: Zvýšit kvalitu a udržitelnost systému sociálních služeb, </a:t>
            </a:r>
            <a:r>
              <a:rPr lang="cs-CZ" b="1" dirty="0" err="1" smtClean="0"/>
              <a:t>služeb</a:t>
            </a:r>
            <a:r>
              <a:rPr lang="cs-CZ" b="1" dirty="0" smtClean="0"/>
              <a:t> pro rodiny a děti a dalších navazujících služeb podporujících sociální začleňování </a:t>
            </a:r>
          </a:p>
          <a:p>
            <a:pPr>
              <a:buNone/>
            </a:pPr>
            <a:r>
              <a:rPr lang="cs-CZ" b="1" dirty="0" smtClean="0"/>
              <a:t>SC 2: Zvýšit kvalitu péče o duševní zdraví a přispět k udržitelnosti systému zdravotnictví cílenou podporou zdraví, zdravého životního stylu a prevence nemocí 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OP Zaměstnanost:  Prioritní osa 2 Sociální začleňování a boj s chudobou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1: Zvýšit efektivitu sociálních inovací a mezinárodní spolupráce v tematických oblastech OPZ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Zaměstnanost - PO 3 Sociální inovace a mezinárodní spolupráce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b="1" dirty="0" smtClean="0"/>
              <a:t>Specifický cíl 1: Zvýšit efektivitu a transparentnost veřejné správy </a:t>
            </a:r>
          </a:p>
          <a:p>
            <a:pPr lvl="1"/>
            <a:r>
              <a:rPr lang="cs-CZ" dirty="0" smtClean="0"/>
              <a:t>Nastavení a rozvoj vysoké úrovně profesionalizace, depolitizace a transparentnosti personálních, řídicích, kontrolních a rozhodovacích procesů ve veřejné správě, zejména pak ve státní správě, včetně státní služby; </a:t>
            </a:r>
          </a:p>
          <a:p>
            <a:pPr lvl="1"/>
            <a:r>
              <a:rPr lang="cs-CZ" dirty="0" smtClean="0"/>
              <a:t>Nastavení a rozvoj systému vzdělávání pracovníků veřejné správy, zajištění specifických vzdělávacích a výcvikových programů zvyšujících výkonnost a kvalifikaci pracovníků, mimo jiné i v oblasti boje proti korupci, pokročilého zacházení s ICT, environmentálního vzdělávání, v oblasti kybernetické bezpečnosti, územního plánování, měkkých dovedností apod.; </a:t>
            </a:r>
          </a:p>
          <a:p>
            <a:pPr lvl="1"/>
            <a:r>
              <a:rPr lang="cs-CZ" dirty="0" smtClean="0"/>
              <a:t>Nastavení a rozvoj moderních metod řízení lidských zdrojů včetně systému přijímání, hodnocení a odměňování pracovníků veřejné správy, zvýšení atraktivity veřejné správy jako zaměstnavatele; </a:t>
            </a:r>
          </a:p>
          <a:p>
            <a:pPr lvl="1"/>
            <a:r>
              <a:rPr lang="cs-CZ" dirty="0" smtClean="0"/>
              <a:t>Nastavení a rozvoj procesů dosahování kvality a jejího řízení, včetně environmentálního managementu.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Zaměstnanost - PO 4 Efektivní veřejná správa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IP 2</a:t>
            </a:r>
          </a:p>
          <a:p>
            <a:r>
              <a:rPr lang="cs-CZ" b="1" dirty="0" smtClean="0"/>
              <a:t>Specifický cíl 4: Podpořit preventivní protipovodňová opatření </a:t>
            </a:r>
            <a:endParaRPr lang="cs-CZ" sz="2800" dirty="0" smtClean="0"/>
          </a:p>
          <a:p>
            <a:pPr lvl="1"/>
            <a:r>
              <a:rPr lang="cs-CZ" sz="2400" dirty="0" smtClean="0"/>
              <a:t>Analýza odtokových poměrů včetně návrhů možných protipovodňových opatření. </a:t>
            </a:r>
          </a:p>
          <a:p>
            <a:pPr lvl="1"/>
            <a:r>
              <a:rPr lang="cs-CZ" sz="2400" dirty="0" smtClean="0"/>
              <a:t>Budování, rozšíření a zkvalitnění varovných, hlásných, předpovědních a výstražných systémů na lokální i celostátní úrovni, digitální povodňové plány 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ŽP – PO 1: Zlepšování kvality vody a snižování rizika povodní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/>
              <a:t>IP1</a:t>
            </a:r>
          </a:p>
          <a:p>
            <a:r>
              <a:rPr lang="cs-CZ" b="1" dirty="0" smtClean="0"/>
              <a:t>Specifický cíl 1: Snížit emise z lokálního vytápění domácností podílející se na expozici obyvatelstva nadlimitním koncentracím znečišťujících látek </a:t>
            </a:r>
          </a:p>
          <a:p>
            <a:r>
              <a:rPr lang="cs-CZ" b="1" dirty="0" smtClean="0"/>
              <a:t>Specifický cíl 2: Snížit emise stacionárních zdrojů podílející se na expozici obyvatelstva nadlimitním koncentracím znečišťujících látek </a:t>
            </a:r>
          </a:p>
          <a:p>
            <a:r>
              <a:rPr lang="cs-CZ" b="1" dirty="0" smtClean="0"/>
              <a:t>Specifický cíl 3: Zlepšit systém sledování, hodnocení a předpovídání vývoje kvality ovzduší, počasí a klimatu a ozonové vrstvy Země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ŽP - PO 2: Zlepšování kvality ovzduší v lidských sídlech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IP 1: Zachování a ochrana životního prostředí a podporování účinného využívání zdrojů investicemi do </a:t>
            </a:r>
            <a:r>
              <a:rPr lang="cs-CZ" b="1" dirty="0" smtClean="0"/>
              <a:t>odpadového hospodářství </a:t>
            </a:r>
            <a:r>
              <a:rPr lang="cs-CZ" dirty="0" smtClean="0"/>
              <a:t>s cílem plnit požadavky </a:t>
            </a:r>
            <a:r>
              <a:rPr lang="cs-CZ" i="1" dirty="0" err="1" smtClean="0"/>
              <a:t>acquis</a:t>
            </a:r>
            <a:r>
              <a:rPr lang="cs-CZ" i="1" dirty="0" smtClean="0"/>
              <a:t> Unie v oblasti životního prostředí </a:t>
            </a:r>
          </a:p>
          <a:p>
            <a:r>
              <a:rPr lang="cs-CZ" dirty="0" smtClean="0"/>
              <a:t>IP 2</a:t>
            </a:r>
          </a:p>
          <a:p>
            <a:pPr lvl="1"/>
            <a:r>
              <a:rPr lang="cs-CZ" b="1" dirty="0" smtClean="0"/>
              <a:t>Specifický cíl 4: Odstranit a inventarizovat ekologické zátěže </a:t>
            </a:r>
            <a:endParaRPr lang="cs-CZ" sz="2800" dirty="0" smtClean="0"/>
          </a:p>
          <a:p>
            <a:pPr lvl="2"/>
            <a:r>
              <a:rPr lang="cs-CZ" sz="2200" dirty="0" smtClean="0"/>
              <a:t>inventarizace kontaminovaných a potenciálně kontaminovaných míst, kategorizace priorit pro výběr nejzávažněji kontaminovaných míst k sanaci, </a:t>
            </a:r>
          </a:p>
          <a:p>
            <a:pPr lvl="2"/>
            <a:r>
              <a:rPr lang="cs-CZ" sz="2200" dirty="0" smtClean="0"/>
              <a:t>realizace průzkumných prací (včetně </a:t>
            </a:r>
            <a:r>
              <a:rPr lang="cs-CZ" sz="2200" dirty="0" err="1" smtClean="0"/>
              <a:t>doprůzkumů</a:t>
            </a:r>
            <a:r>
              <a:rPr lang="cs-CZ" sz="2200" dirty="0" smtClean="0"/>
              <a:t>), analýz rizik </a:t>
            </a:r>
          </a:p>
          <a:p>
            <a:pPr lvl="2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OP ŽP - PO 3: Odpady a materiálové toky, ekologické zátěže a rizika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Specifický cíl 5: Snížit environmentální rizika a rozvíjet systémy jejich řízení </a:t>
            </a:r>
            <a:endParaRPr lang="cs-CZ" sz="2800" dirty="0" smtClean="0"/>
          </a:p>
          <a:p>
            <a:pPr lvl="1"/>
            <a:r>
              <a:rPr lang="cs-CZ" sz="2400" dirty="0" smtClean="0"/>
              <a:t>vytvoření informačních systémů, znalostních portálů a SW nástrojů pro tvorbu a aplikaci nových metodik a postupů v managementu chemických látek a prevenci závažných chemických havárií, 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OP ŽP - PO 3: Odpady a materiálové toky, ekologické zátěže a rizika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Specifický cíl 2: Posílit biodiverzitu </a:t>
            </a:r>
            <a:endParaRPr lang="cs-CZ" sz="2800" dirty="0" smtClean="0"/>
          </a:p>
          <a:p>
            <a:pPr lvl="1"/>
            <a:r>
              <a:rPr lang="cs-CZ" sz="2400" dirty="0" smtClean="0"/>
              <a:t>péče o vzácné druhy (ve volné krajině i urbanizovaném prostředí) a jejich biotopy vč. obnovy a tvorby těchto biotopů, </a:t>
            </a:r>
          </a:p>
          <a:p>
            <a:pPr lvl="1"/>
            <a:r>
              <a:rPr lang="cs-CZ" sz="2400" dirty="0" smtClean="0"/>
              <a:t>péče o cenná stanoviště a jejich obnova a tvorba, </a:t>
            </a:r>
          </a:p>
          <a:p>
            <a:pPr lvl="1"/>
            <a:r>
              <a:rPr lang="cs-CZ" sz="2400" dirty="0" smtClean="0"/>
              <a:t>zajišťování péče o zvláště chráněná území (ZCHÚ) i lokality soustavy Natura 2000. Sběr informací, tvorba informačních a technických nástrojů a podkladů pro zajištění ochrany a péče o ZCHÚ a území soustavy Natura 2000 a o cílové organismy, </a:t>
            </a:r>
            <a:endParaRPr lang="cs-CZ" sz="2800" dirty="0" smtClean="0"/>
          </a:p>
          <a:p>
            <a:pPr lvl="1"/>
            <a:r>
              <a:rPr lang="cs-CZ" sz="2400" dirty="0" smtClean="0"/>
              <a:t>budování a údržba návštěvnické infrastruktury v ZCHÚ a území soustavy NATURA 2000 </a:t>
            </a:r>
          </a:p>
          <a:p>
            <a:pPr lvl="1"/>
            <a:endParaRPr lang="cs-CZ" sz="2400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ŽP - PO 4: Ochrana a péče o přírodu a krajinu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ŘO vyhlašují výzvy k podání projektů</a:t>
            </a:r>
          </a:p>
          <a:p>
            <a:pPr lvl="1"/>
            <a:r>
              <a:rPr lang="cs-CZ" dirty="0" smtClean="0"/>
              <a:t>Celoplošné (soutěžit budou projekty v rámci celé ČR)</a:t>
            </a:r>
          </a:p>
          <a:p>
            <a:pPr lvl="1"/>
            <a:r>
              <a:rPr lang="cs-CZ" dirty="0" smtClean="0"/>
              <a:t>Územní dimenze – cílené výzvy</a:t>
            </a:r>
          </a:p>
          <a:p>
            <a:pPr lvl="2"/>
            <a:r>
              <a:rPr lang="cs-CZ" dirty="0" smtClean="0"/>
              <a:t>Integrované nástroje</a:t>
            </a:r>
          </a:p>
          <a:p>
            <a:pPr lvl="3"/>
            <a:r>
              <a:rPr lang="cs-CZ" dirty="0" smtClean="0"/>
              <a:t>ITI Ústecko – chomutovské aglomerace</a:t>
            </a:r>
          </a:p>
          <a:p>
            <a:pPr lvl="3"/>
            <a:r>
              <a:rPr lang="cs-CZ" dirty="0" smtClean="0"/>
              <a:t>CLLD – pro území MAS</a:t>
            </a:r>
          </a:p>
          <a:p>
            <a:pPr lvl="2"/>
            <a:r>
              <a:rPr lang="cs-CZ" dirty="0" smtClean="0"/>
              <a:t>Specifická území dle NDÚD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Administrace projektů prostřednictvím zprostředkujících subjektů (ÚRR, CRR, SFŽP, </a:t>
            </a:r>
            <a:r>
              <a:rPr lang="cs-CZ" dirty="0" err="1" smtClean="0"/>
              <a:t>CzechInvest</a:t>
            </a:r>
            <a:r>
              <a:rPr lang="cs-CZ" dirty="0" smtClean="0"/>
              <a:t>, TAČR, apod.)</a:t>
            </a:r>
          </a:p>
          <a:p>
            <a:r>
              <a:rPr lang="cs-CZ" dirty="0" smtClean="0"/>
              <a:t>Jednotná metodika pro všechny OP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Implementace ESIF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Specifický cíl 1: Snížit energetickou náročnost veřejných budov a zvýšit využití obnovitelných zdrojů energie </a:t>
            </a:r>
            <a:endParaRPr lang="cs-CZ" sz="2800" dirty="0" smtClean="0"/>
          </a:p>
          <a:p>
            <a:pPr lvl="1"/>
            <a:r>
              <a:rPr lang="cs-CZ" sz="2400" dirty="0" smtClean="0"/>
              <a:t>snižování spotřeby energie zlepšením tepelně technických vlastností obvodových konstrukcí budov, včetně dalších opatření vedoucích ke snížení energetické náročnosti budov, </a:t>
            </a:r>
          </a:p>
          <a:p>
            <a:pPr lvl="1"/>
            <a:r>
              <a:rPr lang="cs-CZ" sz="2400" dirty="0" smtClean="0"/>
              <a:t>realizace technologií na využití odpadního tepla, </a:t>
            </a:r>
          </a:p>
          <a:p>
            <a:pPr lvl="1"/>
            <a:r>
              <a:rPr lang="cs-CZ" sz="2400" dirty="0" smtClean="0"/>
              <a:t>realizace </a:t>
            </a:r>
            <a:r>
              <a:rPr lang="cs-CZ" sz="2400" dirty="0" err="1" smtClean="0"/>
              <a:t>nízkoemisních</a:t>
            </a:r>
            <a:r>
              <a:rPr lang="cs-CZ" sz="2400" dirty="0" smtClean="0"/>
              <a:t> a obnovitelných zdrojů tepla. 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ŽP - PO 5: Energetické úspory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PO 1: Rozvoj výzkumu a vývoje pro inovace</a:t>
            </a:r>
          </a:p>
          <a:p>
            <a:pPr lvl="1"/>
            <a:r>
              <a:rPr lang="cs-CZ" dirty="0" smtClean="0"/>
              <a:t>Inovační vouchery</a:t>
            </a:r>
          </a:p>
          <a:p>
            <a:pPr lvl="1"/>
            <a:r>
              <a:rPr lang="cs-CZ" dirty="0" smtClean="0"/>
              <a:t>Zadávání veřejných zakázek v </a:t>
            </a:r>
            <a:r>
              <a:rPr lang="cs-CZ" dirty="0" err="1" smtClean="0"/>
              <a:t>předobchodní</a:t>
            </a:r>
            <a:r>
              <a:rPr lang="cs-CZ" dirty="0" smtClean="0"/>
              <a:t> fázi (</a:t>
            </a:r>
            <a:r>
              <a:rPr lang="cs-CZ" dirty="0" err="1" smtClean="0"/>
              <a:t>Pre</a:t>
            </a:r>
            <a:r>
              <a:rPr lang="cs-CZ" dirty="0" smtClean="0"/>
              <a:t>-</a:t>
            </a:r>
            <a:r>
              <a:rPr lang="cs-CZ" dirty="0" err="1" smtClean="0"/>
              <a:t>commercial</a:t>
            </a:r>
            <a:r>
              <a:rPr lang="cs-CZ" dirty="0" smtClean="0"/>
              <a:t> public </a:t>
            </a:r>
            <a:r>
              <a:rPr lang="cs-CZ" dirty="0" err="1" smtClean="0"/>
              <a:t>procurement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 3: Účinné nakládání energií, rozvoj energetické infrastruktury a obnovitelných zdrojů energie, podpora zavádění nových technologií v oblasti nakládání energií a druhotných surovin</a:t>
            </a:r>
          </a:p>
          <a:p>
            <a:pPr lvl="1"/>
            <a:r>
              <a:rPr lang="cs-CZ" dirty="0" smtClean="0"/>
              <a:t>Zavedení inteligentních systémů řízení spotřeby energií v budovách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 Podnikání a inovace pro konkurenceschopnost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1: Zlepšování kvality vody a snižování rizika povodní</a:t>
            </a:r>
          </a:p>
          <a:p>
            <a:r>
              <a:rPr lang="cs-CZ" dirty="0" smtClean="0"/>
              <a:t>PO 2: Zlepšování kvality ovzduší v lidských sídlech</a:t>
            </a:r>
          </a:p>
          <a:p>
            <a:r>
              <a:rPr lang="cs-CZ" dirty="0" smtClean="0"/>
              <a:t>PO 3: Odpady a materiálové toky, ekologické zátěže a rizika</a:t>
            </a:r>
          </a:p>
          <a:p>
            <a:r>
              <a:rPr lang="cs-CZ" dirty="0" smtClean="0"/>
              <a:t>PO 4: Ochrana a péče o přírodu krajinu</a:t>
            </a:r>
          </a:p>
          <a:p>
            <a:r>
              <a:rPr lang="cs-CZ" dirty="0" smtClean="0"/>
              <a:t>PO 5: Energetické úspory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Životní prostředí</a:t>
            </a:r>
            <a:endParaRPr lang="cs-CZ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1: Infrastruktura pro železniční a další udržitelnou dopravu</a:t>
            </a:r>
          </a:p>
          <a:p>
            <a:r>
              <a:rPr lang="cs-CZ" dirty="0" smtClean="0"/>
              <a:t>PO 2: Silniční infrastruktura na síti TEN-T a veřejná infrastruktura pro čistou mobilitu</a:t>
            </a:r>
          </a:p>
          <a:p>
            <a:r>
              <a:rPr lang="cs-CZ" dirty="0" smtClean="0"/>
              <a:t>PO 3: Silniční infrastruktura mimo síť TEN-T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Doprava</a:t>
            </a:r>
            <a:endParaRPr lang="cs-CZ" dirty="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1: Konkurenceschopné, dostupné a bezpečné regiony</a:t>
            </a:r>
          </a:p>
          <a:p>
            <a:r>
              <a:rPr lang="cs-CZ" dirty="0" smtClean="0"/>
              <a:t>PO 2: Zkvalitnění veřejných služeb a podmínek života pro obyvatele regionů</a:t>
            </a:r>
          </a:p>
          <a:p>
            <a:r>
              <a:rPr lang="cs-CZ" dirty="0" smtClean="0"/>
              <a:t>PO 3: Dobrá správa území a zefektivnění </a:t>
            </a:r>
            <a:r>
              <a:rPr lang="cs-CZ" smtClean="0"/>
              <a:t>veřejných institucí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Integrovaný regionální operační program</a:t>
            </a:r>
            <a:endParaRPr lang="cs-CZ" dirty="0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Postup přípravy období 2014–2020 </a:t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</a:b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na národní úrovni</a:t>
            </a:r>
            <a:endParaRPr lang="cs-CZ" dirty="0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Zatím se nepodařilo prosadit nic</a:t>
            </a:r>
          </a:p>
          <a:p>
            <a:pPr lvl="1"/>
            <a:r>
              <a:rPr lang="cs-CZ" smtClean="0"/>
              <a:t>Nejsou ROPy</a:t>
            </a:r>
          </a:p>
          <a:p>
            <a:pPr lvl="1"/>
            <a:r>
              <a:rPr lang="cs-CZ" smtClean="0"/>
              <a:t>Nejsou regionální obálky</a:t>
            </a:r>
          </a:p>
          <a:p>
            <a:pPr lvl="1"/>
            <a:r>
              <a:rPr lang="cs-CZ" smtClean="0"/>
              <a:t>Nejsou Integrované strategie rozvoje krajů</a:t>
            </a:r>
          </a:p>
          <a:p>
            <a:pPr lvl="1"/>
            <a:r>
              <a:rPr lang="cs-CZ" smtClean="0"/>
              <a:t>Nejsou ITI krajů </a:t>
            </a:r>
          </a:p>
          <a:p>
            <a:pPr lvl="1"/>
            <a:r>
              <a:rPr lang="cs-CZ" smtClean="0"/>
              <a:t>Nejasné zapojení krajů do implementace územní dimenze OP</a:t>
            </a:r>
          </a:p>
          <a:p>
            <a:r>
              <a:rPr lang="cs-CZ" smtClean="0"/>
              <a:t>Změní něco nové vedení MMR?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Příprava na úrovni AK ČR</a:t>
            </a:r>
            <a:endParaRPr lang="cs-CZ" dirty="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článek řízení a koordinace aktivit na krajské úrovni</a:t>
            </a:r>
          </a:p>
          <a:p>
            <a:r>
              <a:rPr lang="cs-CZ" dirty="0" smtClean="0"/>
              <a:t>Složení – Ústecký kraj</a:t>
            </a:r>
          </a:p>
          <a:p>
            <a:pPr>
              <a:buNone/>
            </a:pPr>
            <a:r>
              <a:rPr lang="cs-CZ" dirty="0" smtClean="0"/>
              <a:t>  		       - Hospodářská a sociální rada ÚK</a:t>
            </a:r>
          </a:p>
          <a:p>
            <a:pPr>
              <a:buNone/>
            </a:pPr>
            <a:r>
              <a:rPr lang="cs-CZ" dirty="0" smtClean="0"/>
              <a:t>              - Krajská hospodářská komora ÚK</a:t>
            </a:r>
          </a:p>
          <a:p>
            <a:pPr>
              <a:buNone/>
            </a:pPr>
            <a:r>
              <a:rPr lang="cs-CZ" dirty="0" smtClean="0"/>
              <a:t>		       - Euroregion Labe a Euroregion       		 Krušnohoří</a:t>
            </a:r>
          </a:p>
          <a:p>
            <a:pPr>
              <a:buNone/>
            </a:pPr>
            <a:r>
              <a:rPr lang="cs-CZ" dirty="0" smtClean="0"/>
              <a:t>		       - ITI Ústecké aglomerace</a:t>
            </a:r>
          </a:p>
          <a:p>
            <a:pPr>
              <a:buNone/>
            </a:pPr>
            <a:r>
              <a:rPr lang="cs-CZ" dirty="0" smtClean="0"/>
              <a:t>		 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Koordinační výbor Evropa 2014+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Program rozvoje Ústeckého kraje 2014 – 2020</a:t>
            </a:r>
          </a:p>
          <a:p>
            <a:pPr lvl="1"/>
            <a:r>
              <a:rPr lang="cs-CZ" dirty="0" smtClean="0"/>
              <a:t>Základní obecný rozvojový dokument</a:t>
            </a:r>
          </a:p>
          <a:p>
            <a:pPr lvl="1"/>
            <a:r>
              <a:rPr lang="cs-CZ" dirty="0" smtClean="0"/>
              <a:t>Problémová analýza</a:t>
            </a:r>
          </a:p>
          <a:p>
            <a:pPr lvl="1"/>
            <a:r>
              <a:rPr lang="cs-CZ" dirty="0" smtClean="0"/>
              <a:t>5 prioritních oblastí</a:t>
            </a:r>
          </a:p>
          <a:p>
            <a:r>
              <a:rPr lang="cs-CZ" dirty="0" smtClean="0"/>
              <a:t>Regionální inovační strategie Ústeckého kraje</a:t>
            </a:r>
          </a:p>
          <a:p>
            <a:pPr lvl="1"/>
            <a:r>
              <a:rPr lang="cs-CZ" dirty="0" smtClean="0"/>
              <a:t>Sektorový rozvojový dokument pro oblast výzkumu a inovací</a:t>
            </a:r>
          </a:p>
          <a:p>
            <a:pPr lvl="1"/>
            <a:r>
              <a:rPr lang="cs-CZ" dirty="0" smtClean="0"/>
              <a:t>Podklad pro krajskou přílohu národní S3 strategie</a:t>
            </a:r>
          </a:p>
          <a:p>
            <a:r>
              <a:rPr lang="cs-CZ" dirty="0" smtClean="0"/>
              <a:t>Specifické koncepce v různých oborech</a:t>
            </a:r>
          </a:p>
          <a:p>
            <a:pPr lvl="1"/>
            <a:r>
              <a:rPr lang="cs-CZ" dirty="0" smtClean="0"/>
              <a:t>Sociální služby, zdravotnictví, školství …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Rozvojové koncepce kraje</a:t>
            </a:r>
            <a:endParaRPr lang="cs-CZ" dirty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Ústecký kraj, Krajská hospodářská komora Ústeckého kraje, Univerzita Jana Evangelisty </a:t>
            </a:r>
            <a:r>
              <a:rPr lang="cs-CZ" dirty="0" err="1" smtClean="0"/>
              <a:t>Purkyně</a:t>
            </a:r>
            <a:r>
              <a:rPr lang="cs-CZ" dirty="0" smtClean="0"/>
              <a:t>, Hospodářská a sociální rada Ústeckého kraje</a:t>
            </a:r>
          </a:p>
          <a:p>
            <a:r>
              <a:rPr lang="cs-CZ" dirty="0" smtClean="0"/>
              <a:t>Strategický cíl: Konkurenceschopnost a zaměstnanost</a:t>
            </a:r>
          </a:p>
          <a:p>
            <a:r>
              <a:rPr lang="cs-CZ" dirty="0" smtClean="0"/>
              <a:t>Priority:	1.Trh práce a zaměstnanost</a:t>
            </a:r>
          </a:p>
          <a:p>
            <a:pPr>
              <a:buNone/>
            </a:pPr>
            <a:r>
              <a:rPr lang="cs-CZ" dirty="0" smtClean="0"/>
              <a:t>			2.Vzdělávání a konkurenceschopnost</a:t>
            </a:r>
          </a:p>
          <a:p>
            <a:pPr>
              <a:buNone/>
            </a:pPr>
            <a:r>
              <a:rPr lang="cs-CZ" dirty="0" smtClean="0"/>
              <a:t>			3.Společenská odpovědnost firem,   		   sociální oblast a rovné příležitosti</a:t>
            </a:r>
          </a:p>
          <a:p>
            <a:pPr>
              <a:buNone/>
            </a:pPr>
            <a:r>
              <a:rPr lang="cs-CZ" dirty="0" smtClean="0"/>
              <a:t>			4.Podpora průmyslového regionu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Pakt zaměstnanosti</a:t>
            </a:r>
            <a:endParaRPr lang="cs-CZ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ÚD jsou specificky územně zaměřené intervence v rámci jednotlivých operačních programů</a:t>
            </a:r>
          </a:p>
          <a:p>
            <a:r>
              <a:rPr lang="cs-CZ" dirty="0" smtClean="0"/>
              <a:t>Základním nástrojem jsou cílené výzvy, příp. grantová schémata</a:t>
            </a:r>
          </a:p>
          <a:p>
            <a:r>
              <a:rPr lang="cs-CZ" dirty="0" smtClean="0"/>
              <a:t>Územní dimenzi v krajích by měla koordinovat Regionální stálá konference na základě Regionálního akčního plánu SRR</a:t>
            </a:r>
          </a:p>
          <a:p>
            <a:r>
              <a:rPr lang="cs-CZ" dirty="0" smtClean="0"/>
              <a:t>Indikativní rozdělení prostředků na cílené výzvy mezi kraje – vazba na čerpání!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Územní dimenze v operačních programech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Aktivní zapojení do připomínkování Operačních programů a přípravy dalších dokumentů (Územní dimenze apod.)</a:t>
            </a:r>
          </a:p>
          <a:p>
            <a:r>
              <a:rPr lang="cs-CZ" dirty="0" smtClean="0"/>
              <a:t>Příprava projektového zásobníku kraje</a:t>
            </a:r>
          </a:p>
          <a:p>
            <a:r>
              <a:rPr lang="cs-CZ" dirty="0" smtClean="0"/>
              <a:t>Podpora absorpční kapacity v kraji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kroky</a:t>
            </a:r>
            <a:endParaRPr lang="cs-CZ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/>
              <a:t>Územní dimenze pro řešení sociálního začleňování – sociálně vyloučené lokality – </a:t>
            </a:r>
            <a:r>
              <a:rPr lang="cs-CZ" sz="2200" i="1" dirty="0" smtClean="0"/>
              <a:t>dle Analýzy SVL (MPSV)</a:t>
            </a:r>
          </a:p>
          <a:p>
            <a:r>
              <a:rPr lang="cs-CZ" b="1" dirty="0" smtClean="0"/>
              <a:t>Územní dimenze pro řešení problémů v oblasti trhu práce a podnikání – </a:t>
            </a:r>
            <a:r>
              <a:rPr lang="cs-CZ" sz="2200" i="1" dirty="0" smtClean="0"/>
              <a:t>dle vymezení příslušného řídícího orgánu</a:t>
            </a:r>
          </a:p>
          <a:p>
            <a:r>
              <a:rPr lang="cs-CZ" b="1" dirty="0" smtClean="0"/>
              <a:t>Územní dimenze v oblasti sociální a vzdělávací sféry – </a:t>
            </a:r>
            <a:r>
              <a:rPr lang="cs-CZ" sz="2200" i="1" dirty="0" smtClean="0"/>
              <a:t>území bude definováno v Krajském akčním plánu rozvoje vzdělávání </a:t>
            </a:r>
          </a:p>
          <a:p>
            <a:r>
              <a:rPr lang="cs-CZ" b="1" dirty="0" smtClean="0"/>
              <a:t>Územní dimenze řešící dopravní dostupnost – </a:t>
            </a:r>
            <a:r>
              <a:rPr lang="cs-CZ" sz="2200" i="1" dirty="0" smtClean="0"/>
              <a:t>příloha č. 4 IROP</a:t>
            </a:r>
          </a:p>
          <a:p>
            <a:r>
              <a:rPr lang="cs-CZ" b="1" dirty="0" smtClean="0"/>
              <a:t>Územní dimenze zaměřená na oblast životní prostředí – </a:t>
            </a:r>
            <a:r>
              <a:rPr lang="cs-CZ" sz="2400" i="1" dirty="0" smtClean="0"/>
              <a:t>7 typů území</a:t>
            </a:r>
          </a:p>
          <a:p>
            <a:r>
              <a:rPr lang="cs-CZ" b="1" dirty="0" smtClean="0"/>
              <a:t>Územní dimenze pro rozvoj měst a jejich zázemí – </a:t>
            </a:r>
            <a:r>
              <a:rPr lang="cs-CZ" sz="2400" i="1" dirty="0" smtClean="0"/>
              <a:t>dle SRR a ITI ÚCHA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Typy územní dimenze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Územní dimenze pro rozvoj venkova – </a:t>
            </a:r>
            <a:r>
              <a:rPr lang="cs-CZ" sz="2000" i="1" dirty="0" smtClean="0"/>
              <a:t>území MAS</a:t>
            </a:r>
          </a:p>
          <a:p>
            <a:r>
              <a:rPr lang="cs-CZ" b="1" dirty="0" smtClean="0"/>
              <a:t>Jinak vymezená územní dimenze - </a:t>
            </a:r>
            <a:r>
              <a:rPr lang="cs-CZ" sz="2000" i="1" dirty="0" smtClean="0"/>
              <a:t>území bez vysokorychlostního internetu a území přírodně a památkově cenná (dle IROP)</a:t>
            </a:r>
          </a:p>
          <a:p>
            <a:endParaRPr lang="cs-CZ" sz="2000" i="1" dirty="0" smtClean="0"/>
          </a:p>
          <a:p>
            <a:endParaRPr lang="cs-CZ" sz="2000" i="1" dirty="0" smtClean="0"/>
          </a:p>
          <a:p>
            <a:pPr marL="180000" indent="0">
              <a:buNone/>
            </a:pPr>
            <a:r>
              <a:rPr lang="cs-CZ" sz="2800" b="1" dirty="0" smtClean="0"/>
              <a:t>ORR vypracuje mapy s vymezením jednotlivých typů území a vloží je do GIS ÚK</a:t>
            </a:r>
            <a:endParaRPr lang="cs-CZ" sz="28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územní dimenze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b="1" dirty="0" smtClean="0"/>
              <a:t>VYMEZENÍ ÚZEMÍ ÚSTECKO-CHOMUTOVSKÉ AGLOMERACE </a:t>
            </a:r>
          </a:p>
          <a:p>
            <a:pPr indent="0" algn="just">
              <a:buNone/>
            </a:pPr>
            <a:r>
              <a:rPr lang="cs-CZ" dirty="0" smtClean="0"/>
              <a:t>Pro účely realizace ITI bylo na základě provedených analýz (přirozená spolupráce a funkční propojenost měst a jejich zázemí) vymezeno území dopadu realizovaných investic, v němž se nachází 75 měst a obcí s celkovým počtem více než půl milionu obyvatel. Území zahrnuje statuární města </a:t>
            </a:r>
            <a:r>
              <a:rPr lang="cs-CZ" b="1" dirty="0" smtClean="0"/>
              <a:t>Chomutov, Most, Teplice, Ústí nad Labem a Děčín a jejich funkční zázemí.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ITI Ústecko-chomutovské aglomerace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CO BUDE ITI ÚSTECKO-CHOMUTOVSKÉ AGLOMERACE ŘEŠIT </a:t>
            </a:r>
            <a:endParaRPr lang="cs-CZ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7252" y="1481138"/>
            <a:ext cx="620949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2770</TotalTime>
  <Words>2944</Words>
  <Application>Microsoft Office PowerPoint</Application>
  <PresentationFormat>Předvádění na obrazovce (4:3)</PresentationFormat>
  <Paragraphs>295</Paragraphs>
  <Slides>50</Slides>
  <Notes>2</Notes>
  <HiddenSlides>10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1" baseType="lpstr">
      <vt:lpstr>Shluk</vt:lpstr>
      <vt:lpstr>Příprava Ústeckého kraje na Evropské strukturální a investiční fondy 2014 - 2020</vt:lpstr>
      <vt:lpstr>Struktura dokumentů pro ESIF        2014 - 2020</vt:lpstr>
      <vt:lpstr>Finanční alokace na OP</vt:lpstr>
      <vt:lpstr>Implementace ESIF</vt:lpstr>
      <vt:lpstr>Územní dimenze v operačních programech</vt:lpstr>
      <vt:lpstr>Typy územní dimenze</vt:lpstr>
      <vt:lpstr>Typy územní dimenze</vt:lpstr>
      <vt:lpstr>ITI Ústecko-chomutovské aglomerace</vt:lpstr>
      <vt:lpstr>CO BUDE ITI ÚSTECKO-CHOMUTOVSKÉ AGLOMERACE ŘEŠIT </vt:lpstr>
      <vt:lpstr>Integrovaný regionální operační program</vt:lpstr>
      <vt:lpstr>IROP – PO 1Konkurenceschopné, dostupné a bezpečné regiony</vt:lpstr>
      <vt:lpstr>IROP – PO 1Konkurenceschopné, dostupné a bezpečné regiony</vt:lpstr>
      <vt:lpstr>IROP – PO 1Konkurenceschopné, dostupné a bezpečné regiony</vt:lpstr>
      <vt:lpstr>IROP - PO 2: Zkvalitnění veřejných služeb a podmínek života pro obyvatele regionů </vt:lpstr>
      <vt:lpstr>IROP - PO 2: Zkvalitnění veřejných služeb a podmínek života pro obyvatele regionů </vt:lpstr>
      <vt:lpstr>IROP - PO 2: Zkvalitnění veřejných služeb a podmínek života pro obyvatele regionů </vt:lpstr>
      <vt:lpstr>IROP - PO 2: Zkvalitnění veřejných služeb a podmínek života pro obyvatele regionů </vt:lpstr>
      <vt:lpstr>IROP - PO 3: Dobrá správa území a zefektivnění veřejných institucí </vt:lpstr>
      <vt:lpstr>IROP - PO 3: Dobrá správa území a zefektivnění veřejných institucí </vt:lpstr>
      <vt:lpstr>IROP - PO 3: Dobrá správa území a zefektivnění veřejných institucí </vt:lpstr>
      <vt:lpstr>OP Výzkum, vývoj, vzdělávání</vt:lpstr>
      <vt:lpstr>OP VVV – PO 1: Posilování kapacit pro kvalitní výzkum </vt:lpstr>
      <vt:lpstr>OP VVV – PO 3: Rovný přístup ke kvalitnímu předškolnímu, primárnímu a sekundárnímu vzdělávání </vt:lpstr>
      <vt:lpstr>OP VVV – PO 3</vt:lpstr>
      <vt:lpstr>OP VVV – PO 3</vt:lpstr>
      <vt:lpstr>OP VVV – PO 3</vt:lpstr>
      <vt:lpstr>OP VVV – PO 3</vt:lpstr>
      <vt:lpstr>OP Zaměstnanost – PO 1: Podpora zaměstnanosti a adaptability pracovní síly</vt:lpstr>
      <vt:lpstr>OP Zaměstnanost – PO 1</vt:lpstr>
      <vt:lpstr>OP Zaměstnanost</vt:lpstr>
      <vt:lpstr>OP Zaměstnanost – PO 1</vt:lpstr>
      <vt:lpstr>OP Zaměstnanost:  Prioritní osa 2 Sociální začleňování a boj s chudobou</vt:lpstr>
      <vt:lpstr>OP Zaměstnanost - PO 3 Sociální inovace a mezinárodní spolupráce </vt:lpstr>
      <vt:lpstr>OP Zaměstnanost - PO 4 Efektivní veřejná správa </vt:lpstr>
      <vt:lpstr>OP ŽP – PO 1: Zlepšování kvality vody a snižování rizika povodní </vt:lpstr>
      <vt:lpstr>OP ŽP - PO 2: Zlepšování kvality ovzduší v lidských sídlech </vt:lpstr>
      <vt:lpstr>OP ŽP - PO 3: Odpady a materiálové toky, ekologické zátěže a rizika </vt:lpstr>
      <vt:lpstr>OP ŽP - PO 3: Odpady a materiálové toky, ekologické zátěže a rizika </vt:lpstr>
      <vt:lpstr>OP ŽP - PO 4: Ochrana a péče o přírodu a krajinu </vt:lpstr>
      <vt:lpstr>OP ŽP - PO 5: Energetické úspory </vt:lpstr>
      <vt:lpstr>OP Podnikání a inovace pro konkurenceschopnost</vt:lpstr>
      <vt:lpstr>OP Životní prostředí</vt:lpstr>
      <vt:lpstr>OP Doprava</vt:lpstr>
      <vt:lpstr>Integrovaný regionální operační program</vt:lpstr>
      <vt:lpstr>Postup přípravy období 2014–2020  na národní úrovni</vt:lpstr>
      <vt:lpstr>Příprava na úrovni AK ČR</vt:lpstr>
      <vt:lpstr>Koordinační výbor Evropa 2014+</vt:lpstr>
      <vt:lpstr>Rozvojové koncepce kraje</vt:lpstr>
      <vt:lpstr>Pakt zaměstnanosti</vt:lpstr>
      <vt:lpstr>Další kroky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Příprava programového období Evropských strukturálních a investičních fondů 2014 - 2020</dc:title>
  <dc:creator>svoboda.j</dc:creator>
  <cp:lastModifiedBy>svoboda.j</cp:lastModifiedBy>
  <cp:revision>258</cp:revision>
  <dcterms:created xsi:type="dcterms:W3CDTF">2014-02-04T12:08:11Z</dcterms:created>
  <dcterms:modified xsi:type="dcterms:W3CDTF">2014-09-24T11:11:35Z</dcterms:modified>
</cp:coreProperties>
</file>