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2"/>
  </p:notesMasterIdLst>
  <p:handoutMasterIdLst>
    <p:handoutMasterId r:id="rId23"/>
  </p:handoutMasterIdLst>
  <p:sldIdLst>
    <p:sldId id="276" r:id="rId6"/>
    <p:sldId id="277" r:id="rId7"/>
    <p:sldId id="279" r:id="rId8"/>
    <p:sldId id="281" r:id="rId9"/>
    <p:sldId id="282" r:id="rId10"/>
    <p:sldId id="283" r:id="rId11"/>
    <p:sldId id="284" r:id="rId12"/>
    <p:sldId id="275" r:id="rId13"/>
    <p:sldId id="280" r:id="rId14"/>
    <p:sldId id="286" r:id="rId15"/>
    <p:sldId id="287" r:id="rId16"/>
    <p:sldId id="288" r:id="rId17"/>
    <p:sldId id="289" r:id="rId18"/>
    <p:sldId id="290" r:id="rId19"/>
    <p:sldId id="291" r:id="rId20"/>
    <p:sldId id="256" r:id="rId2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D67"/>
    <a:srgbClr val="89A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CC0235-6ADB-4709-A384-7434EACAC745}" type="datetimeFigureOut">
              <a:rPr lang="cs-CZ"/>
              <a:pPr>
                <a:defRPr/>
              </a:pPr>
              <a:t>21.10.2015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873FB3-B4A9-470F-BA76-CA59E82533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092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D2DB4D8-0277-4F83-B567-F7CF464957F8}" type="datetimeFigureOut">
              <a:rPr lang="cs-CZ"/>
              <a:pPr>
                <a:defRPr/>
              </a:pPr>
              <a:t>21.10.2015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BD3BE0-20CC-4A77-9456-D034F323AF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715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BD3BE0-20CC-4A77-9456-D034F323AF3F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115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6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9A9CA-7E59-4F23-A1D7-D9E053F4B2A2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CC979-3F3A-452C-89FB-2CAA274785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4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3C44D-66ED-4487-92C7-2F4B7BE6C894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B78C5-4BDA-4168-B4F7-ECBF422CDB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919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3"/>
            <a:ext cx="2057400" cy="419736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928803"/>
            <a:ext cx="4833959" cy="419736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3CB54-2433-4D66-866C-DC12526D6ACF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D3339-36FB-4BF4-A014-205FA3B09C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0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FA997-5362-4B97-8248-101711F17284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5A306-AB54-463A-A4FD-90500F66DA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5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5" y="2906714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95FF-B6C8-40FB-A66E-72380AA93168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FFD23-26B6-4E0D-98D8-689A4100C6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03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5" y="3214687"/>
            <a:ext cx="3500463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1" y="3214687"/>
            <a:ext cx="3471859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B217D-42EA-4D51-8F2C-C2A438A6C56A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DC1E6-0695-472A-ABCC-C86297386D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4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5" y="3214686"/>
            <a:ext cx="350046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5" y="4000504"/>
            <a:ext cx="3500463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1" y="3214686"/>
            <a:ext cx="3471859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1" y="4000504"/>
            <a:ext cx="3471859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5FE7C-35B8-4B59-AF68-B5ED52F1CC00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C461-0A54-4C5C-9C47-F54E93DDD2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01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B3F04-7BCE-4E47-BCD6-F7B455CC2681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A1868-F7CF-4AEB-BCD6-40F3F1C927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62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123B9-1710-424B-BBDB-32EA5751B23F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D057E-0D86-4B25-BBF5-2CD1E52332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54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928802"/>
            <a:ext cx="28504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7" y="1928803"/>
            <a:ext cx="4043363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286125"/>
            <a:ext cx="2850487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338E-749E-40A8-8655-3C658B9717D3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F27A-12E7-4DEC-BD0A-93DCABCF69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88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1"/>
            <a:ext cx="713676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928802"/>
            <a:ext cx="7136767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9"/>
            <a:ext cx="713676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F6A9D-D616-40EE-A91B-E96754834950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F69F8-2B03-4556-A9A4-EE0F5E025F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48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6" y="1928813"/>
            <a:ext cx="71151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6" y="3214689"/>
            <a:ext cx="7115175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2" y="6356351"/>
            <a:ext cx="3490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CCE50C5-C312-4F45-80EB-58FFD64E4003}" type="datetime1">
              <a:rPr lang="cs-CZ"/>
              <a:pPr>
                <a:defRPr/>
              </a:pPr>
              <a:t>21.10.2015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468813" y="1042989"/>
            <a:ext cx="4532312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214938" y="6356351"/>
            <a:ext cx="34718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5F58E58-4505-41E2-9EC2-8FC1A5344E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7" descr="uk_logo.wmf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92101"/>
            <a:ext cx="3475039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jurackova.d@kr-ustecky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536504"/>
          </a:xfrm>
        </p:spPr>
        <p:txBody>
          <a:bodyPr/>
          <a:lstStyle/>
          <a:p>
            <a:pPr marL="0" indent="0" algn="ctr">
              <a:buNone/>
            </a:pPr>
            <a:r>
              <a:rPr lang="cs-CZ" sz="4000" b="1" dirty="0"/>
              <a:t>Autorizační </a:t>
            </a:r>
            <a:r>
              <a:rPr lang="cs-CZ" sz="4000" b="1" dirty="0" smtClean="0"/>
              <a:t>razítko a </a:t>
            </a:r>
            <a:r>
              <a:rPr lang="cs-CZ" sz="4000" b="1" dirty="0"/>
              <a:t>jeho použití</a:t>
            </a:r>
          </a:p>
          <a:p>
            <a:endParaRPr lang="cs-CZ" dirty="0" smtClean="0"/>
          </a:p>
          <a:p>
            <a:r>
              <a:rPr lang="cs-CZ" dirty="0" smtClean="0"/>
              <a:t>Autorizační razítko se uděluje na základě složení autorizační zkoušky – ČKA, ČKAIT</a:t>
            </a:r>
          </a:p>
          <a:p>
            <a:endParaRPr lang="cs-CZ" dirty="0" smtClean="0"/>
          </a:p>
          <a:p>
            <a:r>
              <a:rPr lang="cs-CZ" dirty="0" smtClean="0"/>
              <a:t>Jeho použití se řídí : </a:t>
            </a:r>
            <a:r>
              <a:rPr lang="cs-CZ" b="1" dirty="0" err="1"/>
              <a:t>ust</a:t>
            </a:r>
            <a:r>
              <a:rPr lang="cs-CZ" b="1" dirty="0"/>
              <a:t>. §13 odst.3 </a:t>
            </a:r>
            <a:r>
              <a:rPr lang="cs-CZ" dirty="0" smtClean="0"/>
              <a:t>zákona č.360/1992 Sb. O výkonu autorizovaných architektů a o výkonu povolání autorizovaných inženýrů a techniků činných ve výstavbě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</a:t>
            </a:r>
            <a:r>
              <a:rPr lang="cs-CZ" altLang="cs-CZ" sz="1800" dirty="0" smtClean="0"/>
              <a:t>ÚÚP </a:t>
            </a:r>
            <a:r>
              <a:rPr lang="cs-CZ" altLang="cs-CZ" sz="1800" dirty="0"/>
              <a:t>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754789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464496"/>
          </a:xfrm>
        </p:spPr>
        <p:txBody>
          <a:bodyPr/>
          <a:lstStyle/>
          <a:p>
            <a:r>
              <a:rPr lang="cs-CZ" sz="3600" dirty="0"/>
              <a:t>Materiál shrnuje dosavadní analýzy v řešené oblasti, popisuje základní pojmy a sumarizuje relevantní dokumenty a související právní předpisy. Zejména však definuje vizi a určuje témata a cíle, kterým je třeba se věnovat. Pro jednotlivé cíle definuje opatření, která by měla vést k jejich naplnění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401458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464496"/>
          </a:xfrm>
        </p:spPr>
        <p:txBody>
          <a:bodyPr/>
          <a:lstStyle/>
          <a:p>
            <a:pPr marL="0" indent="0">
              <a:buNone/>
            </a:pPr>
            <a:r>
              <a:rPr lang="cs-CZ" u="sng" dirty="0" smtClean="0"/>
              <a:t>Naplnění cílů povede </a:t>
            </a:r>
            <a:r>
              <a:rPr lang="cs-CZ" u="sng" dirty="0"/>
              <a:t>ke</a:t>
            </a:r>
            <a:r>
              <a:rPr lang="cs-CZ" u="sng" dirty="0" smtClean="0"/>
              <a:t>:</a:t>
            </a:r>
          </a:p>
          <a:p>
            <a:r>
              <a:rPr lang="cs-CZ" sz="2600" dirty="0" smtClean="0"/>
              <a:t>kvalitnější architektuře</a:t>
            </a:r>
            <a:endParaRPr lang="cs-CZ" sz="2600" dirty="0"/>
          </a:p>
          <a:p>
            <a:r>
              <a:rPr lang="cs-CZ" sz="2600" dirty="0"/>
              <a:t>hospodárným budovám vhodně zasazeným do okolního prostředí,</a:t>
            </a:r>
          </a:p>
          <a:p>
            <a:r>
              <a:rPr lang="cs-CZ" sz="2600" dirty="0"/>
              <a:t>přívětivému veřejnému prostoru,</a:t>
            </a:r>
          </a:p>
          <a:p>
            <a:r>
              <a:rPr lang="cs-CZ" sz="2600" dirty="0"/>
              <a:t>harmonickým městům i venkovu včetně okolní krajiny,</a:t>
            </a:r>
          </a:p>
          <a:p>
            <a:r>
              <a:rPr lang="cs-CZ" sz="2600" dirty="0"/>
              <a:t>respektu k místním specifikům jednotlivých oblastí v České republice,</a:t>
            </a:r>
          </a:p>
          <a:p>
            <a:r>
              <a:rPr lang="cs-CZ" sz="2600" dirty="0"/>
              <a:t>vnímání architektury jako stávající nebo i budoucí součásti našeho kulturního dědictví.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3833717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5157192"/>
          </a:xfrm>
        </p:spPr>
        <p:txBody>
          <a:bodyPr/>
          <a:lstStyle/>
          <a:p>
            <a:r>
              <a:rPr lang="cs-CZ" dirty="0" smtClean="0"/>
              <a:t>podporuje </a:t>
            </a:r>
            <a:r>
              <a:rPr lang="cs-CZ" dirty="0"/>
              <a:t>vzdělávání odborné i laické veřejnosti a přispívá k podněcování zájmu obyvatel o kvalitu prostředí, ve kterém žijí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řeší </a:t>
            </a:r>
            <a:r>
              <a:rPr lang="cs-CZ" dirty="0"/>
              <a:t>celkem 8 témat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Krajina </a:t>
            </a:r>
            <a:r>
              <a:rPr lang="cs-CZ" b="1" dirty="0"/>
              <a:t>a </a:t>
            </a:r>
            <a:r>
              <a:rPr lang="cs-CZ" b="1" dirty="0" smtClean="0"/>
              <a:t>sídla</a:t>
            </a:r>
            <a:r>
              <a:rPr lang="cs-CZ" dirty="0" smtClean="0"/>
              <a:t> -1</a:t>
            </a:r>
            <a:r>
              <a:rPr lang="cs-CZ" dirty="0"/>
              <a:t>. Uspořádání krajiny a </a:t>
            </a:r>
            <a:r>
              <a:rPr lang="cs-CZ" dirty="0" smtClean="0"/>
              <a:t>sídel, 2</a:t>
            </a:r>
            <a:r>
              <a:rPr lang="cs-CZ" dirty="0"/>
              <a:t>. Veřejná </a:t>
            </a:r>
            <a:r>
              <a:rPr lang="cs-CZ" dirty="0" smtClean="0"/>
              <a:t>prostranství, 3</a:t>
            </a:r>
            <a:r>
              <a:rPr lang="cs-CZ" dirty="0"/>
              <a:t>. Začlenění staveb do prostředí</a:t>
            </a:r>
          </a:p>
          <a:p>
            <a:r>
              <a:rPr lang="cs-CZ" b="1" dirty="0" smtClean="0"/>
              <a:t>Stavby</a:t>
            </a:r>
            <a:r>
              <a:rPr lang="cs-CZ" dirty="0" smtClean="0"/>
              <a:t>- 4</a:t>
            </a:r>
            <a:r>
              <a:rPr lang="cs-CZ" dirty="0"/>
              <a:t>. Zadávání </a:t>
            </a:r>
            <a:r>
              <a:rPr lang="cs-CZ" dirty="0" smtClean="0"/>
              <a:t>zakázek, 5</a:t>
            </a:r>
            <a:r>
              <a:rPr lang="cs-CZ" dirty="0"/>
              <a:t>. Projektování, realizace, životnost a udržitelnost staveb</a:t>
            </a:r>
          </a:p>
          <a:p>
            <a:r>
              <a:rPr lang="cs-CZ" b="1" dirty="0"/>
              <a:t>Vzdělávání, osvěta a </a:t>
            </a:r>
            <a:r>
              <a:rPr lang="cs-CZ" b="1" dirty="0" smtClean="0"/>
              <a:t>výzkum </a:t>
            </a:r>
            <a:r>
              <a:rPr lang="cs-CZ" dirty="0" smtClean="0"/>
              <a:t>- 6</a:t>
            </a:r>
            <a:r>
              <a:rPr lang="cs-CZ" dirty="0"/>
              <a:t>. </a:t>
            </a:r>
            <a:r>
              <a:rPr lang="cs-CZ" dirty="0" smtClean="0"/>
              <a:t>Vzdělávání, 7</a:t>
            </a:r>
            <a:r>
              <a:rPr lang="cs-CZ" dirty="0"/>
              <a:t>. Osvěta a </a:t>
            </a:r>
            <a:r>
              <a:rPr lang="cs-CZ" dirty="0" smtClean="0"/>
              <a:t>média, 8</a:t>
            </a:r>
            <a:r>
              <a:rPr lang="cs-CZ" dirty="0"/>
              <a:t>. Výzkum a vývoj</a:t>
            </a:r>
            <a:br>
              <a:rPr lang="cs-CZ" dirty="0"/>
            </a:b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905163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u="sng" dirty="0" smtClean="0"/>
              <a:t>MMR má za úkol:</a:t>
            </a:r>
          </a:p>
          <a:p>
            <a:pPr marL="0" indent="0" algn="ctr">
              <a:buNone/>
            </a:pPr>
            <a:r>
              <a:rPr lang="cs-CZ" sz="2300" dirty="0" smtClean="0"/>
              <a:t>Pravidelně </a:t>
            </a:r>
            <a:r>
              <a:rPr lang="cs-CZ" sz="2300" dirty="0"/>
              <a:t>sledovat a hodnotit plnění jednotlivých opatření a jejich účinnost. </a:t>
            </a:r>
            <a:r>
              <a:rPr lang="cs-CZ" sz="2300" b="1" dirty="0"/>
              <a:t>Zpracovat zprávu o vyhodnocení plnění </a:t>
            </a:r>
            <a:r>
              <a:rPr lang="cs-CZ" sz="2300" dirty="0"/>
              <a:t>Politiky architektury a stavební kultury České republiky a </a:t>
            </a:r>
            <a:r>
              <a:rPr lang="cs-CZ" sz="2300" b="1" dirty="0"/>
              <a:t>předložit ji vládě do 31. 12. 2020</a:t>
            </a:r>
            <a:r>
              <a:rPr lang="cs-CZ" sz="2300" dirty="0"/>
              <a:t>, včetně případného návrhu aktualizované Politiky architektury a stavební kultury České republiky pro další období. </a:t>
            </a:r>
            <a:endParaRPr lang="cs-CZ" sz="2300" u="sng" dirty="0" smtClean="0"/>
          </a:p>
          <a:p>
            <a:pPr marL="0" indent="0" algn="ctr">
              <a:buNone/>
            </a:pPr>
            <a:endParaRPr lang="cs-CZ" sz="2400" u="sng" dirty="0" smtClean="0"/>
          </a:p>
          <a:p>
            <a:pPr marL="0" indent="0" algn="ctr">
              <a:buNone/>
            </a:pPr>
            <a:r>
              <a:rPr lang="cs-CZ" sz="2400" u="sng" dirty="0" smtClean="0"/>
              <a:t>Chystané metodiky MMR:</a:t>
            </a:r>
            <a:endParaRPr lang="cs-CZ" sz="2400" u="sng" dirty="0"/>
          </a:p>
          <a:p>
            <a:pPr marL="0" indent="0" algn="ctr">
              <a:buNone/>
            </a:pPr>
            <a:r>
              <a:rPr lang="cs-CZ" sz="2400" dirty="0"/>
              <a:t>Urbanistická koncepce</a:t>
            </a:r>
          </a:p>
          <a:p>
            <a:pPr marL="0" indent="0" algn="ctr">
              <a:buNone/>
            </a:pPr>
            <a:r>
              <a:rPr lang="cs-CZ" sz="2400" dirty="0"/>
              <a:t>Vymezování zastavitelných ploch a potřeba nových</a:t>
            </a:r>
          </a:p>
          <a:p>
            <a:pPr marL="0" indent="0" algn="ctr">
              <a:buNone/>
            </a:pPr>
            <a:r>
              <a:rPr lang="cs-CZ" sz="2400" dirty="0"/>
              <a:t>Veřejná </a:t>
            </a:r>
            <a:r>
              <a:rPr lang="cs-CZ" sz="2400" dirty="0" smtClean="0"/>
              <a:t>prostranství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dirty="0"/>
              <a:t/>
            </a:r>
            <a:br>
              <a:rPr lang="cs-CZ" dirty="0"/>
            </a:br>
            <a:endParaRPr lang="cs-CZ" sz="10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626234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5013176"/>
          </a:xfrm>
        </p:spPr>
        <p:txBody>
          <a:bodyPr/>
          <a:lstStyle/>
          <a:p>
            <a:pPr marL="0" indent="0" algn="ctr">
              <a:buNone/>
            </a:pPr>
            <a:endParaRPr lang="cs-CZ" sz="2400" dirty="0" smtClean="0"/>
          </a:p>
          <a:p>
            <a:pPr marL="0" indent="0" algn="ctr">
              <a:buNone/>
            </a:pPr>
            <a:r>
              <a:rPr lang="cs-CZ" sz="2400" dirty="0" smtClean="0"/>
              <a:t>Implementace dokumentu je nutná zejména proto, že bychom tím měli zajistit </a:t>
            </a:r>
            <a:r>
              <a:rPr lang="cs-CZ" sz="2400" b="1" dirty="0" smtClean="0"/>
              <a:t>kvalitnější životní prostředí a kvalitnější architektonická a stavební díla.</a:t>
            </a:r>
          </a:p>
          <a:p>
            <a:pPr marL="0" indent="0" algn="ctr">
              <a:buNone/>
            </a:pPr>
            <a:endParaRPr lang="cs-CZ" sz="2400" dirty="0" smtClean="0"/>
          </a:p>
          <a:p>
            <a:pPr marL="0" indent="0" algn="ctr">
              <a:buNone/>
            </a:pPr>
            <a:r>
              <a:rPr lang="cs-CZ" sz="2400" dirty="0" smtClean="0"/>
              <a:t>Téma </a:t>
            </a:r>
            <a:r>
              <a:rPr lang="cs-CZ" sz="2400" dirty="0"/>
              <a:t>4 –Zadávání zakázek </a:t>
            </a:r>
            <a:r>
              <a:rPr lang="cs-CZ" sz="2400" dirty="0" smtClean="0"/>
              <a:t>- Cíl </a:t>
            </a:r>
            <a:r>
              <a:rPr lang="cs-CZ" sz="2400" dirty="0"/>
              <a:t>4.1 Při zadávání zakázek usilovat o co nejvyšší kvalitu jejich </a:t>
            </a:r>
            <a:r>
              <a:rPr lang="cs-CZ" sz="2400" dirty="0" smtClean="0"/>
              <a:t>plnění </a:t>
            </a:r>
            <a:r>
              <a:rPr lang="cs-CZ" sz="1800" dirty="0" smtClean="0"/>
              <a:t>(str.38).</a:t>
            </a:r>
            <a:r>
              <a:rPr lang="cs-CZ" sz="1800" dirty="0"/>
              <a:t/>
            </a:r>
            <a:br>
              <a:rPr lang="cs-CZ" sz="1800" dirty="0"/>
            </a:br>
            <a:endParaRPr lang="cs-CZ" sz="1800" dirty="0"/>
          </a:p>
          <a:p>
            <a:pPr marL="0" indent="0" algn="ctr">
              <a:buNone/>
            </a:pPr>
            <a:r>
              <a:rPr lang="cs-CZ" sz="2400" u="sng" dirty="0"/>
              <a:t>Doporučujeme</a:t>
            </a:r>
            <a:r>
              <a:rPr lang="cs-CZ" sz="2400" dirty="0"/>
              <a:t> tedy dokument používat, např. při zpracovávání zadávacích podmínek pro výběrová řízení, kde by neměla hlavní úlohu hrát jen cena díla, ale i jeho kvalita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76274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5013176"/>
          </a:xfrm>
        </p:spPr>
        <p:txBody>
          <a:bodyPr/>
          <a:lstStyle/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3200" dirty="0" smtClean="0"/>
              <a:t>MMR vyzývá obce k naplňování opatření, kde je zodpovědnost či spolupráce požadována po veřejné správě na úrovni obcí.</a:t>
            </a:r>
          </a:p>
          <a:p>
            <a:pPr marL="0" indent="0" algn="ctr">
              <a:buNone/>
            </a:pPr>
            <a:endParaRPr lang="cs-CZ" sz="3200" dirty="0" smtClean="0"/>
          </a:p>
          <a:p>
            <a:pPr marL="0" indent="0" algn="ctr">
              <a:buNone/>
            </a:pPr>
            <a:r>
              <a:rPr lang="cs-CZ" sz="3200" b="1" dirty="0" smtClean="0"/>
              <a:t>2 výtisky pro OPR</a:t>
            </a:r>
          </a:p>
          <a:p>
            <a:pPr marL="0" indent="0"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268397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11561" y="1700809"/>
            <a:ext cx="8007847" cy="1152128"/>
          </a:xfrm>
        </p:spPr>
        <p:txBody>
          <a:bodyPr/>
          <a:lstStyle/>
          <a:p>
            <a:pPr algn="ctr"/>
            <a:r>
              <a:rPr lang="cs-CZ" dirty="0" smtClean="0"/>
              <a:t>Krajský úřad Ústeckého kraje</a:t>
            </a:r>
            <a:endParaRPr lang="cs-CZ" altLang="cs-CZ" dirty="0" smtClean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4" y="2636913"/>
            <a:ext cx="8175823" cy="3816424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>
                <a:solidFill>
                  <a:schemeClr val="tx1"/>
                </a:solidFill>
              </a:rPr>
              <a:t>Odbor územního plánování a stavebního řádu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>
                <a:solidFill>
                  <a:schemeClr val="tx1"/>
                </a:solidFill>
              </a:rPr>
              <a:t>Oddělení územního plánování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cs-CZ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Dě</a:t>
            </a:r>
            <a:r>
              <a:rPr lang="cs-CZ" sz="2400" dirty="0" smtClean="0">
                <a:solidFill>
                  <a:schemeClr val="tx1"/>
                </a:solidFill>
              </a:rPr>
              <a:t>kuji </a:t>
            </a:r>
            <a:r>
              <a:rPr lang="cs-CZ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 pozornost.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>
                <a:solidFill>
                  <a:schemeClr val="tx1"/>
                </a:solidFill>
              </a:rPr>
              <a:t>Ing. arch. Diana Juračková</a:t>
            </a:r>
            <a:r>
              <a:rPr lang="cs-CZ" sz="2400" dirty="0" smtClean="0">
                <a:solidFill>
                  <a:schemeClr val="tx1"/>
                </a:solidFill>
              </a:rPr>
              <a:t> 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dirty="0" smtClean="0">
                <a:solidFill>
                  <a:schemeClr val="tx1"/>
                </a:solidFill>
                <a:hlinkClick r:id="rId2"/>
              </a:rPr>
              <a:t>jurackova.d@kr-ustecky.cz</a:t>
            </a:r>
            <a:endParaRPr lang="cs-CZ" sz="24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 smtClean="0">
              <a:solidFill>
                <a:schemeClr val="tx1"/>
              </a:solidFill>
            </a:endParaRPr>
          </a:p>
        </p:txBody>
      </p:sp>
      <p:sp>
        <p:nvSpPr>
          <p:cNvPr id="2052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4355976" y="1052736"/>
            <a:ext cx="4532312" cy="500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1800" dirty="0">
                <a:solidFill>
                  <a:schemeClr val="bg1"/>
                </a:solidFill>
              </a:rPr>
              <a:t>KÚ ÚK, porada ÚÚP </a:t>
            </a:r>
            <a:r>
              <a:rPr lang="cs-CZ" altLang="cs-CZ" sz="1800" dirty="0" smtClean="0">
                <a:solidFill>
                  <a:schemeClr val="bg1"/>
                </a:solidFill>
              </a:rPr>
              <a:t>- 30.6.2015</a:t>
            </a:r>
            <a:endParaRPr lang="cs-CZ" altLang="cs-CZ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420888"/>
            <a:ext cx="8640960" cy="403244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Ve znění, cit.:</a:t>
            </a:r>
          </a:p>
          <a:p>
            <a:pPr marL="0" indent="0">
              <a:buNone/>
            </a:pPr>
            <a:r>
              <a:rPr lang="cs-CZ" dirty="0" smtClean="0"/>
              <a:t>„Autorizovaná osoba opatřuje dokumenty související s výkonem její činnosti vlastnoručním podpisem a otiskem razítka se státním znakem České republiky, jménem autorizované osoby, číslem, pod nímž je zapsána v seznamu autorizovaných osob vedeném Komorou a vyznačeným oborem, popřípadě specializací své autorizace.“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</a:t>
            </a:r>
            <a:r>
              <a:rPr lang="cs-CZ" altLang="cs-CZ" sz="1800" dirty="0" smtClean="0"/>
              <a:t>ÚÚP </a:t>
            </a:r>
            <a:r>
              <a:rPr lang="cs-CZ" altLang="cs-CZ" sz="1800" dirty="0"/>
              <a:t>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3705711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20480"/>
          </a:xfrm>
        </p:spPr>
        <p:txBody>
          <a:bodyPr/>
          <a:lstStyle/>
          <a:p>
            <a:r>
              <a:rPr lang="cs-CZ" b="1" dirty="0" smtClean="0"/>
              <a:t>Metodické sdělení MMR k opatřování ÚPD razítkem autorizovaného architekta ve vztahu k úpravám ÚPD, po veřejném projednání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Dle </a:t>
            </a:r>
            <a:r>
              <a:rPr lang="cs-CZ" dirty="0" err="1" smtClean="0"/>
              <a:t>ust</a:t>
            </a:r>
            <a:r>
              <a:rPr lang="cs-CZ" dirty="0" smtClean="0"/>
              <a:t>. §158  SZ je zpracování ÚPD vybranou činností ve výstavbě, kterou jsou oprávněny vykonávat pouze osoby, které k této činnosti získaly oprávnění podle zákona č.360/1992 Sb.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</a:t>
            </a:r>
            <a:r>
              <a:rPr lang="cs-CZ" altLang="cs-CZ" sz="1800" dirty="0" smtClean="0"/>
              <a:t>ÚÚP </a:t>
            </a:r>
            <a:r>
              <a:rPr lang="cs-CZ" altLang="cs-CZ" sz="1800" dirty="0"/>
              <a:t>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959059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752528"/>
          </a:xfrm>
        </p:spPr>
        <p:txBody>
          <a:bodyPr/>
          <a:lstStyle/>
          <a:p>
            <a:pPr marL="0" indent="0">
              <a:buNone/>
            </a:pPr>
            <a:r>
              <a:rPr lang="cs-CZ" sz="2600" dirty="0" smtClean="0"/>
              <a:t>Z </a:t>
            </a:r>
            <a:r>
              <a:rPr lang="cs-CZ" sz="2600" dirty="0" smtClean="0"/>
              <a:t>ustanovení SZ současně vyplývá, že návrh ÚPD zpracovaný autorizovanou osobou je odlišný od návrhu, který je předložen pořizovatelem k vydání formou opatření obecné povahy.</a:t>
            </a:r>
          </a:p>
          <a:p>
            <a:pPr marL="0" indent="0">
              <a:buNone/>
            </a:pPr>
            <a:r>
              <a:rPr lang="cs-CZ" sz="2600" dirty="0" smtClean="0"/>
              <a:t>SZ ukládá pořizovateli zajistit provedení úprav návrhu ÚPD po veřejném projednání v závislosti na průběhu projednávání tohoto návrhu. SZ ukládá např. „zajistit </a:t>
            </a:r>
            <a:r>
              <a:rPr lang="cs-CZ" sz="2600" dirty="0" smtClean="0"/>
              <a:t>úpravu </a:t>
            </a:r>
            <a:r>
              <a:rPr lang="cs-CZ" sz="2600" dirty="0" smtClean="0"/>
              <a:t>návrhu</a:t>
            </a:r>
            <a:r>
              <a:rPr lang="cs-CZ" sz="2600" dirty="0" smtClean="0"/>
              <a:t>“(§39 odst.4, §</a:t>
            </a:r>
            <a:r>
              <a:rPr lang="cs-CZ" sz="2600" dirty="0" smtClean="0"/>
              <a:t>53 odst.1, §68 odst.1).</a:t>
            </a:r>
          </a:p>
          <a:p>
            <a:pPr marL="0" indent="0">
              <a:buNone/>
            </a:pPr>
            <a:r>
              <a:rPr lang="cs-CZ" sz="2600" dirty="0" smtClean="0"/>
              <a:t>Pořizovatel také doplňuje a upravuje odůvodnění, které je součástí návrhu ÚPD předkládaného zastupitelstvu.</a:t>
            </a:r>
          </a:p>
          <a:p>
            <a:pPr marL="0" indent="0">
              <a:buNone/>
            </a:pPr>
            <a:endParaRPr lang="cs-CZ" sz="26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444445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20480"/>
          </a:xfrm>
        </p:spPr>
        <p:txBody>
          <a:bodyPr/>
          <a:lstStyle/>
          <a:p>
            <a:r>
              <a:rPr lang="cs-CZ" sz="2600" dirty="0" smtClean="0"/>
              <a:t>Tyto činnosti pořizovatele nelze ztotožnit se „zpracováním ve smyslu § 158 SZ, které provádí autorizovaná osoba a které jsou „projektovou činností ve výstavbě“ a patří mezi „vybrané činnosti“</a:t>
            </a:r>
          </a:p>
          <a:p>
            <a:r>
              <a:rPr lang="cs-CZ" dirty="0" smtClean="0"/>
              <a:t>Pořizovatel zajistí úpravu – prostřednictvím autorizované osoby nebo vlastní činností.</a:t>
            </a:r>
          </a:p>
          <a:p>
            <a:r>
              <a:rPr lang="cs-CZ" dirty="0" smtClean="0"/>
              <a:t>ÚPD se stává platnou </a:t>
            </a:r>
            <a:r>
              <a:rPr lang="cs-CZ" dirty="0" smtClean="0"/>
              <a:t>jejím „vydáním“ ZO.</a:t>
            </a:r>
            <a:endParaRPr lang="cs-CZ" dirty="0" smtClean="0"/>
          </a:p>
          <a:p>
            <a:r>
              <a:rPr lang="cs-CZ" dirty="0" smtClean="0"/>
              <a:t>ÚPD vydaná jako OOP je úřední dílo, na které se ochrana autorského práva nevztahuje.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438156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20480"/>
          </a:xfrm>
        </p:spPr>
        <p:txBody>
          <a:bodyPr/>
          <a:lstStyle/>
          <a:p>
            <a:r>
              <a:rPr lang="cs-CZ" dirty="0" smtClean="0"/>
              <a:t>Autorizovaná osoba zpracovává návrh ÚPD v rozsahu prací, které u ní byly smluvně zajištěny. V tomto rozsahu také zodpovídá za :</a:t>
            </a:r>
          </a:p>
          <a:p>
            <a:pPr marL="0" indent="0" algn="ctr">
              <a:buNone/>
            </a:pPr>
            <a:r>
              <a:rPr lang="cs-CZ" dirty="0" smtClean="0"/>
              <a:t>„správnost, celistvost a úplnost“.</a:t>
            </a:r>
          </a:p>
          <a:p>
            <a:r>
              <a:rPr lang="cs-CZ" dirty="0" smtClean="0"/>
              <a:t>Za úpravy návrhu ÚPD, které provedl pořizovatel, nese odpovědnost pořizovatel.</a:t>
            </a:r>
          </a:p>
          <a:p>
            <a:r>
              <a:rPr lang="cs-CZ" dirty="0" smtClean="0"/>
              <a:t>Záznam o účinnosti OOP  § 168 odst.1 SZ a s použitím §75 zákona č.500/2004 Sb.,  správní řád</a:t>
            </a:r>
          </a:p>
          <a:p>
            <a:r>
              <a:rPr lang="cs-CZ" dirty="0" smtClean="0"/>
              <a:t>Nevyplývá povinnost opatřit OOP „razítkem autorizované osoby.“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7887616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4248472"/>
          </a:xfrm>
        </p:spPr>
        <p:txBody>
          <a:bodyPr/>
          <a:lstStyle/>
          <a:p>
            <a:pPr marL="0" indent="0">
              <a:buNone/>
            </a:pPr>
            <a:r>
              <a:rPr lang="cs-CZ" u="sng" dirty="0" smtClean="0"/>
              <a:t>Doporučení KÚ ÚK UPS:</a:t>
            </a:r>
            <a:endParaRPr lang="cs-CZ" u="sng" dirty="0" smtClean="0"/>
          </a:p>
          <a:p>
            <a:r>
              <a:rPr lang="cs-CZ" dirty="0" smtClean="0"/>
              <a:t>Autorizovaná osoba by se měla podílet na zpracování ÚPD v plném </a:t>
            </a:r>
            <a:r>
              <a:rPr lang="cs-CZ" dirty="0" smtClean="0"/>
              <a:t>rozsahu…... </a:t>
            </a:r>
          </a:p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b="1" dirty="0" smtClean="0"/>
              <a:t>v rámci </a:t>
            </a:r>
            <a:r>
              <a:rPr lang="cs-CZ" b="1" dirty="0" err="1" smtClean="0"/>
              <a:t>SoD</a:t>
            </a:r>
            <a:r>
              <a:rPr lang="cs-CZ" b="1" dirty="0" smtClean="0"/>
              <a:t> </a:t>
            </a:r>
            <a:r>
              <a:rPr lang="cs-CZ" b="1" dirty="0" err="1" smtClean="0"/>
              <a:t>zasmluvnit</a:t>
            </a:r>
            <a:r>
              <a:rPr lang="cs-CZ" b="1" dirty="0" smtClean="0"/>
              <a:t> </a:t>
            </a:r>
            <a:r>
              <a:rPr lang="cs-CZ" b="1" dirty="0" smtClean="0"/>
              <a:t>i veškeré úpravy před </a:t>
            </a:r>
            <a:r>
              <a:rPr lang="cs-CZ" b="1" dirty="0" smtClean="0"/>
              <a:t>vydáním </a:t>
            </a:r>
            <a:r>
              <a:rPr lang="cs-CZ" b="1" dirty="0" smtClean="0"/>
              <a:t>OOP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b="1" dirty="0" smtClean="0"/>
              <a:t>opatřit </a:t>
            </a:r>
            <a:r>
              <a:rPr lang="cs-CZ" b="1" dirty="0" smtClean="0"/>
              <a:t>ÚPD autorizačním razítkem s vlastnoručním </a:t>
            </a:r>
            <a:r>
              <a:rPr lang="cs-CZ" b="1" dirty="0" smtClean="0"/>
              <a:t>podpisem projektanta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…</a:t>
            </a:r>
            <a:r>
              <a:rPr lang="cs-CZ" u="sng" dirty="0" smtClean="0"/>
              <a:t>jako záruku </a:t>
            </a:r>
            <a:r>
              <a:rPr lang="cs-CZ" u="sng" dirty="0" smtClean="0"/>
              <a:t>správnosti úplnosti a celistvosti díla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482972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680520"/>
          </a:xfrm>
        </p:spPr>
        <p:txBody>
          <a:bodyPr/>
          <a:lstStyle/>
          <a:p>
            <a:pPr marL="0" indent="0" algn="ctr">
              <a:buNone/>
            </a:pPr>
            <a:r>
              <a:rPr lang="cs-CZ" sz="4000" b="1" dirty="0" smtClean="0"/>
              <a:t>Územní studie – oprávnění ke zpracování</a:t>
            </a:r>
          </a:p>
          <a:p>
            <a:pPr marL="0" indent="0" algn="ctr">
              <a:buNone/>
            </a:pPr>
            <a:r>
              <a:rPr lang="cs-CZ" sz="2400" dirty="0" smtClean="0"/>
              <a:t>Rozhodující pro posouzení, zda územní studii může zpracovávat autorizovaný inženýr ve smyslu §18 </a:t>
            </a:r>
            <a:r>
              <a:rPr lang="cs-CZ" sz="2400" dirty="0" err="1" smtClean="0"/>
              <a:t>písm.c</a:t>
            </a:r>
            <a:r>
              <a:rPr lang="cs-CZ" sz="2400" dirty="0" smtClean="0"/>
              <a:t>) zákona č.360/1992 Sb., je obsah konkrétního územně plánovacího podkladu. Pokud je zadávána územní studie, jejímž úkolem je ověřit podmínky využití území pro dopravní stavby, stavby vodního hospodářství a krajinného inženýrství, mosty a inženýrské konstrukce apod., je autorizovaný inženýr ČKAIT s příslušnou autorizací podle §5 zákona č.360/1992 Sb. způsobilý, aby ji zpracoval a autorizoval.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7832034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464496"/>
          </a:xfrm>
        </p:spPr>
        <p:txBody>
          <a:bodyPr/>
          <a:lstStyle/>
          <a:p>
            <a:pPr marL="0" indent="0" algn="ctr">
              <a:buNone/>
            </a:pPr>
            <a:r>
              <a:rPr lang="cs-CZ" sz="4000" b="1" dirty="0" smtClean="0"/>
              <a:t>Politika architektury a stavební kultury České republiky</a:t>
            </a:r>
          </a:p>
          <a:p>
            <a:pPr marL="0" indent="0">
              <a:buNone/>
            </a:pPr>
            <a:r>
              <a:rPr lang="cs-CZ" dirty="0" smtClean="0"/>
              <a:t>je </a:t>
            </a:r>
            <a:r>
              <a:rPr lang="cs-CZ" dirty="0"/>
              <a:t>nelegislativní strategický dokument s celostátní působností. Má přinést zlepšení života lidí zvyšováním kvality prostředí, ve kterém žijí. Jejím základním cílem je proto podpora rozvoje architektury a stavební kultury a tím i kvality prostředí vytvářeného výstavbou. </a:t>
            </a:r>
            <a:r>
              <a:rPr lang="cs-CZ" b="1" dirty="0"/>
              <a:t>Vláda Politiku architektury a stavební kultury České republiky schválila dne 14. 1. 2015 usnesením č. 22</a:t>
            </a:r>
            <a:r>
              <a:rPr lang="cs-CZ" b="1" dirty="0" smtClean="0"/>
              <a:t>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800" dirty="0"/>
              <a:t>KÚ ÚK, porada ÚÚP - </a:t>
            </a:r>
            <a:r>
              <a:rPr lang="cs-CZ" altLang="cs-CZ" sz="1800" dirty="0" smtClean="0"/>
              <a:t>30.6.2015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140292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Územní plánování a legislativní rámec pro ochranu vod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693876-E272-420F-B010-135F6861E924}">
  <ds:schemaRefs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2d632ede-d24e-494b-b407-b19ccbe77e6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2D262E7-64C5-455B-BFD9-4E48B04FE5A3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F413026-E627-431F-9F11-72982EA0E6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007606D-7B56-4F6E-BB37-62FF48F3D1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Územní plánování a legislativní rámec pro ochranu vod</Template>
  <TotalTime>2677</TotalTime>
  <Words>964</Words>
  <Application>Microsoft Office PowerPoint</Application>
  <PresentationFormat>Předvádění na obrazovce (4:3)</PresentationFormat>
  <Paragraphs>91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Územní plánování a legislativní rámec pro ochranu vod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Krajský úřad Ústeckého kraje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Krajský úřad Ústeckého kraje</dc:title>
  <dc:creator>Juračková Diana</dc:creator>
  <cp:lastModifiedBy>Novotná Jolana</cp:lastModifiedBy>
  <cp:revision>147</cp:revision>
  <cp:lastPrinted>2015-06-03T06:23:05Z</cp:lastPrinted>
  <dcterms:created xsi:type="dcterms:W3CDTF">2014-10-07T09:50:43Z</dcterms:created>
  <dcterms:modified xsi:type="dcterms:W3CDTF">2015-10-21T13:34:05Z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64300.0000000000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">
    <vt:lpwstr/>
  </property>
  <property fmtid="{D5CDD505-2E9C-101B-9397-08002B2CF9AE}" pid="5" name="Poznámka">
    <vt:lpwstr/>
  </property>
</Properties>
</file>