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259" r:id="rId4"/>
    <p:sldId id="292" r:id="rId5"/>
    <p:sldId id="263" r:id="rId6"/>
    <p:sldId id="312" r:id="rId7"/>
    <p:sldId id="319" r:id="rId8"/>
    <p:sldId id="290" r:id="rId9"/>
    <p:sldId id="317" r:id="rId10"/>
    <p:sldId id="265" r:id="rId11"/>
    <p:sldId id="268" r:id="rId12"/>
    <p:sldId id="318" r:id="rId13"/>
    <p:sldId id="323" r:id="rId14"/>
    <p:sldId id="269" r:id="rId15"/>
    <p:sldId id="303" r:id="rId16"/>
    <p:sldId id="313" r:id="rId17"/>
    <p:sldId id="271" r:id="rId18"/>
    <p:sldId id="272" r:id="rId19"/>
    <p:sldId id="273" r:id="rId20"/>
    <p:sldId id="274" r:id="rId21"/>
    <p:sldId id="280" r:id="rId22"/>
    <p:sldId id="321" r:id="rId23"/>
    <p:sldId id="284" r:id="rId24"/>
    <p:sldId id="281" r:id="rId25"/>
    <p:sldId id="282" r:id="rId26"/>
    <p:sldId id="301" r:id="rId27"/>
    <p:sldId id="295" r:id="rId28"/>
    <p:sldId id="299" r:id="rId29"/>
    <p:sldId id="287" r:id="rId30"/>
    <p:sldId id="296" r:id="rId31"/>
    <p:sldId id="302" r:id="rId32"/>
    <p:sldId id="332" r:id="rId33"/>
    <p:sldId id="324" r:id="rId34"/>
    <p:sldId id="330" r:id="rId35"/>
    <p:sldId id="325" r:id="rId36"/>
    <p:sldId id="326" r:id="rId37"/>
    <p:sldId id="327" r:id="rId38"/>
    <p:sldId id="328" r:id="rId39"/>
    <p:sldId id="329" r:id="rId40"/>
    <p:sldId id="331" r:id="rId41"/>
    <p:sldId id="333" r:id="rId42"/>
    <p:sldId id="335" r:id="rId43"/>
    <p:sldId id="320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E3594-9003-4850-8701-089C14DCA418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475FD-59B3-4D82-9A7C-BD0E62A639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3687837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C9660-3413-4732-8FBD-464C6BF0EEE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F9621-DDE6-4B47-986D-D41F31AAC8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5962359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4955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2650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7609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2687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9463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9603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8385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2539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576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9898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704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7977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5922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E65FB-350B-4AB5-B2D7-1686C969A09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9CFCF-8701-40F6-847A-1781AB090B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4678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vzus.cz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msmt.cz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-ustecky.cz/" TargetMode="External"/><Relationship Id="rId2" Type="http://schemas.openxmlformats.org/officeDocument/2006/relationships/hyperlink" Target="http://www.msmt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rtal-vz.cz/" TargetMode="External"/><Relationship Id="rId5" Type="http://schemas.openxmlformats.org/officeDocument/2006/relationships/hyperlink" Target="http://www.compet.cz/" TargetMode="External"/><Relationship Id="rId4" Type="http://schemas.openxmlformats.org/officeDocument/2006/relationships/hyperlink" Target="http://www.isvzus.cz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ilhanova@aiconsulting.cz" TargetMode="External"/><Relationship Id="rId2" Type="http://schemas.openxmlformats.org/officeDocument/2006/relationships/hyperlink" Target="mailto:zednik@aiconsulting.cz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m.hlusickova@seznam.cz" TargetMode="External"/><Relationship Id="rId2" Type="http://schemas.openxmlformats.org/officeDocument/2006/relationships/hyperlink" Target="mailto:hajkova@aaazakazky.cz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dudoval@seznam.cz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656184"/>
          </a:xfrm>
        </p:spPr>
        <p:txBody>
          <a:bodyPr>
            <a:normAutofit/>
          </a:bodyPr>
          <a:lstStyle/>
          <a:p>
            <a:r>
              <a:rPr lang="cs-CZ" sz="3200" b="1" dirty="0"/>
              <a:t> „Přírodovědné a technické vzdělávání Ústeckého kraje“</a:t>
            </a:r>
            <a:br>
              <a:rPr lang="cs-CZ" sz="3200" b="1" dirty="0"/>
            </a:br>
            <a:r>
              <a:rPr lang="cs-CZ" sz="3200" dirty="0"/>
              <a:t>CZ.1.07./1.1.00/44.0005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755328" y="4221088"/>
            <a:ext cx="7777360" cy="172819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25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Seminář pro příjemce dotace z OPVK</a:t>
            </a:r>
          </a:p>
          <a:p>
            <a:pPr algn="ctr" eaLnBrk="1" hangingPunct="1"/>
            <a:r>
              <a:rPr lang="cs-CZ" sz="25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04. 11. 2013</a:t>
            </a:r>
          </a:p>
          <a:p>
            <a:pPr algn="ctr" eaLnBrk="1" hangingPunct="1"/>
            <a:r>
              <a:rPr lang="cs-CZ" sz="25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VEŘEJNÉ ZAKÁZKY</a:t>
            </a:r>
          </a:p>
          <a:p>
            <a:pPr algn="ctr" eaLnBrk="1" hangingPunct="1"/>
            <a:endParaRPr lang="cs-CZ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 eaLnBrk="1" hangingPunct="1"/>
            <a:endParaRPr lang="cs-CZ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 eaLnBrk="1" hangingPunct="1"/>
            <a:endParaRPr lang="cs-CZ" b="1" dirty="0" smtClean="0">
              <a:solidFill>
                <a:srgbClr val="D723C2"/>
              </a:solidFill>
              <a:latin typeface="Arial" charset="0"/>
              <a:cs typeface="Arial" charset="0"/>
            </a:endParaRPr>
          </a:p>
          <a:p>
            <a:pPr algn="ctr" eaLnBrk="1" hangingPunct="1"/>
            <a:endParaRPr lang="cs-CZ" b="1" dirty="0" smtClean="0">
              <a:solidFill>
                <a:srgbClr val="D723C2"/>
              </a:solidFill>
              <a:latin typeface="Arial" charset="0"/>
              <a:cs typeface="Arial" charset="0"/>
            </a:endParaRPr>
          </a:p>
          <a:p>
            <a:pPr algn="ctr" eaLnBrk="1" hangingPunct="1"/>
            <a:endParaRPr lang="cs-CZ" b="1" dirty="0" smtClean="0">
              <a:solidFill>
                <a:srgbClr val="D723C2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4468813" y="1042988"/>
            <a:ext cx="4532312" cy="5000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schemeClr val="bg1"/>
                </a:solidFill>
              </a:rPr>
              <a:t>Veřejné zakázky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" y="10843"/>
            <a:ext cx="4611043" cy="116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267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u="sng" dirty="0" smtClean="0">
                <a:latin typeface="+mj-lt"/>
              </a:rPr>
              <a:t>Užší řízení §28</a:t>
            </a:r>
          </a:p>
          <a:p>
            <a:r>
              <a:rPr lang="cs-CZ" sz="2600" dirty="0"/>
              <a:t>Lze použít kdykoliv</a:t>
            </a:r>
          </a:p>
          <a:p>
            <a:r>
              <a:rPr lang="cs-CZ" sz="2600" dirty="0"/>
              <a:t>Zadavatel oznamuje úmysl zadat VZ neomezenému počtu dodavatelů</a:t>
            </a:r>
          </a:p>
          <a:p>
            <a:r>
              <a:rPr lang="cs-CZ" sz="2600" dirty="0"/>
              <a:t>Oznámením zadavatel vyzývá k žádosti o účast a splnění kvalifikace, kterou následně vyhodnocuje</a:t>
            </a:r>
          </a:p>
          <a:p>
            <a:r>
              <a:rPr lang="cs-CZ" sz="2600" b="1" dirty="0"/>
              <a:t>Zadavatel nesmí omezit počet zájemců </a:t>
            </a:r>
            <a:r>
              <a:rPr lang="cs-CZ" sz="2600" dirty="0"/>
              <a:t>(pouze u VZ v oblasti obrany a bezpečnost a to objektivně)</a:t>
            </a:r>
          </a:p>
          <a:p>
            <a:r>
              <a:rPr lang="cs-CZ" sz="2600" b="1" dirty="0"/>
              <a:t>Zadavatel vyzývá k podání nabídky všechny zájemce, kteří splnili kvalifikaci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527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Zjednodušené podlimitní řízení § 38</a:t>
            </a:r>
            <a:endParaRPr lang="cs-CZ" sz="2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8197074"/>
              </p:ext>
            </p:extLst>
          </p:nvPr>
        </p:nvGraphicFramePr>
        <p:xfrm>
          <a:off x="2483768" y="1700809"/>
          <a:ext cx="5904656" cy="482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</a:tblGrid>
              <a:tr h="520196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>
                          <a:solidFill>
                            <a:schemeClr val="tx1"/>
                          </a:solidFill>
                        </a:rPr>
                        <a:t>Podmínky užití §25</a:t>
                      </a:r>
                      <a:endParaRPr lang="cs-CZ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</a:tr>
              <a:tr h="116360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000" dirty="0" smtClean="0"/>
                        <a:t>Podlimitní VZ na dodávky nebo služby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000" dirty="0" smtClean="0"/>
                        <a:t>Stavební práce </a:t>
                      </a:r>
                      <a:r>
                        <a:rPr lang="cs-CZ" sz="2000" b="1" dirty="0" smtClean="0"/>
                        <a:t>do 10 mil. Kč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000" b="0" dirty="0" smtClean="0"/>
                        <a:t>Výzva 5 zájemců</a:t>
                      </a:r>
                      <a:r>
                        <a:rPr lang="cs-CZ" sz="2000" b="0" baseline="0" dirty="0" smtClean="0"/>
                        <a:t>m + </a:t>
                      </a:r>
                      <a:r>
                        <a:rPr lang="cs-CZ" sz="2000" b="1" baseline="0" dirty="0" smtClean="0"/>
                        <a:t>uveřejnění na profilu</a:t>
                      </a:r>
                      <a:endParaRPr lang="cs-CZ" sz="2000" b="0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</a:tr>
              <a:tr h="494048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>
                          <a:solidFill>
                            <a:schemeClr val="tx1"/>
                          </a:solidFill>
                        </a:rPr>
                        <a:t>Zjednodušené podlimitní</a:t>
                      </a:r>
                      <a:r>
                        <a:rPr lang="cs-CZ" sz="2200" baseline="0" dirty="0" smtClean="0">
                          <a:solidFill>
                            <a:schemeClr val="tx1"/>
                          </a:solidFill>
                        </a:rPr>
                        <a:t> řízení – ZPŘ §38</a:t>
                      </a:r>
                      <a:endParaRPr lang="cs-CZ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</a:tr>
              <a:tr h="264668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000" dirty="0" smtClean="0"/>
                        <a:t>Nemusí být uveřejněno předběžné oznámení</a:t>
                      </a:r>
                      <a:endParaRPr lang="cs-CZ" sz="20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000" baseline="0" dirty="0" smtClean="0"/>
                        <a:t>Lhůta pro podání nabídek 15dnů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000" baseline="0" dirty="0" smtClean="0"/>
                        <a:t>Možnost uveřejňování dokumentů pouze na profilu zadavatele (rozhodnutí o vyloučení, oznámení o výběru </a:t>
                      </a:r>
                      <a:r>
                        <a:rPr lang="cs-CZ" sz="2000" baseline="0" dirty="0" err="1" smtClean="0"/>
                        <a:t>nejv</a:t>
                      </a:r>
                      <a:r>
                        <a:rPr lang="cs-CZ" sz="2000" baseline="0" dirty="0" smtClean="0"/>
                        <a:t>. nabídky)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000" b="1" baseline="0" dirty="0" smtClean="0"/>
                        <a:t>Kvalifikace se prokazuje čestným prohlášením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000" b="0" baseline="0" dirty="0" smtClean="0"/>
                        <a:t>Lhůta pro podání námitek proti vyloučení a rozhodnutí o výběru </a:t>
                      </a:r>
                      <a:r>
                        <a:rPr lang="cs-CZ" sz="2000" b="0" baseline="0" dirty="0" err="1" smtClean="0"/>
                        <a:t>nejv</a:t>
                      </a:r>
                      <a:r>
                        <a:rPr lang="cs-CZ" sz="2000" b="0" baseline="0" dirty="0" smtClean="0"/>
                        <a:t>. nabídky – </a:t>
                      </a:r>
                      <a:r>
                        <a:rPr lang="cs-CZ" sz="2000" b="1" baseline="0" dirty="0" smtClean="0"/>
                        <a:t>10 dnů</a:t>
                      </a:r>
                      <a:endParaRPr lang="cs-CZ" sz="2000" b="1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Šipka dolů 4"/>
          <p:cNvSpPr/>
          <p:nvPr/>
        </p:nvSpPr>
        <p:spPr>
          <a:xfrm>
            <a:off x="683568" y="1700808"/>
            <a:ext cx="1584176" cy="1800200"/>
          </a:xfrm>
          <a:prstGeom prst="downArrow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1. krok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683568" y="3933056"/>
            <a:ext cx="1656184" cy="2520280"/>
          </a:xfrm>
          <a:prstGeom prst="downArrow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2. krok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60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dirty="0" smtClean="0"/>
              <a:t>Veřejné zakázky malého rozsahu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 smtClean="0"/>
              <a:t>Do 1 mil. Kč bez DPH u služeb a dodávek</a:t>
            </a:r>
          </a:p>
          <a:p>
            <a:pPr algn="just"/>
            <a:r>
              <a:rPr lang="cs-CZ" dirty="0" smtClean="0"/>
              <a:t>Do 3 mil. Kč bez DPH u stavebních prací</a:t>
            </a:r>
          </a:p>
          <a:p>
            <a:pPr algn="just"/>
            <a:r>
              <a:rPr lang="cs-CZ" dirty="0" smtClean="0"/>
              <a:t>Neřídí se zákonem, mimo § 6 zákona – tj. musí  být transparentní, nediskriminační, rovné zacházení vůči uchazečům</a:t>
            </a:r>
          </a:p>
          <a:p>
            <a:pPr algn="just"/>
            <a:r>
              <a:rPr lang="cs-CZ" dirty="0" smtClean="0"/>
              <a:t>V praxi – výzva jednotlivým uchazečům (nejčastěji 3 – 5) </a:t>
            </a:r>
          </a:p>
          <a:p>
            <a:pPr algn="just"/>
            <a:r>
              <a:rPr lang="cs-CZ" dirty="0" smtClean="0"/>
              <a:t>Jsou řešeny v interních směrnicích jednotlivých obcí, krajů…..</a:t>
            </a:r>
          </a:p>
          <a:p>
            <a:pPr algn="just"/>
            <a:r>
              <a:rPr lang="cs-CZ" dirty="0" smtClean="0"/>
              <a:t>Dle Příručky pro žadatele a příjemce podpory OPVK</a:t>
            </a:r>
          </a:p>
          <a:p>
            <a:pPr algn="just"/>
            <a:r>
              <a:rPr lang="cs-CZ" dirty="0" smtClean="0"/>
              <a:t>I VZMR jsou řešeny ÚOHS ( zda neporušují § 6 zákona)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588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dirty="0"/>
              <a:t>Povinnosti zadavatele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Chovat se transparentně, nediskriminačně, rovně vůči všem uchazečům, 3 E (ekonomičnost, efektivita, hospodárnost</a:t>
            </a:r>
            <a:r>
              <a:rPr lang="cs-CZ" dirty="0" smtClean="0"/>
              <a:t>).</a:t>
            </a:r>
            <a:endParaRPr lang="cs-CZ" dirty="0"/>
          </a:p>
          <a:p>
            <a:pPr algn="just"/>
            <a:r>
              <a:rPr lang="cs-CZ" dirty="0"/>
              <a:t>Zadavatel vybírá firmy k oslovení na základě svých znalostí, průzkumu trhu, zkušeností…..</a:t>
            </a:r>
          </a:p>
          <a:p>
            <a:pPr algn="just"/>
            <a:r>
              <a:rPr lang="cs-CZ" dirty="0"/>
              <a:t>Tvoří zadávací </a:t>
            </a:r>
            <a:r>
              <a:rPr lang="cs-CZ" dirty="0" smtClean="0"/>
              <a:t>dokumentaci.</a:t>
            </a:r>
            <a:endParaRPr lang="cs-CZ" dirty="0"/>
          </a:p>
          <a:p>
            <a:pPr algn="just"/>
            <a:r>
              <a:rPr lang="cs-CZ" dirty="0"/>
              <a:t>Stanovuje komisi (hodnotící, pro otevírání obálek</a:t>
            </a:r>
            <a:r>
              <a:rPr lang="cs-CZ" dirty="0" smtClean="0"/>
              <a:t>….) - minimálně 5 pracovních dnů pře 1 jednáním komise.</a:t>
            </a:r>
            <a:endParaRPr lang="cs-CZ" dirty="0"/>
          </a:p>
          <a:p>
            <a:pPr algn="just"/>
            <a:r>
              <a:rPr lang="cs-CZ" dirty="0"/>
              <a:t>Rozhoduje o vyloučení uchazeče (na základě doporučení komise</a:t>
            </a:r>
            <a:r>
              <a:rPr lang="cs-CZ" dirty="0" smtClean="0"/>
              <a:t>).</a:t>
            </a:r>
            <a:endParaRPr lang="cs-CZ" dirty="0"/>
          </a:p>
          <a:p>
            <a:pPr algn="just"/>
            <a:r>
              <a:rPr lang="cs-CZ" dirty="0"/>
              <a:t>Rozhoduje o výběru nejvhodnější nabídky (na základě doporučení hodnotící komise</a:t>
            </a:r>
            <a:r>
              <a:rPr lang="cs-CZ" dirty="0" smtClean="0"/>
              <a:t>).</a:t>
            </a:r>
            <a:endParaRPr lang="cs-CZ" dirty="0"/>
          </a:p>
          <a:p>
            <a:pPr algn="just"/>
            <a:r>
              <a:rPr lang="cs-CZ" dirty="0"/>
              <a:t>Rozhoduje o zrušení zadávacího </a:t>
            </a:r>
            <a:r>
              <a:rPr lang="cs-CZ" dirty="0" smtClean="0"/>
              <a:t>řízení.</a:t>
            </a:r>
            <a:endParaRPr lang="cs-CZ" dirty="0"/>
          </a:p>
          <a:p>
            <a:pPr algn="just"/>
            <a:r>
              <a:rPr lang="cs-CZ" dirty="0"/>
              <a:t>Podepisuje smlouvu s vítězným </a:t>
            </a:r>
            <a:r>
              <a:rPr lang="cs-CZ" dirty="0" smtClean="0"/>
              <a:t>uchazečem.</a:t>
            </a:r>
            <a:endParaRPr lang="cs-CZ" dirty="0"/>
          </a:p>
          <a:p>
            <a:pPr algn="just"/>
            <a:r>
              <a:rPr lang="cs-CZ" dirty="0"/>
              <a:t>Má </a:t>
            </a:r>
            <a:r>
              <a:rPr lang="cs-CZ" dirty="0" err="1"/>
              <a:t>uveřejňovací</a:t>
            </a:r>
            <a:r>
              <a:rPr lang="cs-CZ" dirty="0"/>
              <a:t> </a:t>
            </a:r>
            <a:r>
              <a:rPr lang="cs-CZ" dirty="0" smtClean="0"/>
              <a:t>povinnosti.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45551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Zahájení zadávacího řízení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2050531"/>
              </p:ext>
            </p:extLst>
          </p:nvPr>
        </p:nvGraphicFramePr>
        <p:xfrm>
          <a:off x="287524" y="1787624"/>
          <a:ext cx="8568952" cy="4053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6244"/>
                <a:gridCol w="2808312"/>
                <a:gridCol w="3564396"/>
              </a:tblGrid>
              <a:tr h="3873622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Jeden měsíc před zahájením ZŘ (kromě ZPŘ a některých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 JŘ)</a:t>
                      </a:r>
                      <a:endParaRPr lang="cs-CZ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s-CZ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Předběžné oznámení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Součástí předběžného oznámení je odůvodnění účelnosti VZ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Zadávací řízení zahajuje zadavatel odesláním</a:t>
                      </a:r>
                    </a:p>
                    <a:p>
                      <a:endParaRPr lang="cs-CZ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Oznámení o zahájení zadávacího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řízení k uveřejnění, nebo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Výzvy o zahájení zadávacího řízení (JŘBU, ZPŘ)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cs-CZ" sz="2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Od uveřejnění textové části ZD na profilu zadavatele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Do 3 </a:t>
                      </a:r>
                      <a:r>
                        <a:rPr lang="cs-CZ" sz="2000" b="0" dirty="0" err="1" smtClean="0">
                          <a:solidFill>
                            <a:schemeClr val="tx1"/>
                          </a:solidFill>
                        </a:rPr>
                        <a:t>prac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. dnů ode dne uveřejnění oznámení nebo odeslání výzvy:</a:t>
                      </a:r>
                    </a:p>
                    <a:p>
                      <a:endParaRPr lang="cs-CZ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Účelnost VZ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Přiměřenost </a:t>
                      </a:r>
                      <a:r>
                        <a:rPr lang="cs-CZ" sz="2000" b="0" dirty="0" err="1" smtClean="0">
                          <a:solidFill>
                            <a:schemeClr val="tx1"/>
                          </a:solidFill>
                        </a:rPr>
                        <a:t>požad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. na TKP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Vymezení obchodních a technických podmínek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Stanovení hodnotících kritérií a způsobu hodnocení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nabídek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cs-CZ" sz="2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Vše ve vztahu k potřebám zadavatele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Dvojitá šipka 4"/>
          <p:cNvSpPr/>
          <p:nvPr/>
        </p:nvSpPr>
        <p:spPr>
          <a:xfrm>
            <a:off x="611560" y="5805264"/>
            <a:ext cx="194421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Předběžné oznámení §86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Dvojitá šipka 5"/>
          <p:cNvSpPr/>
          <p:nvPr/>
        </p:nvSpPr>
        <p:spPr>
          <a:xfrm>
            <a:off x="3140759" y="5805264"/>
            <a:ext cx="2079313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Oznámení / výzva §26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Dvojitá šipka 6"/>
          <p:cNvSpPr/>
          <p:nvPr/>
        </p:nvSpPr>
        <p:spPr>
          <a:xfrm>
            <a:off x="5796136" y="5805264"/>
            <a:ext cx="266429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Odůvodnění §156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3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/>
              <a:t>Lhůty - § 39 zákona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dirty="0" smtClean="0"/>
              <a:t>Vždy se začínají počítat ode dne následujícího</a:t>
            </a:r>
          </a:p>
          <a:p>
            <a:pPr algn="just"/>
            <a:r>
              <a:rPr lang="cs-CZ" u="sng" dirty="0" smtClean="0"/>
              <a:t>Otevřené řízení:</a:t>
            </a:r>
          </a:p>
          <a:p>
            <a:pPr marL="0" indent="0" algn="just">
              <a:buNone/>
            </a:pPr>
            <a:r>
              <a:rPr lang="cs-CZ" dirty="0" smtClean="0"/>
              <a:t>    - min. 22 dnů u podlimitní VZ</a:t>
            </a:r>
          </a:p>
          <a:p>
            <a:pPr marL="0" indent="0" algn="just">
              <a:buNone/>
            </a:pPr>
            <a:r>
              <a:rPr lang="cs-CZ" dirty="0" smtClean="0"/>
              <a:t>    - min. 52 dnů u nadlimitní VZ</a:t>
            </a:r>
          </a:p>
          <a:p>
            <a:pPr algn="just"/>
            <a:r>
              <a:rPr lang="cs-CZ" u="sng" dirty="0" smtClean="0"/>
              <a:t>Zjednodušené podlimitní řízení </a:t>
            </a:r>
          </a:p>
          <a:p>
            <a:pPr marL="0" indent="0" algn="just">
              <a:buNone/>
            </a:pPr>
            <a:r>
              <a:rPr lang="cs-CZ" dirty="0" smtClean="0"/>
              <a:t>     - min. 15 dnů </a:t>
            </a:r>
          </a:p>
          <a:p>
            <a:pPr algn="just"/>
            <a:r>
              <a:rPr lang="cs-CZ" u="sng" dirty="0" smtClean="0"/>
              <a:t>Užší řízení</a:t>
            </a:r>
          </a:p>
          <a:p>
            <a:pPr marL="0" indent="0" algn="just">
              <a:buNone/>
            </a:pPr>
            <a:r>
              <a:rPr lang="cs-CZ" dirty="0" smtClean="0"/>
              <a:t>     - u podlimitních VZ – 15 dnů pro poručení žádostí   o</a:t>
            </a:r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  účast + 15 dnů pro podání nabídek</a:t>
            </a:r>
          </a:p>
          <a:p>
            <a:pPr marL="0" indent="0" algn="just">
              <a:buNone/>
            </a:pPr>
            <a:r>
              <a:rPr lang="cs-CZ" dirty="0" smtClean="0"/>
              <a:t>     - u nadlimitních VZ – 37 dnů pro poručení žádostí o</a:t>
            </a:r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  účast + 40 dnů pro podání nabídek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!!! U významných VZ se lhůty prodlužují alespoň o ½ doby!!!</a:t>
            </a:r>
          </a:p>
          <a:p>
            <a:pPr marL="0" indent="0" algn="just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0551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/>
              <a:t>Lhůty - § 39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algn="just"/>
            <a:r>
              <a:rPr lang="cs-CZ" sz="2600" dirty="0"/>
              <a:t>V případě uveřejnění celé ZD na profilu zadavatele – možnost zkrátit lhůtu pro podání nabídek v užším a otevřeném řízení </a:t>
            </a:r>
            <a:r>
              <a:rPr lang="cs-CZ" sz="2600" b="1" dirty="0"/>
              <a:t>o 5 dnů</a:t>
            </a:r>
          </a:p>
          <a:p>
            <a:pPr algn="just"/>
            <a:r>
              <a:rPr lang="cs-CZ" sz="2600" dirty="0"/>
              <a:t>Při úpravě zadávacích podmínek – povinnost prodloužit lhůtu pro podání žádostí o účast nebo nabídek (změny, které rozšíří okruh možných dodavatelů – povinnost prodloužit lhůtu tak, aby od okamžiku změny činila celou původní délku)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39267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Kvalifikace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cs-CZ" sz="2200" dirty="0"/>
              <a:t>Základní a profesní kvalifikační předpoklady se v zásadě nemění</a:t>
            </a:r>
          </a:p>
          <a:p>
            <a:pPr algn="just">
              <a:defRPr/>
            </a:pPr>
            <a:r>
              <a:rPr lang="cs-CZ" sz="2200" b="1" dirty="0" smtClean="0"/>
              <a:t>Ekonomické </a:t>
            </a:r>
            <a:r>
              <a:rPr lang="cs-CZ" sz="2200" b="1" dirty="0"/>
              <a:t>a finanční kvalifikační předpoklady jsou zrušeny (dodavatelé budou pouze čestným prohlášením stvrzovat svou ekonomickou a finanční způsobilost</a:t>
            </a:r>
            <a:r>
              <a:rPr lang="cs-CZ" sz="2200" b="1" dirty="0" smtClean="0"/>
              <a:t>)</a:t>
            </a:r>
          </a:p>
          <a:p>
            <a:pPr marL="0" indent="0" algn="just">
              <a:buNone/>
              <a:defRPr/>
            </a:pPr>
            <a:endParaRPr lang="cs-CZ" sz="2200" b="1" dirty="0"/>
          </a:p>
          <a:p>
            <a:pPr algn="just">
              <a:lnSpc>
                <a:spcPct val="90000"/>
              </a:lnSpc>
            </a:pPr>
            <a:r>
              <a:rPr lang="cs-CZ" sz="2200" dirty="0" smtClean="0"/>
              <a:t>Při </a:t>
            </a:r>
            <a:r>
              <a:rPr lang="cs-CZ" sz="2200" dirty="0"/>
              <a:t>posouzení kvalifikace se nově vyhotovuje protokol se zákonným </a:t>
            </a:r>
            <a:r>
              <a:rPr lang="cs-CZ" sz="2200" dirty="0" smtClean="0"/>
              <a:t>obsahem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sz="2200" dirty="0"/>
          </a:p>
          <a:p>
            <a:r>
              <a:rPr lang="cs-CZ" sz="2200" b="1" dirty="0" smtClean="0"/>
              <a:t>Zákaz stanovit takové kvalifikační předpoklady, které by vedly k podstatnému omezení hospodářské soutěže</a:t>
            </a:r>
            <a:endParaRPr lang="cs-CZ" sz="2200" b="1" dirty="0"/>
          </a:p>
        </p:txBody>
      </p:sp>
    </p:spTree>
    <p:extLst>
      <p:ext uri="{BB962C8B-B14F-4D97-AF65-F5344CB8AC3E}">
        <p14:creationId xmlns="" xmlns:p14="http://schemas.microsoft.com/office/powerpoint/2010/main" val="42179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Základní kvalifikační předpoklady §53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dirty="0" smtClean="0"/>
              <a:t>Doklady ne starší 90 dnů (ČP v podlimitních, nepožaduje-li zadavatel doklady) </a:t>
            </a:r>
          </a:p>
          <a:p>
            <a:pPr algn="just">
              <a:buFontTx/>
              <a:buChar char="-"/>
            </a:pPr>
            <a:r>
              <a:rPr lang="cs-CZ" dirty="0" smtClean="0"/>
              <a:t>Trestní bezúhonnost: výpis z RT, </a:t>
            </a:r>
            <a:r>
              <a:rPr lang="cs-CZ" b="1" dirty="0" smtClean="0"/>
              <a:t>a to i PO</a:t>
            </a:r>
          </a:p>
          <a:p>
            <a:pPr algn="just">
              <a:buFontTx/>
              <a:buChar char="-"/>
            </a:pPr>
            <a:r>
              <a:rPr lang="cs-CZ" dirty="0" smtClean="0"/>
              <a:t>Nekalá soutěž (3 roky a zpět): ČP</a:t>
            </a:r>
          </a:p>
          <a:p>
            <a:pPr algn="just">
              <a:buFontTx/>
              <a:buChar char="-"/>
            </a:pPr>
            <a:r>
              <a:rPr lang="cs-CZ" dirty="0" smtClean="0"/>
              <a:t>Insolvence (3 roky a zpět), likvidace: ČP</a:t>
            </a:r>
          </a:p>
          <a:p>
            <a:pPr algn="just">
              <a:buFontTx/>
              <a:buChar char="-"/>
            </a:pPr>
            <a:r>
              <a:rPr lang="cs-CZ" dirty="0" smtClean="0"/>
              <a:t>Daňové nedoplatky: potvrzení FÚ / ČP</a:t>
            </a:r>
          </a:p>
          <a:p>
            <a:pPr algn="just">
              <a:buFontTx/>
              <a:buChar char="-"/>
            </a:pPr>
            <a:r>
              <a:rPr lang="cs-CZ" dirty="0" smtClean="0"/>
              <a:t>Nedoplatky na zdravotním pojištění: ČP</a:t>
            </a:r>
          </a:p>
          <a:p>
            <a:pPr algn="just">
              <a:buFontTx/>
              <a:buChar char="-"/>
            </a:pPr>
            <a:r>
              <a:rPr lang="cs-CZ" dirty="0" smtClean="0"/>
              <a:t>Nedoplatky na soc. zabezpečení: potvrzení ČSSZ</a:t>
            </a:r>
          </a:p>
          <a:p>
            <a:pPr algn="just">
              <a:buFontTx/>
              <a:buChar char="-"/>
            </a:pPr>
            <a:r>
              <a:rPr lang="cs-CZ" dirty="0" smtClean="0"/>
              <a:t>Disciplinární bezúhonnost: ČP</a:t>
            </a:r>
          </a:p>
          <a:p>
            <a:pPr algn="just">
              <a:buFontTx/>
              <a:buChar char="-"/>
            </a:pPr>
            <a:r>
              <a:rPr lang="cs-CZ" dirty="0" smtClean="0"/>
              <a:t>Nemá zákaz plnění VZ: ČP + též kvalifikovaní subdodavatelé</a:t>
            </a:r>
          </a:p>
          <a:p>
            <a:pPr algn="just">
              <a:buFontTx/>
              <a:buChar char="-"/>
            </a:pPr>
            <a:r>
              <a:rPr lang="cs-CZ" b="1" dirty="0" smtClean="0"/>
              <a:t>Neuložená pokuta za nelegální práci: ČP</a:t>
            </a:r>
          </a:p>
          <a:p>
            <a:pPr algn="just">
              <a:buFontTx/>
              <a:buChar char="-"/>
            </a:pPr>
            <a:r>
              <a:rPr lang="cs-CZ" b="1" dirty="0" smtClean="0"/>
              <a:t>§ 53 odst. 1 písm. l), m) – odstraněno!! Nyní součást nabídky!!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24920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Profesní kvalifikační předpoklady §54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Výpis z obchodního rejstříku (ne starší 90 dnů) + též kvalifikovaní subdodavatelé</a:t>
            </a:r>
          </a:p>
          <a:p>
            <a:pPr algn="just"/>
            <a:r>
              <a:rPr lang="cs-CZ" dirty="0" smtClean="0"/>
              <a:t>Oprávnění k podnikání – výpis ze živnostenského rejstříku</a:t>
            </a:r>
          </a:p>
          <a:p>
            <a:pPr algn="just"/>
            <a:r>
              <a:rPr lang="cs-CZ" dirty="0" smtClean="0"/>
              <a:t>Doklad profesní komory či organizace</a:t>
            </a:r>
          </a:p>
          <a:p>
            <a:pPr algn="just"/>
            <a:r>
              <a:rPr lang="cs-CZ" dirty="0" smtClean="0"/>
              <a:t>Doklad o odborné způsobilosti</a:t>
            </a:r>
          </a:p>
          <a:p>
            <a:pPr algn="just"/>
            <a:r>
              <a:rPr lang="cs-CZ" dirty="0" smtClean="0"/>
              <a:t>Doklad prokazující schopnost dodavatele zabezpečit ochranu utajovaných informací (VZ v oblasti obrany a bezpečnosti)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207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921111690"/>
              </p:ext>
            </p:extLst>
          </p:nvPr>
        </p:nvGraphicFramePr>
        <p:xfrm>
          <a:off x="467544" y="1628800"/>
          <a:ext cx="8208911" cy="457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2520280"/>
                <a:gridCol w="3240360"/>
                <a:gridCol w="2448271"/>
              </a:tblGrid>
              <a:tr h="792088">
                <a:tc>
                  <a:txBody>
                    <a:bodyPr/>
                    <a:lstStyle/>
                    <a:p>
                      <a:pPr algn="just"/>
                      <a:endParaRPr lang="cs-CZ" sz="1600" dirty="0" smtClean="0"/>
                    </a:p>
                    <a:p>
                      <a:pPr algn="ctr"/>
                      <a:r>
                        <a:rPr lang="cs-CZ" sz="1600" dirty="0" smtClean="0"/>
                        <a:t>Veřejný zadavatel</a:t>
                      </a:r>
                      <a:r>
                        <a:rPr lang="cs-CZ" sz="1600" baseline="0" dirty="0" smtClean="0"/>
                        <a:t>  § 2 </a:t>
                      </a:r>
                    </a:p>
                    <a:p>
                      <a:pPr algn="ctr"/>
                      <a:r>
                        <a:rPr lang="cs-CZ" sz="1600" baseline="0" dirty="0" smtClean="0"/>
                        <a:t>odst. 2</a:t>
                      </a:r>
                      <a:endParaRPr lang="cs-CZ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 smtClean="0"/>
                    </a:p>
                    <a:p>
                      <a:pPr algn="ctr"/>
                      <a:r>
                        <a:rPr lang="cs-CZ" sz="1600" dirty="0" smtClean="0"/>
                        <a:t>Dotovaný zadavatel §2 odst. 3</a:t>
                      </a:r>
                      <a:endParaRPr lang="cs-CZ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 smtClean="0"/>
                    </a:p>
                    <a:p>
                      <a:pPr algn="ctr"/>
                      <a:r>
                        <a:rPr lang="cs-CZ" sz="1600" dirty="0" smtClean="0"/>
                        <a:t>Sektorový zadavatel §2 odst. 6</a:t>
                      </a:r>
                      <a:endParaRPr lang="cs-CZ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561173">
                <a:tc>
                  <a:txBody>
                    <a:bodyPr/>
                    <a:lstStyle/>
                    <a:p>
                      <a:r>
                        <a:rPr lang="cs-CZ" dirty="0" smtClean="0"/>
                        <a:t>- </a:t>
                      </a:r>
                      <a:r>
                        <a:rPr lang="cs-CZ" sz="2000" dirty="0" smtClean="0"/>
                        <a:t>Česká Republika</a:t>
                      </a:r>
                    </a:p>
                    <a:p>
                      <a:r>
                        <a:rPr lang="cs-CZ" sz="2000" dirty="0" smtClean="0"/>
                        <a:t>- Státní</a:t>
                      </a:r>
                      <a:r>
                        <a:rPr lang="cs-CZ" sz="2000" baseline="0" dirty="0" smtClean="0"/>
                        <a:t> příspěvkové organizace</a:t>
                      </a:r>
                    </a:p>
                    <a:p>
                      <a:r>
                        <a:rPr lang="cs-CZ" sz="20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Územní samosprávný celek a jeho příspěvkové organizace</a:t>
                      </a:r>
                    </a:p>
                    <a:p>
                      <a:r>
                        <a:rPr lang="cs-CZ" sz="2000" baseline="0" dirty="0" smtClean="0"/>
                        <a:t>- Právnické osoby založené, zřízené, financované, ovládané státem či veřejným zadavatelem</a:t>
                      </a:r>
                      <a:endParaRPr lang="cs-CZ" sz="2000" dirty="0"/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PO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dirty="0" smtClean="0"/>
                        <a:t>nebo FO, která zadává veřejnou </a:t>
                      </a:r>
                      <a:r>
                        <a:rPr lang="cs-CZ" sz="2000" b="0" dirty="0" smtClean="0"/>
                        <a:t>zakázku financovanou z více než 50% nebo nad 200 mil. Kč z veřejný</a:t>
                      </a:r>
                      <a:r>
                        <a:rPr lang="cs-CZ" sz="2000" b="0" baseline="0" dirty="0" smtClean="0"/>
                        <a:t>ch zdrojů (došlo k rozšíření definice, dříve pouze nadlimitní VZ na stavební práce nebo nadlimitní VZ na služby související s VZ na stavební práce hrazené z více než 50% veřejným zadavatelem)</a:t>
                      </a:r>
                      <a:endParaRPr lang="cs-CZ" sz="2000" b="1" dirty="0"/>
                    </a:p>
                  </a:txBody>
                  <a:tcP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Osoba vykonávající některou z relevantních činností na základě zvláštního nebo výhradního práva (např. výroba plynu, elektřiny, odvětví</a:t>
                      </a:r>
                      <a:r>
                        <a:rPr lang="cs-CZ" sz="2000" baseline="0" dirty="0" smtClean="0"/>
                        <a:t> vodárenství, poskytování poštovních služeb, </a:t>
                      </a:r>
                      <a:r>
                        <a:rPr lang="cs-CZ" sz="2000" baseline="0" dirty="0" err="1" smtClean="0"/>
                        <a:t>atd</a:t>
                      </a:r>
                      <a:r>
                        <a:rPr lang="cs-CZ" sz="2000" baseline="0" dirty="0" smtClean="0"/>
                        <a:t>…)</a:t>
                      </a:r>
                      <a:endParaRPr lang="cs-CZ" sz="2000" dirty="0"/>
                    </a:p>
                  </a:txBody>
                  <a:tcP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Zadavatel veřejné zakázky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633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Technické kvalifikační předpoklady §56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/>
              <a:t>Stanoveny odlišné pro dodávky, služby a stavební práce, jde zejména o:</a:t>
            </a:r>
          </a:p>
          <a:p>
            <a:pPr>
              <a:buFontTx/>
              <a:buChar char="-"/>
            </a:pPr>
            <a:r>
              <a:rPr lang="cs-CZ" sz="2600" dirty="0" smtClean="0"/>
              <a:t>Seznam významných zakázek s osvědčeními: není-li možné získat osvědčení, nutno předložit smlouvu + doklad o uskutečněném plnění dodavatele</a:t>
            </a:r>
            <a:endParaRPr lang="cs-CZ" sz="2600" b="1" dirty="0" smtClean="0"/>
          </a:p>
          <a:p>
            <a:pPr>
              <a:buFontTx/>
              <a:buChar char="-"/>
            </a:pPr>
            <a:r>
              <a:rPr lang="cs-CZ" sz="2600" b="1" dirty="0" smtClean="0"/>
              <a:t>U stavebních prací jednotlivé reference max. 50% </a:t>
            </a:r>
            <a:r>
              <a:rPr lang="cs-CZ" sz="2600" b="1" dirty="0" err="1" smtClean="0"/>
              <a:t>předp</a:t>
            </a:r>
            <a:r>
              <a:rPr lang="cs-CZ" sz="2600" b="1" dirty="0" smtClean="0"/>
              <a:t>. </a:t>
            </a:r>
            <a:r>
              <a:rPr lang="cs-CZ" sz="2600" b="1" dirty="0"/>
              <a:t>h</a:t>
            </a:r>
            <a:r>
              <a:rPr lang="cs-CZ" sz="2600" b="1" dirty="0" smtClean="0"/>
              <a:t>odnoty VZ</a:t>
            </a:r>
          </a:p>
          <a:p>
            <a:pPr>
              <a:buFontTx/>
              <a:buChar char="-"/>
            </a:pPr>
            <a:r>
              <a:rPr lang="cs-CZ" sz="2600" b="1" dirty="0" smtClean="0"/>
              <a:t>zrušeny </a:t>
            </a:r>
            <a:r>
              <a:rPr lang="cs-CZ" sz="2600" b="1" dirty="0"/>
              <a:t>certifikáty </a:t>
            </a:r>
            <a:r>
              <a:rPr lang="cs-CZ" sz="2600" b="1" dirty="0" smtClean="0"/>
              <a:t>ISO</a:t>
            </a:r>
          </a:p>
          <a:p>
            <a:pPr>
              <a:buFontTx/>
              <a:buChar char="-"/>
            </a:pPr>
            <a:r>
              <a:rPr lang="cs-CZ" sz="2600" dirty="0" smtClean="0"/>
              <a:t>Vzorky – možnost alternativně uhradit (místo vrácení)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157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Proces výběru nejvhodnější nabídky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400" b="1" dirty="0" smtClean="0"/>
              <a:t>Z každého jednání komise se pořizuje protokol, v němž se zaznamenává obsah jednání a který členové komise podepisují.</a:t>
            </a:r>
          </a:p>
          <a:p>
            <a:pPr marL="0" indent="0" algn="just">
              <a:buNone/>
            </a:pPr>
            <a:r>
              <a:rPr lang="cs-CZ" sz="2400" b="1" dirty="0" smtClean="0"/>
              <a:t>Členové hodnotící komise musí být nepodjatí k jednotlivých uchazečům VZ – podepisují ČP</a:t>
            </a:r>
          </a:p>
          <a:p>
            <a:pPr marL="0" indent="0" algn="just">
              <a:buNone/>
            </a:pPr>
            <a:r>
              <a:rPr lang="cs-CZ" sz="2400" u="sng" dirty="0" smtClean="0"/>
              <a:t>Otevírání obálek § 71 </a:t>
            </a:r>
            <a:endParaRPr lang="cs-CZ" sz="2400" dirty="0" smtClean="0"/>
          </a:p>
          <a:p>
            <a:pPr algn="just"/>
            <a:r>
              <a:rPr lang="cs-CZ" sz="2400" dirty="0" smtClean="0"/>
              <a:t>Musí </a:t>
            </a:r>
            <a:r>
              <a:rPr lang="cs-CZ" sz="2400" dirty="0"/>
              <a:t>být </a:t>
            </a:r>
            <a:r>
              <a:rPr lang="cs-CZ" sz="2400" b="1" dirty="0"/>
              <a:t>ihned</a:t>
            </a:r>
            <a:r>
              <a:rPr lang="cs-CZ" sz="2400" dirty="0"/>
              <a:t> po ukončení lhůty pro </a:t>
            </a:r>
            <a:r>
              <a:rPr lang="cs-CZ" sz="2400" dirty="0" smtClean="0"/>
              <a:t>podání, </a:t>
            </a:r>
          </a:p>
          <a:p>
            <a:pPr algn="just"/>
            <a:r>
              <a:rPr lang="cs-CZ" sz="2400" dirty="0" smtClean="0"/>
              <a:t>min. 3 členná </a:t>
            </a:r>
            <a:r>
              <a:rPr lang="cs-CZ" sz="2400" dirty="0"/>
              <a:t>komise </a:t>
            </a:r>
            <a:r>
              <a:rPr lang="cs-CZ" sz="2400" dirty="0" smtClean="0"/>
              <a:t>zůstává, </a:t>
            </a:r>
          </a:p>
          <a:p>
            <a:pPr algn="just"/>
            <a:r>
              <a:rPr lang="cs-CZ" sz="2400" dirty="0" smtClean="0"/>
              <a:t>komise </a:t>
            </a:r>
            <a:r>
              <a:rPr lang="cs-CZ" sz="2400" b="1" dirty="0"/>
              <a:t>již nekontroluje obsahovou úplnost </a:t>
            </a:r>
            <a:r>
              <a:rPr lang="cs-CZ" sz="2400" dirty="0" smtClean="0"/>
              <a:t>nabídky, </a:t>
            </a:r>
          </a:p>
          <a:p>
            <a:pPr algn="just"/>
            <a:r>
              <a:rPr lang="cs-CZ" sz="2400" dirty="0" smtClean="0"/>
              <a:t>zveřejňuje </a:t>
            </a:r>
            <a:r>
              <a:rPr lang="cs-CZ" sz="2400" dirty="0"/>
              <a:t>se cena a </a:t>
            </a:r>
            <a:r>
              <a:rPr lang="cs-CZ" sz="2400" b="1" dirty="0"/>
              <a:t>všechna číselná hodnotící </a:t>
            </a:r>
            <a:r>
              <a:rPr lang="cs-CZ" sz="2400" b="1" dirty="0" smtClean="0"/>
              <a:t>kritéria</a:t>
            </a:r>
          </a:p>
          <a:p>
            <a:pPr algn="just"/>
            <a:r>
              <a:rPr lang="cs-CZ" sz="2400" dirty="0" smtClean="0"/>
              <a:t>v protokolu se uvádí členové komise, identifikační údaje uchazečů, cena a číselně vyjádřitelná hodnotící kritéria, případně vyloučení uchazeči + důvody vyloučení</a:t>
            </a:r>
          </a:p>
          <a:p>
            <a:pPr marL="0" indent="0" algn="just">
              <a:buNone/>
            </a:pPr>
            <a:endParaRPr lang="cs-CZ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532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Proces výběru nejvhodnější nabídky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u="sng" dirty="0" smtClean="0"/>
              <a:t>Posouzení </a:t>
            </a:r>
            <a:r>
              <a:rPr lang="cs-CZ" sz="2000" u="sng" dirty="0"/>
              <a:t>kvalifikace § </a:t>
            </a:r>
            <a:r>
              <a:rPr lang="cs-CZ" sz="2000" u="sng" dirty="0" smtClean="0"/>
              <a:t>59 – Povinné náležitosti uvedené v protokolu</a:t>
            </a:r>
            <a:endParaRPr lang="cs-CZ" sz="2000" u="sng" dirty="0"/>
          </a:p>
          <a:p>
            <a:pPr marL="0" indent="0" algn="just">
              <a:buNone/>
            </a:pPr>
            <a:r>
              <a:rPr lang="cs-CZ" sz="2000" dirty="0" smtClean="0"/>
              <a:t>V </a:t>
            </a:r>
            <a:r>
              <a:rPr lang="cs-CZ" sz="2000" dirty="0"/>
              <a:t>protokolu se uvádí členové komise, seznam uchazečů, v případě vyloučení identifikace vyloučeného + důvod, v případě doptávání se </a:t>
            </a:r>
            <a:r>
              <a:rPr lang="cs-CZ" sz="2000" dirty="0" smtClean="0"/>
              <a:t>identifikace uchazeče </a:t>
            </a:r>
            <a:r>
              <a:rPr lang="cs-CZ" sz="2000" dirty="0"/>
              <a:t>+ na co je uchazeč dotazován a do kdy má další doklady </a:t>
            </a:r>
            <a:r>
              <a:rPr lang="cs-CZ" sz="2000" dirty="0" smtClean="0"/>
              <a:t>předložit</a:t>
            </a:r>
          </a:p>
          <a:p>
            <a:pPr marL="0" indent="0">
              <a:buNone/>
            </a:pPr>
            <a:r>
              <a:rPr lang="cs-CZ" sz="2000" dirty="0"/>
              <a:t>Povinné náležitosti při prokazování technických kvalifikačních předpokladů</a:t>
            </a:r>
          </a:p>
          <a:p>
            <a:pPr marL="609600" indent="-609600"/>
            <a:r>
              <a:rPr lang="cs-CZ" sz="2000" dirty="0" smtClean="0"/>
              <a:t>Název dokladu,</a:t>
            </a:r>
            <a:r>
              <a:rPr lang="cs-CZ" sz="2000" dirty="0"/>
              <a:t> </a:t>
            </a:r>
            <a:r>
              <a:rPr lang="cs-CZ" sz="2000" dirty="0" smtClean="0"/>
              <a:t>Označení </a:t>
            </a:r>
            <a:r>
              <a:rPr lang="cs-CZ" sz="2000" dirty="0"/>
              <a:t>osoby, která doklad </a:t>
            </a:r>
            <a:r>
              <a:rPr lang="cs-CZ" sz="2000" dirty="0" smtClean="0"/>
              <a:t>vyhotovila, Datum </a:t>
            </a:r>
            <a:r>
              <a:rPr lang="cs-CZ" sz="2000" dirty="0"/>
              <a:t>vyhotovení</a:t>
            </a:r>
          </a:p>
          <a:p>
            <a:pPr marL="609600" indent="-609600"/>
            <a:r>
              <a:rPr lang="cs-CZ" sz="2000" dirty="0"/>
              <a:t>U referencí označení konkrétních zakázek</a:t>
            </a:r>
          </a:p>
          <a:p>
            <a:pPr marL="609600" indent="-609600"/>
            <a:r>
              <a:rPr lang="cs-CZ" sz="2000" dirty="0"/>
              <a:t>U subdodavatelů prokazujících kvalifikaci </a:t>
            </a:r>
          </a:p>
          <a:p>
            <a:pPr marL="990600" lvl="1" indent="-533400"/>
            <a:r>
              <a:rPr lang="cs-CZ" sz="2000" dirty="0"/>
              <a:t>identifikační údaje subdodavatele</a:t>
            </a:r>
          </a:p>
          <a:p>
            <a:pPr marL="990600" lvl="1" indent="-533400"/>
            <a:r>
              <a:rPr lang="cs-CZ" sz="2000" dirty="0"/>
              <a:t>název a datum uzavření smlouvy</a:t>
            </a:r>
          </a:p>
          <a:p>
            <a:pPr marL="609600" indent="-609600"/>
            <a:r>
              <a:rPr lang="cs-CZ" sz="2000" dirty="0"/>
              <a:t>Při objasnění kvalifikace označení dokladů, které byly vyžádány a doloženy </a:t>
            </a:r>
            <a:r>
              <a:rPr lang="cs-CZ" sz="2000" dirty="0" smtClean="0"/>
              <a:t>dodatečně</a:t>
            </a:r>
          </a:p>
        </p:txBody>
      </p:sp>
    </p:spTree>
    <p:extLst>
      <p:ext uri="{BB962C8B-B14F-4D97-AF65-F5344CB8AC3E}">
        <p14:creationId xmlns="" xmlns:p14="http://schemas.microsoft.com/office/powerpoint/2010/main" val="1532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/>
              <a:t>Proces výběru nejvhodnější nabídky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68052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cs-CZ" sz="4200" u="sng" dirty="0"/>
              <a:t>Posouzení a hodnocení </a:t>
            </a:r>
            <a:r>
              <a:rPr lang="cs-CZ" sz="4200" u="sng" dirty="0" smtClean="0"/>
              <a:t>nabídek § 76 - §79 zákona</a:t>
            </a:r>
            <a:endParaRPr lang="cs-CZ" sz="4200" dirty="0"/>
          </a:p>
          <a:p>
            <a:pPr algn="just"/>
            <a:r>
              <a:rPr lang="cs-CZ" sz="4200" dirty="0"/>
              <a:t>min. 5členná </a:t>
            </a:r>
            <a:r>
              <a:rPr lang="cs-CZ" sz="4200" dirty="0" smtClean="0"/>
              <a:t>komise</a:t>
            </a:r>
            <a:r>
              <a:rPr lang="cs-CZ" sz="4200" dirty="0"/>
              <a:t> </a:t>
            </a:r>
            <a:r>
              <a:rPr lang="cs-CZ" sz="4200" dirty="0" smtClean="0"/>
              <a:t>(může plnit úkoly – otevírání obálek, posouzení </a:t>
            </a:r>
            <a:r>
              <a:rPr lang="cs-CZ" sz="4200" dirty="0" err="1" smtClean="0"/>
              <a:t>kvalif</a:t>
            </a:r>
            <a:r>
              <a:rPr lang="cs-CZ" sz="4200" dirty="0" smtClean="0"/>
              <a:t>.)</a:t>
            </a:r>
          </a:p>
          <a:p>
            <a:pPr algn="just"/>
            <a:r>
              <a:rPr lang="cs-CZ" sz="4200" dirty="0" smtClean="0"/>
              <a:t>v </a:t>
            </a:r>
            <a:r>
              <a:rPr lang="cs-CZ" sz="4200" dirty="0"/>
              <a:t>rámci posouzení je nově přípustné doplnění nabídky (právo nikoliv povinnost), </a:t>
            </a:r>
            <a:endParaRPr lang="cs-CZ" sz="4200" dirty="0" smtClean="0"/>
          </a:p>
          <a:p>
            <a:pPr algn="just"/>
            <a:r>
              <a:rPr lang="cs-CZ" sz="4200" dirty="0" smtClean="0"/>
              <a:t>hodnotícím </a:t>
            </a:r>
            <a:r>
              <a:rPr lang="cs-CZ" sz="4200" dirty="0"/>
              <a:t>kritériem </a:t>
            </a:r>
            <a:r>
              <a:rPr lang="cs-CZ" sz="4200" b="1" dirty="0"/>
              <a:t>nesmí být zajišťovací prvky </a:t>
            </a:r>
            <a:r>
              <a:rPr lang="cs-CZ" sz="4200" dirty="0"/>
              <a:t>(smluvní pokuty, bankovní záruky), </a:t>
            </a:r>
            <a:endParaRPr lang="cs-CZ" sz="4200" dirty="0" smtClean="0"/>
          </a:p>
          <a:p>
            <a:pPr algn="just"/>
            <a:r>
              <a:rPr lang="cs-CZ" sz="4200" dirty="0" smtClean="0"/>
              <a:t>hodnotícím </a:t>
            </a:r>
            <a:r>
              <a:rPr lang="cs-CZ" sz="4200" dirty="0"/>
              <a:t>kritériem již nesmí být platební </a:t>
            </a:r>
            <a:r>
              <a:rPr lang="cs-CZ" sz="4200" dirty="0" smtClean="0"/>
              <a:t>podmínky</a:t>
            </a:r>
          </a:p>
          <a:p>
            <a:pPr algn="just"/>
            <a:r>
              <a:rPr lang="cs-CZ" sz="4200" dirty="0" smtClean="0"/>
              <a:t>lze </a:t>
            </a:r>
            <a:r>
              <a:rPr lang="cs-CZ" sz="4200" dirty="0"/>
              <a:t>prominout nesplnění lhůty </a:t>
            </a:r>
            <a:r>
              <a:rPr lang="cs-CZ" sz="4200" dirty="0" smtClean="0"/>
              <a:t>uchazečům</a:t>
            </a:r>
          </a:p>
          <a:p>
            <a:pPr algn="just"/>
            <a:r>
              <a:rPr lang="cs-CZ" sz="4200" dirty="0" smtClean="0"/>
              <a:t>V protokolu posuzujeme, zda nebyla předložena nepřijatelná nabídka, zda není nabídková cena mimořádně nízká a dle hodnotících kritérií uvádíme pořadí nabídek</a:t>
            </a:r>
          </a:p>
          <a:p>
            <a:pPr marL="0" indent="0" algn="just">
              <a:buNone/>
            </a:pPr>
            <a:r>
              <a:rPr lang="cs-CZ" sz="4000" b="1" u="sng" dirty="0"/>
              <a:t>Obsah nabídky § </a:t>
            </a:r>
            <a:r>
              <a:rPr lang="cs-CZ" sz="4000" b="1" u="sng" dirty="0" smtClean="0"/>
              <a:t>68 zákona </a:t>
            </a:r>
            <a:endParaRPr lang="cs-CZ" b="1" dirty="0"/>
          </a:p>
          <a:p>
            <a:pPr algn="just"/>
            <a:r>
              <a:rPr lang="cs-CZ" dirty="0"/>
              <a:t>a</a:t>
            </a:r>
            <a:r>
              <a:rPr lang="cs-CZ" sz="4200" dirty="0"/>
              <a:t>) Povinnou součástí nabídky se stává seznam akcionářů (nad 10%), </a:t>
            </a:r>
          </a:p>
          <a:p>
            <a:pPr algn="just"/>
            <a:r>
              <a:rPr lang="cs-CZ" sz="4200" dirty="0"/>
              <a:t>b) Seznam členů </a:t>
            </a:r>
            <a:r>
              <a:rPr lang="cs-CZ" sz="4200" dirty="0" err="1" smtClean="0"/>
              <a:t>stat</a:t>
            </a:r>
            <a:r>
              <a:rPr lang="cs-CZ" sz="4200" dirty="0" smtClean="0"/>
              <a:t>. </a:t>
            </a:r>
            <a:r>
              <a:rPr lang="cs-CZ" sz="4200" dirty="0"/>
              <a:t>orgánu, kteří pracovali u zadavatele (poslední 3 roky), </a:t>
            </a:r>
          </a:p>
          <a:p>
            <a:pPr algn="just"/>
            <a:r>
              <a:rPr lang="cs-CZ" sz="4200" dirty="0"/>
              <a:t>c) Prohlášení dodavatele o neuzavření zakázané dohody </a:t>
            </a:r>
          </a:p>
          <a:p>
            <a:pPr algn="just"/>
            <a:r>
              <a:rPr lang="cs-CZ" sz="4200" dirty="0"/>
              <a:t>(dříve a)+ b) součást ZKP</a:t>
            </a:r>
            <a:r>
              <a:rPr lang="cs-CZ" sz="4200" dirty="0" smtClean="0"/>
              <a:t>)</a:t>
            </a:r>
            <a:endParaRPr lang="cs-CZ" sz="42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57843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Ukončení zadávacího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800" dirty="0" smtClean="0"/>
              <a:t>Oznámení o výběru nejvhodnější nabídky dle § 81 – zadavatel oznámí písemně, v ZPŘ lze pouze na profilu zadavatele, pokud si tak zadavatel v zadávacích podmínkách vyhradil, smlouvu nelze uzavřít ve lhůtě pro podání námitek</a:t>
            </a:r>
          </a:p>
          <a:p>
            <a:pPr algn="just"/>
            <a:r>
              <a:rPr lang="cs-CZ" sz="2800" dirty="0" smtClean="0"/>
              <a:t>Uzavření smlouvy dle § 82 – podstatné změny smlouvy jsou nepřípustné, uzavření do 15 dnů po uplynutí lhůty pro podání námitek, až 3. v pořadí</a:t>
            </a:r>
          </a:p>
          <a:p>
            <a:pPr algn="just"/>
            <a:r>
              <a:rPr lang="cs-CZ" sz="2800" dirty="0" smtClean="0"/>
              <a:t>Oznámení o výsledku zadávacího řízení </a:t>
            </a:r>
            <a:r>
              <a:rPr lang="cs-CZ" sz="2800" b="1" dirty="0" smtClean="0"/>
              <a:t>do 15 dnů </a:t>
            </a:r>
            <a:r>
              <a:rPr lang="cs-CZ" sz="2800" dirty="0" smtClean="0"/>
              <a:t>od uzavření smlouvy (ve Věstníku veřejných zakázek)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37219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/>
              <a:t>Zrušení zadávacího řízení § 84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nebyly podány žádné nabídky či žádosti o účast</a:t>
            </a:r>
          </a:p>
          <a:p>
            <a:r>
              <a:rPr lang="cs-CZ" b="1" dirty="0" smtClean="0"/>
              <a:t>Obdržel pouze jednu nabídku </a:t>
            </a:r>
            <a:r>
              <a:rPr lang="cs-CZ" dirty="0" smtClean="0"/>
              <a:t>nebo </a:t>
            </a:r>
            <a:r>
              <a:rPr lang="cs-CZ" b="1" dirty="0" smtClean="0"/>
              <a:t>zbyla k hodnocení pouze jedna nabídka</a:t>
            </a:r>
          </a:p>
          <a:p>
            <a:r>
              <a:rPr lang="cs-CZ" dirty="0" smtClean="0"/>
              <a:t>Nebyla uzavřena smlouva ani s posledním uchazečem v pořadí</a:t>
            </a:r>
          </a:p>
          <a:p>
            <a:r>
              <a:rPr lang="cs-CZ" dirty="0" smtClean="0"/>
              <a:t>Oznámení o zrušení se odešle do Věstníku do 3 dnů ode dne přijetí rozhodnutí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330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/>
              <a:t>Námitky § 110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Lze je podat proti všem úkonům zadavatele do 15 dnů v případě ZPŘ do 10 dnů od chvíle, kdy se stěžovatel o domnělém porušení zákona dozvěděl</a:t>
            </a:r>
          </a:p>
          <a:p>
            <a:r>
              <a:rPr lang="cs-CZ" dirty="0"/>
              <a:t>Stěžovatel, který nepodal námitku, není oprávněn podat podnět k UHOS</a:t>
            </a:r>
          </a:p>
          <a:p>
            <a:r>
              <a:rPr lang="cs-CZ" dirty="0"/>
              <a:t>Námitky zadavatel přezkoumá a do 10 dnů odešle rozhodnutí – zda vyhověl a plynoucí náprava či nevyhověl </a:t>
            </a:r>
          </a:p>
          <a:p>
            <a:r>
              <a:rPr lang="cs-CZ" dirty="0"/>
              <a:t>Stěžovatel – právo dát podnět k Úřadu pro ochranu hospodářské soutěže</a:t>
            </a:r>
          </a:p>
          <a:p>
            <a:r>
              <a:rPr lang="cs-CZ" dirty="0"/>
              <a:t>UHOS – přezkoumá podnět, může vydat předběžná opatření, ukládá opravná opatření,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316390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cs-CZ" dirty="0" smtClean="0"/>
              <a:t>PROFIL ZADAVATELE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87963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Seznam certifikovaných el. nástrojů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sz="2400" dirty="0"/>
              <a:t>S</a:t>
            </a:r>
            <a:r>
              <a:rPr lang="cs-CZ" sz="2400" dirty="0" smtClean="0"/>
              <a:t>eznam </a:t>
            </a:r>
            <a:r>
              <a:rPr lang="cs-CZ" sz="2400" dirty="0"/>
              <a:t>provozovatelů, kteří mají udělený certifikát shody elektronického nástroje s požadavky stanovenými právními předpisy ve vztahu k funkcionalitě elektronického nástroje a ve vztahu k prostředí, v němž je elektronický nástroj provozován a mohou tudíž spravovat profil </a:t>
            </a:r>
            <a:r>
              <a:rPr lang="cs-CZ" sz="2400" dirty="0" smtClean="0"/>
              <a:t>zadavatele: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itchFamily="2" charset="2"/>
              <a:buChar char="Ø"/>
            </a:pPr>
            <a:r>
              <a:rPr lang="cs-CZ" sz="2200" dirty="0"/>
              <a:t>QCM, s.r.o.</a:t>
            </a:r>
            <a:br>
              <a:rPr lang="cs-CZ" sz="2200" dirty="0"/>
            </a:br>
            <a:endParaRPr lang="cs-CZ" sz="2200" dirty="0" smtClean="0"/>
          </a:p>
          <a:p>
            <a:pPr>
              <a:buFont typeface="Wingdings" pitchFamily="2" charset="2"/>
              <a:buChar char="Ø"/>
            </a:pPr>
            <a:r>
              <a:rPr lang="cs-CZ" sz="2200" dirty="0"/>
              <a:t>GORDION, s.r.o.</a:t>
            </a:r>
          </a:p>
          <a:p>
            <a:pPr marL="0" indent="0">
              <a:buNone/>
            </a:pPr>
            <a:r>
              <a:rPr lang="cs-CZ" sz="2200" dirty="0" smtClean="0"/>
              <a:t> 	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/>
              <a:t>B2B Centrum a.s. </a:t>
            </a:r>
            <a:endParaRPr lang="cs-CZ" sz="2200" dirty="0" smtClean="0"/>
          </a:p>
          <a:p>
            <a:pPr marL="0" indent="0">
              <a:buNone/>
            </a:pPr>
            <a:endParaRPr lang="cs-CZ" sz="2200" dirty="0"/>
          </a:p>
          <a:p>
            <a:pPr>
              <a:buFont typeface="Wingdings" pitchFamily="2" charset="2"/>
              <a:buChar char="Ø"/>
            </a:pPr>
            <a:r>
              <a:rPr lang="cs-CZ" sz="2200" dirty="0" smtClean="0"/>
              <a:t>AGENTURA </a:t>
            </a:r>
            <a:r>
              <a:rPr lang="cs-CZ" sz="2200" dirty="0"/>
              <a:t>KDV CZECH v.o.s</a:t>
            </a:r>
            <a:r>
              <a:rPr lang="cs-CZ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cs-CZ" sz="2200" dirty="0"/>
          </a:p>
          <a:p>
            <a:pPr>
              <a:buFont typeface="Wingdings" pitchFamily="2" charset="2"/>
              <a:buChar char="Ø"/>
            </a:pPr>
            <a:r>
              <a:rPr lang="cs-CZ" sz="2200" dirty="0"/>
              <a:t>NAR marketing, s.r.o</a:t>
            </a:r>
            <a:r>
              <a:rPr lang="cs-CZ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cs-CZ" sz="2200" dirty="0"/>
          </a:p>
          <a:p>
            <a:pPr>
              <a:buFont typeface="Wingdings" pitchFamily="2" charset="2"/>
              <a:buChar char="Ø"/>
            </a:pPr>
            <a:r>
              <a:rPr lang="cs-CZ" sz="2200" dirty="0"/>
              <a:t>OTIDEA a.s</a:t>
            </a:r>
            <a:r>
              <a:rPr lang="cs-CZ" sz="2200" dirty="0" smtClean="0"/>
              <a:t>.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="" xmlns:p14="http://schemas.microsoft.com/office/powerpoint/2010/main" val="1941288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Profil zadavatele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37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u="sng" dirty="0" smtClean="0"/>
              <a:t>Povinné zveřejnění  - Při </a:t>
            </a:r>
            <a:r>
              <a:rPr lang="cs-CZ" sz="2600" b="1" u="sng" dirty="0"/>
              <a:t>zahájení</a:t>
            </a:r>
            <a:endParaRPr lang="cs-CZ" sz="2600" dirty="0"/>
          </a:p>
          <a:p>
            <a:pPr lvl="0"/>
            <a:r>
              <a:rPr lang="cs-CZ" sz="2600" dirty="0"/>
              <a:t>Odůvodnění veřejné zakázky – účelnost, odůvodnění techn. kvalifikace, hodnotící kritéria, obchodní podmínky</a:t>
            </a:r>
          </a:p>
          <a:p>
            <a:pPr lvl="0"/>
            <a:r>
              <a:rPr lang="cs-CZ" sz="2600" dirty="0"/>
              <a:t>Písemná výzva u ZPŘ</a:t>
            </a:r>
          </a:p>
          <a:p>
            <a:pPr lvl="0"/>
            <a:r>
              <a:rPr lang="cs-CZ" sz="2600" dirty="0"/>
              <a:t>Zadávací dokumentace (nebo její textovou část)</a:t>
            </a:r>
          </a:p>
          <a:p>
            <a:pPr lvl="0"/>
            <a:r>
              <a:rPr lang="cs-CZ" sz="2600" dirty="0"/>
              <a:t>Kvalifikační dokumentace</a:t>
            </a:r>
          </a:p>
          <a:p>
            <a:pPr lvl="0"/>
            <a:r>
              <a:rPr lang="cs-CZ" sz="2600" dirty="0"/>
              <a:t>Informace o možnostech prohlídky místa plnění u ZPŘ</a:t>
            </a:r>
          </a:p>
          <a:p>
            <a:pPr marL="0" indent="0">
              <a:buNone/>
            </a:pPr>
            <a:r>
              <a:rPr lang="cs-CZ" sz="2600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2413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§6 Zásady postupu zadavatele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525963"/>
          </a:xfrm>
        </p:spPr>
        <p:txBody>
          <a:bodyPr>
            <a:normAutofit/>
          </a:bodyPr>
          <a:lstStyle/>
          <a:p>
            <a:pPr algn="just"/>
            <a:r>
              <a:rPr lang="cs-CZ" sz="2800" dirty="0"/>
              <a:t>p</a:t>
            </a:r>
            <a:r>
              <a:rPr lang="cs-CZ" sz="2800" dirty="0" smtClean="0"/>
              <a:t>latí pro všechny VZ (i pro VZ mimo režim zákona)</a:t>
            </a:r>
          </a:p>
          <a:p>
            <a:pPr algn="just"/>
            <a:r>
              <a:rPr lang="cs-CZ" sz="2800" dirty="0" smtClean="0"/>
              <a:t>povinnost dodržovat zásady transparentnosti, rovného zacházení, zákazu diskriminace</a:t>
            </a:r>
          </a:p>
          <a:p>
            <a:pPr algn="just"/>
            <a:r>
              <a:rPr lang="cs-CZ" sz="2800" b="1" dirty="0" smtClean="0"/>
              <a:t>zadavatel nesmí omezit účast dodavatelům, kteří mají sídlo podnikání v členském státě EU a ostatních státech, které mají s ČR nebo EU podepsanou smlouvu o přístupu dodavatelů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4691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/>
              <a:t>Profil zadavatele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819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/>
              <a:t>Povinné zveřejnění - V průběhu</a:t>
            </a:r>
            <a:endParaRPr lang="cs-CZ" dirty="0"/>
          </a:p>
          <a:p>
            <a:pPr lvl="0"/>
            <a:r>
              <a:rPr lang="cs-CZ" dirty="0"/>
              <a:t>Dodatečné informace</a:t>
            </a:r>
          </a:p>
          <a:p>
            <a:pPr lvl="0"/>
            <a:r>
              <a:rPr lang="cs-CZ" dirty="0"/>
              <a:t>Rozhodnutí o vyloučení (pokud si zadavatel vyhradil v zadávacích podmínkách)</a:t>
            </a:r>
          </a:p>
          <a:p>
            <a:pPr lvl="0"/>
            <a:r>
              <a:rPr lang="cs-CZ" dirty="0"/>
              <a:t>Oznámení o výběru nejvhodnější nabídky (pokud si zadavatel vyhradil v zadávacích podmínkách)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u="sng" dirty="0"/>
              <a:t>Povinné zveřejnění - Po ukončení zadávacího řízení</a:t>
            </a:r>
            <a:endParaRPr lang="cs-CZ" dirty="0"/>
          </a:p>
          <a:p>
            <a:pPr lvl="0"/>
            <a:r>
              <a:rPr lang="cs-CZ" dirty="0"/>
              <a:t>Písemná zpráva</a:t>
            </a:r>
          </a:p>
          <a:p>
            <a:pPr lvl="0"/>
            <a:r>
              <a:rPr lang="cs-CZ" b="1" dirty="0"/>
              <a:t>Smlouva včetně změn a dodatků (u všech VZ nad 500.000 Kč bez </a:t>
            </a:r>
            <a:r>
              <a:rPr lang="cs-CZ" b="1" dirty="0" smtClean="0"/>
              <a:t>DPH – tj. i u smluv z veřejných zakázek malého rozsahu)</a:t>
            </a:r>
            <a:endParaRPr lang="cs-CZ" b="1" dirty="0"/>
          </a:p>
          <a:p>
            <a:pPr lvl="0"/>
            <a:r>
              <a:rPr lang="cs-CZ" dirty="0"/>
              <a:t>Výše skutečně uhrazené ceny za plnění </a:t>
            </a:r>
            <a:r>
              <a:rPr lang="cs-CZ" dirty="0" smtClean="0"/>
              <a:t>VZ </a:t>
            </a:r>
            <a:endParaRPr lang="cs-CZ" dirty="0"/>
          </a:p>
          <a:p>
            <a:pPr lvl="0"/>
            <a:r>
              <a:rPr lang="cs-CZ" dirty="0"/>
              <a:t>Seznam subdodavatelů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15309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Profil zadavatele – důležité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 smtClean="0"/>
              <a:t>Odkaz na profil musí být uveřejněný na </a:t>
            </a:r>
            <a:r>
              <a:rPr lang="cs-CZ" dirty="0" smtClean="0">
                <a:hlinkClick r:id="rId2"/>
              </a:rPr>
              <a:t>www.isvzus.cz</a:t>
            </a:r>
            <a:r>
              <a:rPr lang="cs-CZ" dirty="0" smtClean="0"/>
              <a:t>  (VVZ) – odkaz musí být přímo na příslušnou stránku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v případě, že profil měníte – ve Věstníku veřejných zakázek vyplníte Oznámení profilu zadavatele a zaškrtnete – OPRAVNÝ (nikoli formulář Zrušení profilu zadavatele)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Změna profilu – povinnost migrace dat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Dokumenty musí být bezplatně nepřetržitě veřejně přístupné po dobu min. 5 let 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Dokumenty k jedné VZ umístěny v jednoznačně označeném logickém celku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86274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Novela platná od 01. 01. 2014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S</a:t>
            </a:r>
            <a:r>
              <a:rPr lang="cs-CZ" dirty="0" smtClean="0"/>
              <a:t>chválené </a:t>
            </a:r>
            <a:r>
              <a:rPr lang="cs-CZ" dirty="0"/>
              <a:t>opatření vstoupí </a:t>
            </a:r>
            <a:r>
              <a:rPr lang="cs-CZ" b="1" dirty="0"/>
              <a:t>v účinnost 1. 1. 2014</a:t>
            </a:r>
            <a:r>
              <a:rPr lang="cs-CZ" dirty="0"/>
              <a:t>, zákonné opatření musí podle Ústavy ČR ještě potvrdit nově ustavená Poslanecká </a:t>
            </a:r>
            <a:r>
              <a:rPr lang="cs-CZ" dirty="0" smtClean="0"/>
              <a:t>sněmovna</a:t>
            </a:r>
          </a:p>
          <a:p>
            <a:pPr algn="just"/>
            <a:r>
              <a:rPr lang="cs-CZ" dirty="0"/>
              <a:t>Navýšení limitů pro podlimitní veřejné </a:t>
            </a:r>
            <a:r>
              <a:rPr lang="cs-CZ" dirty="0" smtClean="0"/>
              <a:t>zakázky: 2 mil. Kč bez DPH – dodávky a služby</a:t>
            </a:r>
          </a:p>
          <a:p>
            <a:pPr marL="0" indent="0" algn="just">
              <a:buNone/>
            </a:pPr>
            <a:r>
              <a:rPr lang="cs-CZ" dirty="0"/>
              <a:t>	</a:t>
            </a:r>
            <a:r>
              <a:rPr lang="cs-CZ" dirty="0" smtClean="0"/>
              <a:t>	6 mil. Kč bez DPH – stavebná práce</a:t>
            </a:r>
          </a:p>
          <a:p>
            <a:pPr algn="just"/>
            <a:r>
              <a:rPr lang="cs-CZ" dirty="0" smtClean="0"/>
              <a:t>Změny v případě, že zadavatel obdržel pouze jednu nabídku – u opakované VZ, u VZ na základě rámcové smlouvy</a:t>
            </a:r>
          </a:p>
          <a:p>
            <a:pPr algn="just"/>
            <a:r>
              <a:rPr lang="cs-CZ" dirty="0"/>
              <a:t>Splnění kvalifikace - ruší původní podmínku, že skutečnosti rozhodné pro splnění kvalifikace musí nastat ve lhůtě pro podání nabídek a nově stanoví, že tyto skutečnosti mohou nastat po lhůtě pro podání nabídek</a:t>
            </a:r>
          </a:p>
        </p:txBody>
      </p:sp>
    </p:spTree>
    <p:extLst>
      <p:ext uri="{BB962C8B-B14F-4D97-AF65-F5344CB8AC3E}">
        <p14:creationId xmlns="" xmlns:p14="http://schemas.microsoft.com/office/powerpoint/2010/main" val="532537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Postup při zadávání VZ - Příspěvkové organizace </a:t>
            </a:r>
            <a:r>
              <a:rPr lang="cs-CZ" sz="3200" b="1" dirty="0" smtClean="0"/>
              <a:t>ÚK</a:t>
            </a:r>
            <a:endParaRPr lang="cs-CZ" sz="32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09904365"/>
              </p:ext>
            </p:extLst>
          </p:nvPr>
        </p:nvGraphicFramePr>
        <p:xfrm>
          <a:off x="457200" y="1844824"/>
          <a:ext cx="8229600" cy="4182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6888"/>
                <a:gridCol w="3322712"/>
              </a:tblGrid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Kompetence k rozhodování o nákupu věcí, služeb a stavebních prací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Rozsah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1024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Ředitel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 500 000 Kč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13681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Ředitel + předchozí souhlas příslušného uvolněného členů Zastupitelstva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(na základě doporučení vedoucího svodného odboru)</a:t>
                      </a:r>
                      <a:r>
                        <a:rPr kumimoji="0" lang="ar-S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‏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nad 500 000  Kč do 1 000 000 Kč u služeb a dodávek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nad 500 000  Kč do 3 000 000 Kč u stavebních prací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12077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Ředitel + předchozí souhlas Rady ÚK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nudné odeslat zahájení/ukončení alespoň 14 dní před termínem Rady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nad 1 000 000 Kč u služeb a dodávek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nad 3 000 000 Kč u stavebních prací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26442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Postup uveden ve Směrnici ÚK – Pravidla pro zadávání veřejných zakázek Ústeckým krajem a jím zřizovanými příspěvkovými organizacemi</a:t>
            </a:r>
          </a:p>
          <a:p>
            <a:pPr algn="just"/>
            <a:r>
              <a:rPr lang="cs-CZ" dirty="0" smtClean="0"/>
              <a:t>VZMR do 250 tis. Kč bez DPH – doporučuje se písemně oslovit alespoň 3 dodavatele z oboru</a:t>
            </a:r>
          </a:p>
          <a:p>
            <a:pPr algn="just"/>
            <a:r>
              <a:rPr lang="cs-CZ" dirty="0" smtClean="0"/>
              <a:t>VZMR nad 250 tis. Kč bez DPH – povinnost písemně oslovit alespoň 3 dodavatele</a:t>
            </a:r>
          </a:p>
          <a:p>
            <a:pPr algn="just"/>
            <a:r>
              <a:rPr lang="cs-CZ" dirty="0" smtClean="0"/>
              <a:t>Podlimitní a nadlimitní VZ – řídí se zákonem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78055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Postup při zadávání VZ - OPVK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Autofit/>
          </a:bodyPr>
          <a:lstStyle/>
          <a:p>
            <a:pPr algn="just"/>
            <a:r>
              <a:rPr lang="cs-CZ" sz="2500" dirty="0" smtClean="0"/>
              <a:t>Řídí se Příručkou pro příjemce finanční podpory z Operačního programu Vzdělávání pro konkurenceschopnost (verze 7, platnost od 25. 10. 2012)</a:t>
            </a:r>
          </a:p>
          <a:p>
            <a:pPr algn="just"/>
            <a:r>
              <a:rPr lang="cs-CZ" sz="2500" dirty="0" smtClean="0"/>
              <a:t>U VZ do 200.000 Kč bez DPH – nemusí být prováděno výběrové řízení, je možné zaslat přímou objednávku jednomu dodavateli</a:t>
            </a:r>
          </a:p>
          <a:p>
            <a:pPr algn="just"/>
            <a:r>
              <a:rPr lang="cs-CZ" sz="2500" dirty="0" smtClean="0"/>
              <a:t>U VZ 200 tis. Kč – 1 mil. (3 mil.) Kč bez DPH – písemně vyzvat alespoň 3 dodavatele + uveřejnit oznámení na stránkách MŠMT – min. 10 denní lhůta pro podání nabídek</a:t>
            </a:r>
          </a:p>
          <a:p>
            <a:pPr algn="just"/>
            <a:r>
              <a:rPr lang="cs-CZ" sz="2500" dirty="0" smtClean="0"/>
              <a:t>Zakázky s vyšší hodnotou – řídí se zákonem č. </a:t>
            </a:r>
            <a:r>
              <a:rPr lang="cs-CZ" sz="2500" dirty="0" smtClean="0"/>
              <a:t>137/2006 </a:t>
            </a:r>
            <a:r>
              <a:rPr lang="cs-CZ" sz="2500" dirty="0" smtClean="0"/>
              <a:t>Sb., o veřejných zakázkách</a:t>
            </a:r>
            <a:endParaRPr lang="cs-CZ" sz="2500" dirty="0"/>
          </a:p>
        </p:txBody>
      </p:sp>
    </p:spTree>
    <p:extLst>
      <p:ext uri="{BB962C8B-B14F-4D97-AF65-F5344CB8AC3E}">
        <p14:creationId xmlns="" xmlns:p14="http://schemas.microsoft.com/office/powerpoint/2010/main" val="3264620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náležitosti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Dodržování publicity: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2000" dirty="0" smtClean="0"/>
              <a:t>	Nutné uvést  na všech dokumentech zadávacího řízení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Výzva k podání nabídky dle vzoru OPVK  - ke stažení na </a:t>
            </a:r>
            <a:r>
              <a:rPr lang="cs-CZ" sz="2000" dirty="0" smtClean="0">
                <a:hlinkClick r:id="rId2"/>
              </a:rPr>
              <a:t>www.msmt.cz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/>
              <a:t>P</a:t>
            </a:r>
            <a:r>
              <a:rPr lang="cs-CZ" sz="2000" dirty="0" smtClean="0"/>
              <a:t>ovinné uveřejnění výzvy na stránkách </a:t>
            </a:r>
            <a:r>
              <a:rPr lang="cs-CZ" sz="2000" dirty="0" smtClean="0">
                <a:hlinkClick r:id="rId2"/>
              </a:rPr>
              <a:t>www.msmt.cz</a:t>
            </a:r>
            <a:r>
              <a:rPr lang="cs-CZ" sz="2000" dirty="0" smtClean="0"/>
              <a:t> (u VZ nad 200.000 Kč bez DPH)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820891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4525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u="sng" dirty="0" smtClean="0"/>
              <a:t>Do smlouvy uvést: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dirty="0"/>
              <a:t>1) Dodavatel je povinen v souladu se zák. č. 320/2001 Sb., nařízením Komise (ES)č. 1828/2006, kterým se stanoví prováděcí pravidla k nařízení Rady (ES) č. 1083/2006 a v souladu s dalšími právními předpisy ČR a ES umožnit výkon kontroly všech dokladů vztahujících se k realizaci služby, poskytnout osobám oprávněným k výkonu kontroly veškeré doklady související s realizací služby a poskytnout součinnost všem osobám oprávněným k provádění kontroly. Těmito oprávněnými osobami jsou poskytovatel dotace a jím pověřené osoby, územní finanční orgány, Ministerstvo školství, mládeže a tělovýchovy, Ministerstvo financí, Nejvyšší kontrolní úřad, Evropská komise a Evropský účetní dvůr, případně další orgány oprávněné k výkonu kontroly.</a:t>
            </a:r>
          </a:p>
          <a:p>
            <a:pPr marL="0" indent="0" algn="just">
              <a:buNone/>
            </a:pPr>
            <a:r>
              <a:rPr lang="cs-CZ" dirty="0"/>
              <a:t>2) Dodavatel se zavazuje k  archivaci dokumentace související s realizovanou zakázkou minimálně do konce roku 2025, pokud český právní řád nestanovuje lhůtu delší, současně však nejméně tři roky od ukončení nebo částečného uzavření programu OP VK.</a:t>
            </a:r>
          </a:p>
          <a:p>
            <a:pPr marL="0" indent="0" algn="just">
              <a:buNone/>
            </a:pPr>
            <a:r>
              <a:rPr lang="cs-CZ" dirty="0"/>
              <a:t>3) Dodavatel je dle  § 2e) zákona č. 320/2001 Sb., o finanční kontrole ve veřejné správě,  osobou povinnou spolupůsobit při výkonu finanční kontroly. </a:t>
            </a:r>
          </a:p>
        </p:txBody>
      </p:sp>
    </p:spTree>
    <p:extLst>
      <p:ext uri="{BB962C8B-B14F-4D97-AF65-F5344CB8AC3E}">
        <p14:creationId xmlns="" xmlns:p14="http://schemas.microsoft.com/office/powerpoint/2010/main" val="2460360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Jednotlivé VZ si zadavatel administruje sám, ZD a výzvu zasílá před vyhlášením ke kontrole odpovědné osobě (expert v oblasti VZ) – ta každou stránku parafuje</a:t>
            </a:r>
          </a:p>
          <a:p>
            <a:pPr algn="just"/>
            <a:r>
              <a:rPr lang="cs-CZ" dirty="0" smtClean="0"/>
              <a:t>Firmy k oslovení schvaluje odpovědná osoba </a:t>
            </a:r>
            <a:r>
              <a:rPr lang="cs-CZ" dirty="0"/>
              <a:t>(expert v oblasti VZ</a:t>
            </a:r>
            <a:r>
              <a:rPr lang="cs-CZ" dirty="0" smtClean="0"/>
              <a:t>) - kontrola, zda oslovená firma </a:t>
            </a:r>
          </a:p>
          <a:p>
            <a:pPr algn="just"/>
            <a:r>
              <a:rPr lang="cs-CZ" dirty="0" smtClean="0"/>
              <a:t>Předmět plnění (položkový rozpočet) parafuje věcný manažer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22293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www stránky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www.msmt.cz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www.kr-ustecky.cz</a:t>
            </a:r>
            <a:endParaRPr lang="cs-CZ" dirty="0" smtClean="0"/>
          </a:p>
          <a:p>
            <a:r>
              <a:rPr lang="cs-CZ" dirty="0">
                <a:hlinkClick r:id="rId4"/>
              </a:rPr>
              <a:t>www.isvzus.cz</a:t>
            </a:r>
            <a:endParaRPr lang="cs-CZ" dirty="0"/>
          </a:p>
          <a:p>
            <a:r>
              <a:rPr lang="cs-CZ" dirty="0">
                <a:hlinkClick r:id="rId5"/>
              </a:rPr>
              <a:t>www.compet.cz</a:t>
            </a:r>
            <a:endParaRPr lang="cs-CZ" dirty="0"/>
          </a:p>
          <a:p>
            <a:r>
              <a:rPr lang="cs-CZ" dirty="0">
                <a:hlinkClick r:id="rId6"/>
              </a:rPr>
              <a:t>www.portal-vz.cz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4134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cs-CZ" dirty="0" smtClean="0"/>
              <a:t>PŘEDPOKLÁDANÁ HODNOTA VEŘEJNÉ ZAKÁZKY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840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 partnery č. 1, 4, 7, 10, 11, 12:</a:t>
            </a:r>
          </a:p>
          <a:p>
            <a:endParaRPr lang="cs-CZ" dirty="0"/>
          </a:p>
          <a:p>
            <a:r>
              <a:rPr lang="cs-CZ" dirty="0" smtClean="0"/>
              <a:t>Mgr. Pavel Zedník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>
                <a:hlinkClick r:id="rId2"/>
              </a:rPr>
              <a:t>zednik@aiconsulting.cz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+420 775 714 130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Mgr. Ivana Šilhanová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>
                <a:hlinkClick r:id="rId3"/>
              </a:rPr>
              <a:t>silhanova@aiconsulting.cz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+420 608 893 714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33353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 partnery č. 2, 3, 5, 6: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Mgr. Šárka Hájková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>
                <a:hlinkClick r:id="rId2"/>
              </a:rPr>
              <a:t>hajkova</a:t>
            </a:r>
            <a:r>
              <a:rPr lang="cs-CZ" dirty="0" smtClean="0">
                <a:hlinkClick r:id="rId2"/>
              </a:rPr>
              <a:t>@</a:t>
            </a:r>
            <a:r>
              <a:rPr lang="cs-CZ" dirty="0" err="1" smtClean="0">
                <a:hlinkClick r:id="rId2"/>
              </a:rPr>
              <a:t>aaazakazky.cz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	+420 603 525 970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Mgr. Michala Hlušičková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smtClean="0">
                <a:hlinkClick r:id="rId3"/>
              </a:rPr>
              <a:t>m.</a:t>
            </a:r>
            <a:r>
              <a:rPr lang="cs-CZ" dirty="0" err="1" smtClean="0">
                <a:hlinkClick r:id="rId3"/>
              </a:rPr>
              <a:t>hlusickova</a:t>
            </a:r>
            <a:r>
              <a:rPr lang="cs-CZ" dirty="0" smtClean="0">
                <a:hlinkClick r:id="rId3"/>
              </a:rPr>
              <a:t>@seznam.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	+420 773 262 666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 partnery č. 8, 9:</a:t>
            </a:r>
          </a:p>
          <a:p>
            <a:endParaRPr lang="cs-CZ" dirty="0"/>
          </a:p>
          <a:p>
            <a:r>
              <a:rPr lang="cs-CZ" dirty="0" smtClean="0"/>
              <a:t>Mgr. Lenka Dudová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>
                <a:hlinkClick r:id="rId2"/>
              </a:rPr>
              <a:t>dudoval</a:t>
            </a:r>
            <a:r>
              <a:rPr lang="cs-CZ" dirty="0" smtClean="0">
                <a:hlinkClick r:id="rId2"/>
              </a:rPr>
              <a:t>@seznam.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+420 739 073 657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33353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Děkuji za pozornost </a:t>
            </a:r>
          </a:p>
          <a:p>
            <a:pPr marL="0" indent="0" algn="ctr">
              <a:buNone/>
            </a:pPr>
            <a:r>
              <a:rPr lang="cs-CZ" dirty="0" smtClean="0"/>
              <a:t>a přeji Vám hezký zbytek dne.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1116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Finanční </a:t>
            </a:r>
            <a:r>
              <a:rPr lang="cs-CZ" sz="3200" dirty="0"/>
              <a:t>l</a:t>
            </a:r>
            <a:r>
              <a:rPr lang="cs-CZ" sz="3200" dirty="0" smtClean="0"/>
              <a:t>imity předpokládaných hodnot VZ</a:t>
            </a:r>
            <a:endParaRPr lang="cs-CZ" sz="32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4845469"/>
              </p:ext>
            </p:extLst>
          </p:nvPr>
        </p:nvGraphicFramePr>
        <p:xfrm>
          <a:off x="467544" y="1916833"/>
          <a:ext cx="8136904" cy="4362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582662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Dodávky a služby</a:t>
                      </a:r>
                      <a:endParaRPr lang="cs-CZ" sz="24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593801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cs-CZ" sz="2200" b="1" u="sng" dirty="0" smtClean="0"/>
                        <a:t>VZMR do 1 mil. Kč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cs-CZ" sz="2200" b="0" u="sng" dirty="0" smtClean="0"/>
                        <a:t>Podlimitní VZ </a:t>
                      </a:r>
                    </a:p>
                    <a:p>
                      <a:r>
                        <a:rPr lang="cs-CZ" sz="2200" b="0" dirty="0" smtClean="0"/>
                        <a:t>-od 1mil. Kč do 3,256 mil. Kč pro ČR a příspěvkové organizace</a:t>
                      </a:r>
                    </a:p>
                    <a:p>
                      <a:r>
                        <a:rPr lang="cs-CZ" sz="2200" b="0" dirty="0" smtClean="0"/>
                        <a:t>-od 1mil. Kč do 5,010 mil. Kč pro územní samosprávní</a:t>
                      </a:r>
                      <a:r>
                        <a:rPr lang="cs-CZ" sz="2200" b="0" baseline="0" dirty="0" smtClean="0"/>
                        <a:t> celky, PO dle §2 odst. 2 písm. d, pro dotované zadavatele</a:t>
                      </a:r>
                    </a:p>
                    <a:p>
                      <a:r>
                        <a:rPr lang="cs-CZ" sz="2200" b="0" dirty="0" smtClean="0"/>
                        <a:t>-od 1mil. Kč. Do 10,021 mil. Kč pro sektorové zadavatele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cs-CZ" sz="2200" b="0" u="sng" dirty="0" smtClean="0"/>
                        <a:t>Nadlimitní VZ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u="none" dirty="0" smtClean="0"/>
                        <a:t>-nad 3,256 mil. Kč </a:t>
                      </a:r>
                      <a:r>
                        <a:rPr lang="cs-CZ" sz="2200" b="0" dirty="0" smtClean="0"/>
                        <a:t>pro ČR a příspěvkové organizace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u="none" dirty="0" smtClean="0"/>
                        <a:t>-nad 5,010 mil. Kč </a:t>
                      </a:r>
                      <a:r>
                        <a:rPr lang="cs-CZ" sz="2200" b="0" dirty="0" smtClean="0"/>
                        <a:t>pro územní samosprávní</a:t>
                      </a:r>
                      <a:r>
                        <a:rPr lang="cs-CZ" sz="2200" b="0" baseline="0" dirty="0" smtClean="0"/>
                        <a:t> celky, PO dle §2 odst. 2 písm. d, pro dotované zadavatele</a:t>
                      </a:r>
                    </a:p>
                    <a:p>
                      <a:r>
                        <a:rPr lang="cs-CZ" sz="2200" b="0" u="none" dirty="0" smtClean="0"/>
                        <a:t>-nad 10,021 mil. Kč </a:t>
                      </a:r>
                      <a:r>
                        <a:rPr lang="cs-CZ" sz="2200" b="0" dirty="0" smtClean="0"/>
                        <a:t>pro sektorové zadavatele</a:t>
                      </a:r>
                      <a:endParaRPr lang="cs-CZ" sz="2200" b="0" u="none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941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200" dirty="0"/>
              <a:t>Finanční limity předpokládaných hodnot VZ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04862579"/>
              </p:ext>
            </p:extLst>
          </p:nvPr>
        </p:nvGraphicFramePr>
        <p:xfrm>
          <a:off x="457200" y="1988839"/>
          <a:ext cx="8229600" cy="392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720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Stavební práce</a:t>
                      </a:r>
                      <a:endParaRPr lang="cs-CZ" dirty="0"/>
                    </a:p>
                  </a:txBody>
                  <a:tcPr/>
                </a:tc>
              </a:tr>
              <a:tr h="320279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cs-CZ" sz="2200" b="1" i="0" u="sng" dirty="0" smtClean="0"/>
                        <a:t>VZMR do 3 mil. Kč bez DPH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cs-CZ" sz="2200" b="1" i="0" u="sng" dirty="0" smtClean="0"/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cs-CZ" sz="2200" u="sng" dirty="0" smtClean="0"/>
                        <a:t>Podlimitní VZ</a:t>
                      </a:r>
                    </a:p>
                    <a:p>
                      <a:r>
                        <a:rPr lang="cs-CZ" sz="2200" dirty="0" smtClean="0"/>
                        <a:t>-od 3mil. Kč do 125,265 mil. Kč pro všechny zadavatele</a:t>
                      </a:r>
                    </a:p>
                    <a:p>
                      <a:endParaRPr lang="cs-CZ" sz="2200" dirty="0" smtClean="0"/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cs-CZ" sz="2200" u="sng" dirty="0" smtClean="0"/>
                        <a:t>Nadlimitní VZ</a:t>
                      </a:r>
                    </a:p>
                    <a:p>
                      <a:r>
                        <a:rPr lang="cs-CZ" sz="2200" dirty="0" smtClean="0"/>
                        <a:t>-nad 125,265 mil. Kč pro všechny zadavatele</a:t>
                      </a:r>
                    </a:p>
                    <a:p>
                      <a:r>
                        <a:rPr lang="cs-CZ" sz="2200" dirty="0" smtClean="0"/>
                        <a:t>( od 01. 01. 2014 se sníží limit pro podlimitní VZ na 1.000.000 Kč)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8920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Dělení veřejných zakázek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POZOR na dělení veřejných zakázek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ovinnost sečíst předpokládané hodnoty obdobných spolu souvisejících dodávek či služeb za jedno účetní období – brát zřetel na věcnou, časovou a místní souvislost</a:t>
            </a:r>
          </a:p>
          <a:p>
            <a:pPr algn="just"/>
            <a:r>
              <a:rPr lang="cs-CZ" dirty="0"/>
              <a:t>nesmí </a:t>
            </a:r>
            <a:r>
              <a:rPr lang="cs-CZ" dirty="0" smtClean="0"/>
              <a:t>dojít k rozdělení předmětu VZ </a:t>
            </a:r>
            <a:r>
              <a:rPr lang="cs-CZ" dirty="0"/>
              <a:t>tak, aby tím došlo ke snížení předpokládané hodnoty pod finanční limity stanovené v § 12 </a:t>
            </a:r>
            <a:r>
              <a:rPr lang="cs-CZ" dirty="0" smtClean="0"/>
              <a:t>ZVZ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7996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cs-CZ" dirty="0" smtClean="0"/>
              <a:t>PRŮBĚH ZADÁVACÍHO ŘÍZENÍ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586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cs-CZ" sz="3000" b="1" dirty="0"/>
              <a:t>Nejvýznamnější změny u jednotlivých druhů zadávacího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u="sng" dirty="0" smtClean="0"/>
              <a:t>Otevřené řízení § 27</a:t>
            </a:r>
          </a:p>
          <a:p>
            <a:pPr algn="just"/>
            <a:r>
              <a:rPr lang="cs-CZ" sz="2800" dirty="0" smtClean="0"/>
              <a:t>Nejčastěji využívané řízení</a:t>
            </a:r>
          </a:p>
          <a:p>
            <a:pPr algn="just"/>
            <a:r>
              <a:rPr lang="cs-CZ" sz="2800" dirty="0" smtClean="0"/>
              <a:t>Zadavatel oznamuje neomezenému počtu uchazečů svůj úmysl zadat VZ – uveřejnění formuláře ve Věstníku veřejných zakázek (www.isvzus.cz)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61762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4712</TotalTime>
  <Words>2531</Words>
  <Application>Microsoft Office PowerPoint</Application>
  <PresentationFormat>Předvádění na obrazovce (4:3)</PresentationFormat>
  <Paragraphs>339</Paragraphs>
  <Slides>43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systému Office</vt:lpstr>
      <vt:lpstr> „Přírodovědné a technické vzdělávání Ústeckého kraje“ CZ.1.07./1.1.00/44.0005</vt:lpstr>
      <vt:lpstr>Zadavatel veřejné zakázky</vt:lpstr>
      <vt:lpstr>§6 Zásady postupu zadavatele </vt:lpstr>
      <vt:lpstr>PŘEDPOKLÁDANÁ HODNOTA VEŘEJNÉ ZAKÁZKY</vt:lpstr>
      <vt:lpstr>Finanční limity předpokládaných hodnot VZ</vt:lpstr>
      <vt:lpstr>Finanční limity předpokládaných hodnot VZ</vt:lpstr>
      <vt:lpstr>Dělení veřejných zakázek</vt:lpstr>
      <vt:lpstr>PRŮBĚH ZADÁVACÍHO ŘÍZENÍ</vt:lpstr>
      <vt:lpstr>Nejvýznamnější změny u jednotlivých druhů zadávacího řízení</vt:lpstr>
      <vt:lpstr>Snímek 10</vt:lpstr>
      <vt:lpstr>Zjednodušené podlimitní řízení § 38</vt:lpstr>
      <vt:lpstr>Veřejné zakázky malého rozsahu</vt:lpstr>
      <vt:lpstr>Povinnosti zadavatele</vt:lpstr>
      <vt:lpstr>Zahájení zadávacího řízení</vt:lpstr>
      <vt:lpstr>Lhůty - § 39 zákona</vt:lpstr>
      <vt:lpstr>Lhůty - § 39 zákona</vt:lpstr>
      <vt:lpstr>Kvalifikace</vt:lpstr>
      <vt:lpstr>Základní kvalifikační předpoklady §53</vt:lpstr>
      <vt:lpstr>Profesní kvalifikační předpoklady §54</vt:lpstr>
      <vt:lpstr>Technické kvalifikační předpoklady §56</vt:lpstr>
      <vt:lpstr>Proces výběru nejvhodnější nabídky</vt:lpstr>
      <vt:lpstr>Proces výběru nejvhodnější nabídky</vt:lpstr>
      <vt:lpstr>Proces výběru nejvhodnější nabídky</vt:lpstr>
      <vt:lpstr>Ukončení zadávacího řízení</vt:lpstr>
      <vt:lpstr>Zrušení zadávacího řízení § 84</vt:lpstr>
      <vt:lpstr>Námitky § 110</vt:lpstr>
      <vt:lpstr>PROFIL ZADAVATELE</vt:lpstr>
      <vt:lpstr>Seznam certifikovaných el. nástrojů</vt:lpstr>
      <vt:lpstr>Profil zadavatele</vt:lpstr>
      <vt:lpstr>Profil zadavatele</vt:lpstr>
      <vt:lpstr>Profil zadavatele – důležité informace</vt:lpstr>
      <vt:lpstr>Novela platná od 01. 01. 2014</vt:lpstr>
      <vt:lpstr>Postup při zadávání VZ - Příspěvkové organizace ÚK</vt:lpstr>
      <vt:lpstr>Snímek 34</vt:lpstr>
      <vt:lpstr>Postup při zadávání VZ - OPVK</vt:lpstr>
      <vt:lpstr>Povinné náležitosti</vt:lpstr>
      <vt:lpstr>Do smlouvy uvést:</vt:lpstr>
      <vt:lpstr>Postup spolupráce</vt:lpstr>
      <vt:lpstr>Důležité www stránky</vt:lpstr>
      <vt:lpstr>Kontakty</vt:lpstr>
      <vt:lpstr>Kontakty</vt:lpstr>
      <vt:lpstr>Kontakty</vt:lpstr>
      <vt:lpstr>Snímek 43</vt:lpstr>
    </vt:vector>
  </TitlesOfParts>
  <Company>AIC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k zákonu 137/2006 Sb, o veřejných zakázkách  stav k 1. 4. 2012 - po novele č. 55/2012 Sb.</dc:title>
  <dc:creator>Šilhanová Ivana, Mgr.</dc:creator>
  <cp:lastModifiedBy>donat.p</cp:lastModifiedBy>
  <cp:revision>207</cp:revision>
  <dcterms:created xsi:type="dcterms:W3CDTF">2012-03-02T10:27:15Z</dcterms:created>
  <dcterms:modified xsi:type="dcterms:W3CDTF">2013-11-06T12:17:48Z</dcterms:modified>
</cp:coreProperties>
</file>