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28" r:id="rId2"/>
    <p:sldMasterId id="2147484240" r:id="rId3"/>
  </p:sldMasterIdLst>
  <p:notesMasterIdLst>
    <p:notesMasterId r:id="rId26"/>
  </p:notesMasterIdLst>
  <p:handoutMasterIdLst>
    <p:handoutMasterId r:id="rId27"/>
  </p:handoutMasterIdLst>
  <p:sldIdLst>
    <p:sldId id="380" r:id="rId4"/>
    <p:sldId id="382" r:id="rId5"/>
    <p:sldId id="356" r:id="rId6"/>
    <p:sldId id="357" r:id="rId7"/>
    <p:sldId id="358" r:id="rId8"/>
    <p:sldId id="384" r:id="rId9"/>
    <p:sldId id="383" r:id="rId10"/>
    <p:sldId id="366" r:id="rId11"/>
    <p:sldId id="398" r:id="rId12"/>
    <p:sldId id="400" r:id="rId13"/>
    <p:sldId id="395" r:id="rId14"/>
    <p:sldId id="401" r:id="rId15"/>
    <p:sldId id="396" r:id="rId16"/>
    <p:sldId id="399" r:id="rId17"/>
    <p:sldId id="402" r:id="rId18"/>
    <p:sldId id="403" r:id="rId19"/>
    <p:sldId id="390" r:id="rId20"/>
    <p:sldId id="404" r:id="rId21"/>
    <p:sldId id="391" r:id="rId22"/>
    <p:sldId id="407" r:id="rId23"/>
    <p:sldId id="408" r:id="rId24"/>
    <p:sldId id="333" r:id="rId25"/>
  </p:sldIdLst>
  <p:sldSz cx="9144000" cy="6858000" type="screen4x3"/>
  <p:notesSz cx="6669088" cy="987266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444"/>
    <a:srgbClr val="69BE28"/>
    <a:srgbClr val="8284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204" autoAdjust="0"/>
    <p:restoredTop sz="99763" autoAdjust="0"/>
  </p:normalViewPr>
  <p:slideViewPr>
    <p:cSldViewPr>
      <p:cViewPr>
        <p:scale>
          <a:sx n="80" d="100"/>
          <a:sy n="80" d="100"/>
        </p:scale>
        <p:origin x="-1301" y="-173"/>
      </p:cViewPr>
      <p:guideLst>
        <p:guide orient="horz" pos="276"/>
        <p:guide orient="horz" pos="3929"/>
        <p:guide orient="horz" pos="1500"/>
        <p:guide orient="horz" pos="2746"/>
        <p:guide orient="horz" pos="2659"/>
        <p:guide pos="276"/>
        <p:guide pos="5484"/>
        <p:guide pos="1927"/>
        <p:guide pos="2064"/>
        <p:guide pos="3696"/>
        <p:guide pos="3833"/>
        <p:guide pos="2835"/>
        <p:guide pos="2925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568" y="-96"/>
      </p:cViewPr>
      <p:guideLst>
        <p:guide orient="horz" pos="3110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MS%20Daten\2017%20OdCom\2017%20-%20Deutschneudorf\Auswertung_Neudorf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MS%20Daten\2017%20OdCom\2017%20-%20Deutschneudorf\Auswertung_Neudorf_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FULG-DC-30.lfulg.smul.sachsen.de\LFULG\Abt5\Ref51\Zentral%20neu%20ab%202013\EU-Vorhaben%20und%20-projekte\ODCOM\Durchf&#252;hrung\Probandenprogramm\Windros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radarChart>
        <c:radarStyle val="filled"/>
        <c:ser>
          <c:idx val="0"/>
          <c:order val="0"/>
          <c:tx>
            <c:strRef>
              <c:f>copt_Neg!$Z$41</c:f>
              <c:strCache>
                <c:ptCount val="1"/>
                <c:pt idx="0">
                  <c:v>Neg_01</c:v>
                </c:pt>
              </c:strCache>
            </c:strRef>
          </c:tx>
          <c:cat>
            <c:numRef>
              <c:f>copt_Neg!$X$42:$X$77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cat>
          <c:val>
            <c:numRef>
              <c:f>copt_Neg!$Z$42:$Z$77</c:f>
              <c:numCache>
                <c:formatCode>0.00</c:formatCode>
                <c:ptCount val="36"/>
                <c:pt idx="0">
                  <c:v>0.52136215015664789</c:v>
                </c:pt>
                <c:pt idx="1">
                  <c:v>0.48832724851358933</c:v>
                </c:pt>
                <c:pt idx="2">
                  <c:v>0.26409131706122224</c:v>
                </c:pt>
                <c:pt idx="3">
                  <c:v>0.15260446674780137</c:v>
                </c:pt>
                <c:pt idx="4">
                  <c:v>0.30529278787736502</c:v>
                </c:pt>
                <c:pt idx="5">
                  <c:v>0.19345181903313299</c:v>
                </c:pt>
                <c:pt idx="7">
                  <c:v>0.25774237400690375</c:v>
                </c:pt>
                <c:pt idx="8">
                  <c:v>0.28009899771282593</c:v>
                </c:pt>
                <c:pt idx="9">
                  <c:v>0.17510786211542351</c:v>
                </c:pt>
                <c:pt idx="10">
                  <c:v>0.30286891953795758</c:v>
                </c:pt>
                <c:pt idx="11">
                  <c:v>0.19213401430329807</c:v>
                </c:pt>
                <c:pt idx="12">
                  <c:v>0.26329377940783627</c:v>
                </c:pt>
                <c:pt idx="13">
                  <c:v>0.13325080847957227</c:v>
                </c:pt>
                <c:pt idx="14">
                  <c:v>0.13988222965243574</c:v>
                </c:pt>
                <c:pt idx="15">
                  <c:v>8.4891798116296865E-2</c:v>
                </c:pt>
                <c:pt idx="16">
                  <c:v>9.6832692635491546E-2</c:v>
                </c:pt>
                <c:pt idx="17">
                  <c:v>9.106286514068318E-2</c:v>
                </c:pt>
                <c:pt idx="18">
                  <c:v>0.11411380130713633</c:v>
                </c:pt>
                <c:pt idx="19">
                  <c:v>0.11008317143270104</c:v>
                </c:pt>
                <c:pt idx="20">
                  <c:v>9.2532758563535253E-2</c:v>
                </c:pt>
                <c:pt idx="21">
                  <c:v>0.10480622646849125</c:v>
                </c:pt>
                <c:pt idx="22">
                  <c:v>0.16669817315128646</c:v>
                </c:pt>
                <c:pt idx="23">
                  <c:v>0.20083652546428538</c:v>
                </c:pt>
                <c:pt idx="24">
                  <c:v>0.15667377758582621</c:v>
                </c:pt>
                <c:pt idx="25">
                  <c:v>0.17168752003106036</c:v>
                </c:pt>
                <c:pt idx="26">
                  <c:v>0.19965502813333136</c:v>
                </c:pt>
                <c:pt idx="27">
                  <c:v>0.28603825135999866</c:v>
                </c:pt>
                <c:pt idx="28">
                  <c:v>0.28158546100516446</c:v>
                </c:pt>
                <c:pt idx="29">
                  <c:v>0.22253629345002393</c:v>
                </c:pt>
                <c:pt idx="30">
                  <c:v>0.17294633827094527</c:v>
                </c:pt>
                <c:pt idx="31">
                  <c:v>0.18909520992219231</c:v>
                </c:pt>
                <c:pt idx="32">
                  <c:v>0.25373302825212024</c:v>
                </c:pt>
                <c:pt idx="33">
                  <c:v>0.45530711189085893</c:v>
                </c:pt>
                <c:pt idx="34">
                  <c:v>0.58388208533716057</c:v>
                </c:pt>
                <c:pt idx="35">
                  <c:v>0.64206429419606592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84-4C5D-BE8E-0900E88475EC}"/>
            </c:ext>
          </c:extLst>
        </c:ser>
        <c:axId val="120088832"/>
        <c:axId val="120115200"/>
      </c:radarChart>
      <c:catAx>
        <c:axId val="1200888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20115200"/>
        <c:crosses val="autoZero"/>
        <c:auto val="1"/>
        <c:lblAlgn val="ctr"/>
        <c:lblOffset val="100"/>
      </c:catAx>
      <c:valAx>
        <c:axId val="120115200"/>
        <c:scaling>
          <c:orientation val="minMax"/>
          <c:min val="8.0000000000000071E-2"/>
        </c:scaling>
        <c:axPos val="l"/>
        <c:majorGridlines/>
        <c:numFmt formatCode="0.00" sourceLinked="1"/>
        <c:majorTickMark val="cross"/>
        <c:tickLblPos val="none"/>
        <c:spPr>
          <a:solidFill>
            <a:srgbClr val="FF0000"/>
          </a:solidFill>
        </c:spPr>
        <c:txPr>
          <a:bodyPr/>
          <a:lstStyle/>
          <a:p>
            <a:pPr>
              <a:defRPr lang="de-DE"/>
            </a:pPr>
            <a:endParaRPr lang="cs-CZ"/>
          </a:p>
        </c:txPr>
        <c:crossAx val="1200888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radarChart>
        <c:radarStyle val="filled"/>
        <c:ser>
          <c:idx val="0"/>
          <c:order val="0"/>
          <c:tx>
            <c:strRef>
              <c:f>copt_Neg!$AE$41</c:f>
              <c:strCache>
                <c:ptCount val="1"/>
                <c:pt idx="0">
                  <c:v>Neg_06</c:v>
                </c:pt>
              </c:strCache>
            </c:strRef>
          </c:tx>
          <c:cat>
            <c:numRef>
              <c:f>copt_Neg!$X$42:$X$77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cat>
          <c:val>
            <c:numRef>
              <c:f>copt_Neg!$AE$42:$AE$77</c:f>
              <c:numCache>
                <c:formatCode>0.00</c:formatCode>
                <c:ptCount val="36"/>
                <c:pt idx="0">
                  <c:v>0.1682666453205498</c:v>
                </c:pt>
                <c:pt idx="1">
                  <c:v>0.22974944256015836</c:v>
                </c:pt>
                <c:pt idx="2">
                  <c:v>0.23238584041010171</c:v>
                </c:pt>
                <c:pt idx="3">
                  <c:v>0.41234318550580851</c:v>
                </c:pt>
                <c:pt idx="4">
                  <c:v>0.22332201174444222</c:v>
                </c:pt>
                <c:pt idx="5">
                  <c:v>7.9904024741931146E-2</c:v>
                </c:pt>
                <c:pt idx="7">
                  <c:v>0.15747582320406278</c:v>
                </c:pt>
                <c:pt idx="8">
                  <c:v>0.10567490515436184</c:v>
                </c:pt>
                <c:pt idx="9">
                  <c:v>4.3415073559177987E-2</c:v>
                </c:pt>
                <c:pt idx="10">
                  <c:v>0.28475733687507276</c:v>
                </c:pt>
                <c:pt idx="11">
                  <c:v>0.33819986100698374</c:v>
                </c:pt>
                <c:pt idx="12">
                  <c:v>0.45044948404461027</c:v>
                </c:pt>
                <c:pt idx="13">
                  <c:v>0.59602322630946869</c:v>
                </c:pt>
                <c:pt idx="14">
                  <c:v>0.37182211886678984</c:v>
                </c:pt>
                <c:pt idx="15">
                  <c:v>0.37943182796351782</c:v>
                </c:pt>
                <c:pt idx="16">
                  <c:v>0.25810987214889008</c:v>
                </c:pt>
                <c:pt idx="17">
                  <c:v>0.24585629938698014</c:v>
                </c:pt>
                <c:pt idx="18">
                  <c:v>0.20569984003342937</c:v>
                </c:pt>
                <c:pt idx="19">
                  <c:v>0.29546093785690714</c:v>
                </c:pt>
                <c:pt idx="20">
                  <c:v>0.22717610977810887</c:v>
                </c:pt>
                <c:pt idx="21">
                  <c:v>0.19696741844480134</c:v>
                </c:pt>
                <c:pt idx="22">
                  <c:v>0.1286545354369214</c:v>
                </c:pt>
                <c:pt idx="23">
                  <c:v>0.14785332555507943</c:v>
                </c:pt>
                <c:pt idx="24">
                  <c:v>0.1158629490420949</c:v>
                </c:pt>
                <c:pt idx="25">
                  <c:v>0.14533498814778745</c:v>
                </c:pt>
                <c:pt idx="26">
                  <c:v>0.14758228987314118</c:v>
                </c:pt>
                <c:pt idx="27">
                  <c:v>0.11398553295478277</c:v>
                </c:pt>
                <c:pt idx="28">
                  <c:v>0.12901471688225122</c:v>
                </c:pt>
                <c:pt idx="29">
                  <c:v>0.16846323921939838</c:v>
                </c:pt>
                <c:pt idx="30">
                  <c:v>0.14939745568262344</c:v>
                </c:pt>
                <c:pt idx="31">
                  <c:v>0.12443629717311849</c:v>
                </c:pt>
                <c:pt idx="32">
                  <c:v>0.15618149489807431</c:v>
                </c:pt>
                <c:pt idx="33">
                  <c:v>0.13806947802842856</c:v>
                </c:pt>
                <c:pt idx="34">
                  <c:v>0.10816431595830504</c:v>
                </c:pt>
                <c:pt idx="35">
                  <c:v>4.1529903836757025E-2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1A-4BE5-8F52-99AA4526782A}"/>
            </c:ext>
          </c:extLst>
        </c:ser>
        <c:axId val="145876480"/>
        <c:axId val="145878016"/>
      </c:radarChart>
      <c:catAx>
        <c:axId val="1458764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45878016"/>
        <c:crosses val="autoZero"/>
        <c:auto val="1"/>
        <c:lblAlgn val="ctr"/>
        <c:lblOffset val="100"/>
      </c:catAx>
      <c:valAx>
        <c:axId val="145878016"/>
        <c:scaling>
          <c:orientation val="minMax"/>
          <c:min val="4.300000000000001E-2"/>
        </c:scaling>
        <c:axPos val="l"/>
        <c:majorGridlines/>
        <c:numFmt formatCode="0.00" sourceLinked="1"/>
        <c:majorTickMark val="cross"/>
        <c:tickLblPos val="none"/>
        <c:txPr>
          <a:bodyPr/>
          <a:lstStyle/>
          <a:p>
            <a:pPr>
              <a:defRPr lang="de-DE"/>
            </a:pPr>
            <a:endParaRPr lang="cs-CZ"/>
          </a:p>
        </c:txPr>
        <c:crossAx val="14587648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54905494384319E-2"/>
          <c:y val="5.1805085494327503E-2"/>
          <c:w val="0.74515122256214372"/>
          <c:h val="0.86778682019406561"/>
        </c:manualLayout>
      </c:layout>
      <c:radarChart>
        <c:radarStyle val="marker"/>
        <c:ser>
          <c:idx val="0"/>
          <c:order val="0"/>
          <c:tx>
            <c:v>Mobille Messkampange</c:v>
          </c:tx>
          <c:marker>
            <c:symbol val="none"/>
          </c:marker>
          <c:cat>
            <c:strRef>
              <c:f>[Windrose.xlsx]Tabelle1!$A$144:$A$159</c:f>
              <c:strCache>
                <c:ptCount val="16"/>
                <c:pt idx="0">
                  <c:v>N</c:v>
                </c:pt>
                <c:pt idx="1">
                  <c:v>NNO</c:v>
                </c:pt>
                <c:pt idx="2">
                  <c:v>NO</c:v>
                </c:pt>
                <c:pt idx="3">
                  <c:v>ONO</c:v>
                </c:pt>
                <c:pt idx="4">
                  <c:v>O</c:v>
                </c:pt>
                <c:pt idx="5">
                  <c:v>OSO</c:v>
                </c:pt>
                <c:pt idx="6">
                  <c:v>SO</c:v>
                </c:pt>
                <c:pt idx="7">
                  <c:v>SSO</c:v>
                </c:pt>
                <c:pt idx="8">
                  <c:v>S</c:v>
                </c:pt>
                <c:pt idx="9">
                  <c:v>SSW</c:v>
                </c:pt>
                <c:pt idx="10">
                  <c:v>SW</c:v>
                </c:pt>
                <c:pt idx="11">
                  <c:v>WSW</c:v>
                </c:pt>
                <c:pt idx="12">
                  <c:v>W</c:v>
                </c:pt>
                <c:pt idx="13">
                  <c:v>WNW</c:v>
                </c:pt>
                <c:pt idx="14">
                  <c:v>NW</c:v>
                </c:pt>
                <c:pt idx="15">
                  <c:v>NNW</c:v>
                </c:pt>
              </c:strCache>
            </c:strRef>
          </c:cat>
          <c:val>
            <c:numRef>
              <c:f>[Windrose.xlsx]Tabelle1!$B$144:$B$159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41</c:v>
                </c:pt>
                <c:pt idx="7">
                  <c:v>22</c:v>
                </c:pt>
                <c:pt idx="8">
                  <c:v>19</c:v>
                </c:pt>
                <c:pt idx="9">
                  <c:v>25</c:v>
                </c:pt>
                <c:pt idx="10">
                  <c:v>33</c:v>
                </c:pt>
                <c:pt idx="11">
                  <c:v>66</c:v>
                </c:pt>
                <c:pt idx="12">
                  <c:v>63</c:v>
                </c:pt>
                <c:pt idx="13">
                  <c:v>36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</c:ser>
        <c:axId val="145979264"/>
        <c:axId val="145980800"/>
      </c:radarChart>
      <c:catAx>
        <c:axId val="14597926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45980800"/>
        <c:crosses val="autoZero"/>
        <c:auto val="1"/>
        <c:lblAlgn val="ctr"/>
        <c:lblOffset val="100"/>
      </c:catAx>
      <c:valAx>
        <c:axId val="14598080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4597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992645939174157"/>
          <c:y val="0.85137041809952096"/>
          <c:w val="0.45524405099738369"/>
          <c:h val="0.13965660542432196"/>
        </c:manualLayout>
      </c:layout>
      <c:txPr>
        <a:bodyPr/>
        <a:lstStyle/>
        <a:p>
          <a:pPr>
            <a:defRPr lang="de-DE"/>
          </a:pPr>
          <a:endParaRPr lang="cs-CZ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 lang="de-DE"/>
            </a:pPr>
            <a:r>
              <a:rPr lang="de-DE" sz="1400" b="0" dirty="0"/>
              <a:t>Erkannte</a:t>
            </a:r>
            <a:r>
              <a:rPr lang="de-DE" sz="1400" b="0" baseline="0" dirty="0"/>
              <a:t> Signalmuster in mobilen </a:t>
            </a:r>
            <a:r>
              <a:rPr lang="de-DE" sz="1400" b="0" baseline="0" dirty="0" smtClean="0"/>
              <a:t>Messungen</a:t>
            </a:r>
            <a:endParaRPr lang="de-DE" sz="1400" b="0" dirty="0"/>
          </a:p>
        </c:rich>
      </c:tx>
      <c:layout>
        <c:manualLayout>
          <c:xMode val="edge"/>
          <c:yMode val="edge"/>
          <c:x val="0.13506380667933748"/>
          <c:y val="7.7005973196771216E-2"/>
        </c:manualLayout>
      </c:layout>
    </c:title>
    <c:plotArea>
      <c:layout>
        <c:manualLayout>
          <c:layoutTarget val="inner"/>
          <c:xMode val="edge"/>
          <c:yMode val="edge"/>
          <c:x val="0.12035981134542087"/>
          <c:y val="0.19180650258088205"/>
          <c:w val="0.80556611458050498"/>
          <c:h val="0.56786691471083028"/>
        </c:manualLayout>
      </c:layout>
      <c:barChart>
        <c:barDir val="col"/>
        <c:grouping val="clustered"/>
        <c:ser>
          <c:idx val="0"/>
          <c:order val="0"/>
          <c:cat>
            <c:strRef>
              <c:f>Tabelle1!$B$1:$W$1</c:f>
              <c:strCache>
                <c:ptCount val="22"/>
                <c:pt idx="0">
                  <c:v>P_01</c:v>
                </c:pt>
                <c:pt idx="1">
                  <c:v>P_02</c:v>
                </c:pt>
                <c:pt idx="2">
                  <c:v>P_03</c:v>
                </c:pt>
                <c:pt idx="3">
                  <c:v>P_04</c:v>
                </c:pt>
                <c:pt idx="4">
                  <c:v>P_05</c:v>
                </c:pt>
                <c:pt idx="5">
                  <c:v>P_06</c:v>
                </c:pt>
                <c:pt idx="6">
                  <c:v>P_07</c:v>
                </c:pt>
                <c:pt idx="7">
                  <c:v>P_08</c:v>
                </c:pt>
                <c:pt idx="8">
                  <c:v>P_09</c:v>
                </c:pt>
                <c:pt idx="9">
                  <c:v>P_10 </c:v>
                </c:pt>
                <c:pt idx="10">
                  <c:v>P_11</c:v>
                </c:pt>
                <c:pt idx="11">
                  <c:v>P_12</c:v>
                </c:pt>
                <c:pt idx="12">
                  <c:v>P_13</c:v>
                </c:pt>
                <c:pt idx="13">
                  <c:v>N_01</c:v>
                </c:pt>
                <c:pt idx="14">
                  <c:v>N_02</c:v>
                </c:pt>
                <c:pt idx="15">
                  <c:v>N_03</c:v>
                </c:pt>
                <c:pt idx="16">
                  <c:v>N_04</c:v>
                </c:pt>
                <c:pt idx="17">
                  <c:v>N_05</c:v>
                </c:pt>
                <c:pt idx="18">
                  <c:v>N_06</c:v>
                </c:pt>
                <c:pt idx="19">
                  <c:v>N_07</c:v>
                </c:pt>
                <c:pt idx="20">
                  <c:v>N_08</c:v>
                </c:pt>
                <c:pt idx="21">
                  <c:v>N_09</c:v>
                </c:pt>
              </c:strCache>
            </c:strRef>
          </c:cat>
          <c:val>
            <c:numRef>
              <c:f>Tabelle1!$B$2:$W$2</c:f>
              <c:numCache>
                <c:formatCode>General</c:formatCode>
                <c:ptCount val="22"/>
                <c:pt idx="0">
                  <c:v>4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18</c:v>
                </c:pt>
                <c:pt idx="17">
                  <c:v>1</c:v>
                </c:pt>
                <c:pt idx="18">
                  <c:v>9</c:v>
                </c:pt>
                <c:pt idx="19">
                  <c:v>17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gapWidth val="0"/>
        <c:axId val="146119680"/>
        <c:axId val="146019456"/>
      </c:barChart>
      <c:catAx>
        <c:axId val="146119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de-DE"/>
                </a:pPr>
                <a:r>
                  <a:rPr lang="de-DE"/>
                  <a:t>Signalmuster Deutschneudorf</a:t>
                </a:r>
                <a:r>
                  <a:rPr lang="de-DE" baseline="0"/>
                  <a:t> </a:t>
                </a:r>
                <a:endParaRPr lang="de-DE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46019456"/>
        <c:crosses val="autoZero"/>
        <c:auto val="1"/>
        <c:lblAlgn val="ctr"/>
        <c:lblOffset val="100"/>
      </c:catAx>
      <c:valAx>
        <c:axId val="1460194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de-DE"/>
                </a:pPr>
                <a:r>
                  <a:rPr lang="de-DE"/>
                  <a:t>Anzahl</a:t>
                </a:r>
                <a:r>
                  <a:rPr lang="de-DE" baseline="0"/>
                  <a:t> 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2.2988505747126436E-2"/>
              <c:y val="0.3620646769294164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cs-CZ"/>
          </a:p>
        </c:txPr>
        <c:crossAx val="1461196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6C8251-9F04-47BA-B059-C46835238312}" type="datetimeFigureOut">
              <a:rPr lang="de-DE"/>
              <a:pPr>
                <a:defRPr/>
              </a:pPr>
              <a:t>11.04.2018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9B4F75-A090-416A-B8BF-0D2D42A52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846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889250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78950"/>
            <a:ext cx="2889250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89594FA3-C93D-4E24-96B2-5F1D6BBFB6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8535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EDE065-E904-4B72-AFE8-915E3169B48F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226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934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8292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5593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5738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34892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23247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408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6008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9666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0155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833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6764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0699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1006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9991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7668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9AC9D42-B315-469E-89DE-F2BAA6F7B5EA}" type="slidenum">
              <a:rPr lang="de-DE" altLang="de-DE" sz="1200" smtClean="0"/>
              <a:pPr/>
              <a:t>8</a:t>
            </a:fld>
            <a:endParaRPr lang="de-DE" altLang="de-DE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94FA3-C93D-4E24-96B2-5F1D6BBFB61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093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MUL_001_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0" y="6453188"/>
            <a:ext cx="684213" cy="4048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defRPr/>
            </a:pPr>
            <a:fld id="{2A332AA7-CEB3-45AF-A506-E0C130122EF6}" type="slidenum">
              <a:rPr lang="de-DE" sz="1200" smtClean="0">
                <a:solidFill>
                  <a:srgbClr val="828480"/>
                </a:solidFill>
              </a:rPr>
              <a:pPr algn="r">
                <a:defRPr/>
              </a:pPr>
              <a:t>‹#›</a:t>
            </a:fld>
            <a:endParaRPr lang="de-DE" sz="1200" dirty="0" smtClean="0">
              <a:solidFill>
                <a:srgbClr val="828480"/>
              </a:solidFill>
            </a:endParaRPr>
          </a:p>
        </p:txBody>
      </p:sp>
      <p:sp>
        <p:nvSpPr>
          <p:cNvPr id="6" name="Textplatzhalter 4"/>
          <p:cNvSpPr txBox="1">
            <a:spLocks/>
          </p:cNvSpPr>
          <p:nvPr userDrawn="1"/>
        </p:nvSpPr>
        <p:spPr bwMode="auto">
          <a:xfrm>
            <a:off x="539750" y="6453188"/>
            <a:ext cx="62642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chemeClr val="accent1"/>
              </a:buClr>
              <a:defRPr/>
            </a:pPr>
            <a:r>
              <a:rPr lang="de-DE" sz="1200" dirty="0" smtClean="0">
                <a:solidFill>
                  <a:srgbClr val="828480"/>
                </a:solidFill>
              </a:rPr>
              <a:t>| 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12.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April 2018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| 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OdCom</a:t>
            </a:r>
            <a:r>
              <a:rPr lang="de-DE" sz="1200" baseline="0" dirty="0" smtClean="0">
                <a:solidFill>
                  <a:schemeClr val="accent1">
                    <a:lumMod val="75000"/>
                  </a:schemeClr>
                </a:solidFill>
              </a:rPr>
              <a:t> – Regionalkonferenz</a:t>
            </a:r>
            <a:endParaRPr lang="de-DE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59869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0664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1558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6654800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69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6746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F33C-FB0B-4450-81E6-14E148E6B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9371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8B18-E519-4E8C-8F80-529B776EAF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3593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FEB7-FD3F-4DC9-B444-C7FA3BAC87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804634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9FA8-54E6-45C3-AA14-D592C21746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904434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9F73-0779-4D86-9C31-2337C5B25F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408753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3EA2-6B83-403B-912F-3F6F45EEA1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680561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1190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C4EF-AC6C-43AB-9CA3-A01957EC71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596325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55D8-861B-4207-858A-571E4A8F4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229055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B76C-9924-4EAD-A6D9-7724142AAA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053603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269A-EA7E-4B07-AF38-1DD15503BB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690929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52EC-D7B3-4096-8F77-8E75305830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453914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MUL_001_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0" y="6453188"/>
            <a:ext cx="684213" cy="4048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defRPr/>
            </a:pPr>
            <a:fld id="{07B6B6C9-7733-4903-929D-8751707525E7}" type="slidenum">
              <a:rPr lang="de-DE" sz="1200" smtClean="0">
                <a:solidFill>
                  <a:srgbClr val="828480"/>
                </a:solidFill>
              </a:rPr>
              <a:pPr algn="r">
                <a:defRPr/>
              </a:pPr>
              <a:t>‹#›</a:t>
            </a:fld>
            <a:endParaRPr lang="de-DE" sz="1200" dirty="0" smtClean="0">
              <a:solidFill>
                <a:srgbClr val="828480"/>
              </a:solidFill>
            </a:endParaRPr>
          </a:p>
        </p:txBody>
      </p:sp>
      <p:sp>
        <p:nvSpPr>
          <p:cNvPr id="6" name="Textplatzhalter 4"/>
          <p:cNvSpPr txBox="1">
            <a:spLocks/>
          </p:cNvSpPr>
          <p:nvPr userDrawn="1"/>
        </p:nvSpPr>
        <p:spPr bwMode="auto">
          <a:xfrm>
            <a:off x="539750" y="6453188"/>
            <a:ext cx="62642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rgbClr val="008444"/>
              </a:buClr>
              <a:defRPr/>
            </a:pPr>
            <a:r>
              <a:rPr lang="de-DE" sz="1200" dirty="0" smtClean="0">
                <a:solidFill>
                  <a:srgbClr val="828480"/>
                </a:solidFill>
              </a:rPr>
              <a:t>| XX. Monat 2016 | </a:t>
            </a:r>
            <a:r>
              <a:rPr lang="de-DE" sz="1200" dirty="0" smtClean="0">
                <a:solidFill>
                  <a:srgbClr val="008444">
                    <a:lumMod val="75000"/>
                  </a:srgbClr>
                </a:solidFill>
              </a:rPr>
              <a:t>Name des Präsentators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6889141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927742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4118555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482254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700401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09154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306485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1979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5106370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0612703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7465232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339621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6654800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354596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3690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00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8346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2194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6684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72296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12" descr="SMUL_001_O_RG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0" y="6453188"/>
            <a:ext cx="684213" cy="4048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defRPr/>
            </a:pPr>
            <a:fld id="{649776CC-D097-4FAF-A1D0-5F7D28092316}" type="slidenum">
              <a:rPr lang="de-DE" sz="1200" smtClean="0">
                <a:solidFill>
                  <a:srgbClr val="828480"/>
                </a:solidFill>
              </a:rPr>
              <a:pPr algn="r">
                <a:defRPr/>
              </a:pPr>
              <a:t>‹#›</a:t>
            </a:fld>
            <a:endParaRPr lang="de-DE" sz="1200" dirty="0" smtClean="0">
              <a:solidFill>
                <a:srgbClr val="828480"/>
              </a:solidFill>
            </a:endParaRPr>
          </a:p>
        </p:txBody>
      </p:sp>
      <p:sp>
        <p:nvSpPr>
          <p:cNvPr id="1030" name="Textplatzhalter 4"/>
          <p:cNvSpPr txBox="1">
            <a:spLocks/>
          </p:cNvSpPr>
          <p:nvPr userDrawn="1"/>
        </p:nvSpPr>
        <p:spPr bwMode="auto">
          <a:xfrm>
            <a:off x="539750" y="6453188"/>
            <a:ext cx="62642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chemeClr val="accent1"/>
              </a:buClr>
              <a:defRPr/>
            </a:pPr>
            <a:r>
              <a:rPr lang="de-DE" sz="1200" dirty="0" smtClean="0">
                <a:solidFill>
                  <a:srgbClr val="828480"/>
                </a:solidFill>
              </a:rPr>
              <a:t>| 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12.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April 2018</a:t>
            </a:r>
            <a:r>
              <a:rPr lang="cs-CZ" sz="1200" dirty="0" smtClean="0">
                <a:solidFill>
                  <a:srgbClr val="828480"/>
                </a:solidFill>
              </a:rPr>
              <a:t> </a:t>
            </a:r>
            <a:r>
              <a:rPr lang="de-DE" sz="1200" dirty="0" smtClean="0">
                <a:solidFill>
                  <a:srgbClr val="828480"/>
                </a:solidFill>
              </a:rPr>
              <a:t>| 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OdCom</a:t>
            </a:r>
            <a:r>
              <a:rPr lang="de-DE" sz="1200" baseline="0" dirty="0" smtClean="0">
                <a:solidFill>
                  <a:schemeClr val="accent1">
                    <a:lumMod val="75000"/>
                  </a:schemeClr>
                </a:solidFill>
              </a:rPr>
              <a:t> – Regionalkonferenz</a:t>
            </a:r>
            <a:endParaRPr lang="de-DE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  <p:sldLayoutId id="214748473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9310D842-1706-4594-9A44-43295D137F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3076" name="Picture 12" descr="SMUL_001_O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0" y="6453188"/>
            <a:ext cx="684213" cy="4048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defRPr/>
            </a:pPr>
            <a:fld id="{4B085F28-D683-4C2D-8629-E2D92D4CDCC1}" type="slidenum">
              <a:rPr lang="de-DE" sz="1200" smtClean="0">
                <a:solidFill>
                  <a:srgbClr val="828480"/>
                </a:solidFill>
              </a:rPr>
              <a:pPr algn="r">
                <a:defRPr/>
              </a:pPr>
              <a:t>‹#›</a:t>
            </a:fld>
            <a:endParaRPr lang="de-DE" sz="1200" dirty="0" smtClean="0">
              <a:solidFill>
                <a:srgbClr val="828480"/>
              </a:solidFill>
            </a:endParaRPr>
          </a:p>
        </p:txBody>
      </p:sp>
      <p:sp>
        <p:nvSpPr>
          <p:cNvPr id="1030" name="Textplatzhalter 4"/>
          <p:cNvSpPr txBox="1">
            <a:spLocks/>
          </p:cNvSpPr>
          <p:nvPr userDrawn="1"/>
        </p:nvSpPr>
        <p:spPr bwMode="auto">
          <a:xfrm>
            <a:off x="539750" y="6453188"/>
            <a:ext cx="6264275" cy="404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rgbClr val="008444"/>
              </a:buClr>
              <a:defRPr/>
            </a:pPr>
            <a:r>
              <a:rPr lang="de-DE" sz="1200" dirty="0" smtClean="0">
                <a:solidFill>
                  <a:srgbClr val="828480"/>
                </a:solidFill>
              </a:rPr>
              <a:t>| XX. Monat 2016 | </a:t>
            </a:r>
            <a:r>
              <a:rPr lang="de-DE" sz="1200" dirty="0" smtClean="0">
                <a:solidFill>
                  <a:srgbClr val="008444">
                    <a:lumMod val="75000"/>
                  </a:srgbClr>
                </a:solidFill>
              </a:rPr>
              <a:t>Name des Präsentators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68413"/>
            <a:ext cx="914082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3" descr="WelleO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0"/>
            <a:ext cx="9144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7" descr="SMUL_001_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175" y="623728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Rectangle 5"/>
          <p:cNvSpPr txBox="1">
            <a:spLocks noChangeArrowheads="1"/>
          </p:cNvSpPr>
          <p:nvPr/>
        </p:nvSpPr>
        <p:spPr bwMode="auto">
          <a:xfrm>
            <a:off x="438150" y="1579563"/>
            <a:ext cx="7950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chemeClr val="accent1"/>
                </a:solidFill>
              </a:rPr>
              <a:t>Geruchsprobandenprogramm</a:t>
            </a:r>
          </a:p>
        </p:txBody>
      </p:sp>
      <p:sp>
        <p:nvSpPr>
          <p:cNvPr id="20" name="Titel 2"/>
          <p:cNvSpPr txBox="1">
            <a:spLocks/>
          </p:cNvSpPr>
          <p:nvPr/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altLang="de-DE" kern="0" dirty="0" smtClean="0"/>
              <a:t>Maßnahmen</a:t>
            </a:r>
          </a:p>
        </p:txBody>
      </p:sp>
      <p:sp>
        <p:nvSpPr>
          <p:cNvPr id="20488" name="Rechteck 9"/>
          <p:cNvSpPr>
            <a:spLocks noChangeArrowheads="1"/>
          </p:cNvSpPr>
          <p:nvPr/>
        </p:nvSpPr>
        <p:spPr bwMode="auto">
          <a:xfrm>
            <a:off x="3175" y="5776913"/>
            <a:ext cx="329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1pPr>
            <a:lvl2pPr marL="901700" indent="-3667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2pPr>
            <a:lvl3pPr marL="1435100" indent="-3540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3pPr>
            <a:lvl4pPr marL="1970088" indent="-3556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4pPr>
            <a:lvl5pPr marL="2517775" indent="-3683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5pPr>
            <a:lvl6pPr marL="29749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6pPr>
            <a:lvl7pPr marL="34321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7pPr>
            <a:lvl8pPr marL="38893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8pPr>
            <a:lvl9pPr marL="43465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chemeClr val="bg1"/>
                </a:solidFill>
              </a:rPr>
              <a:t>Probandenschulung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chemeClr val="bg1"/>
                </a:solidFill>
              </a:rPr>
              <a:t>Foto: Quelle Freie Presse</a:t>
            </a:r>
          </a:p>
        </p:txBody>
      </p:sp>
    </p:spTree>
    <p:extLst>
      <p:ext uri="{BB962C8B-B14F-4D97-AF65-F5344CB8AC3E}">
        <p14:creationId xmlns="" xmlns:p14="http://schemas.microsoft.com/office/powerpoint/2010/main" val="207990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 txBox="1">
            <a:spLocks noChangeArrowheads="1"/>
          </p:cNvSpPr>
          <p:nvPr/>
        </p:nvSpPr>
        <p:spPr>
          <a:xfrm>
            <a:off x="0" y="1252686"/>
            <a:ext cx="4259560" cy="5035148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de-DE" sz="1600" b="1" dirty="0" smtClean="0">
                <a:solidFill>
                  <a:srgbClr val="008444"/>
                </a:solidFill>
              </a:rPr>
              <a:t>Auswertung der Signalmuster  erfolgte durch Firma IFU GmbH</a:t>
            </a:r>
          </a:p>
          <a:p>
            <a:pPr>
              <a:spcBef>
                <a:spcPts val="0"/>
              </a:spcBef>
              <a:defRPr/>
            </a:pPr>
            <a:endParaRPr lang="de-DE" sz="1600" b="1" dirty="0">
              <a:solidFill>
                <a:srgbClr val="008444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de-DE" sz="1600" b="1" dirty="0" smtClean="0">
                <a:solidFill>
                  <a:srgbClr val="008444"/>
                </a:solidFill>
              </a:rPr>
              <a:t>Deutschneudorf 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dirty="0" smtClean="0"/>
              <a:t>insgesamt 29.625 einzelnen Driftzeitspektren 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b="1" dirty="0" smtClean="0"/>
              <a:t>13</a:t>
            </a:r>
            <a:r>
              <a:rPr lang="de-DE" sz="1600" dirty="0" smtClean="0"/>
              <a:t> unabhängige Signalmuster im positiven Messbetrieb und </a:t>
            </a:r>
            <a:r>
              <a:rPr lang="de-DE" sz="1600" b="1" dirty="0" smtClean="0"/>
              <a:t>9</a:t>
            </a:r>
            <a:r>
              <a:rPr lang="de-DE" sz="1600" dirty="0" smtClean="0"/>
              <a:t> unabhängige Signalmuster im negativen Messbetrieb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b="1" dirty="0" smtClean="0"/>
              <a:t>Insgesamt 22 Signalmuster 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endParaRPr lang="de-DE" sz="1600" dirty="0" smtClean="0"/>
          </a:p>
          <a:p>
            <a:pPr lvl="1">
              <a:spcBef>
                <a:spcPts val="0"/>
              </a:spcBef>
              <a:defRPr/>
            </a:pPr>
            <a:endParaRPr lang="de-DE" sz="1600" dirty="0" smtClean="0"/>
          </a:p>
          <a:p>
            <a:pPr>
              <a:spcBef>
                <a:spcPts val="0"/>
              </a:spcBef>
              <a:defRPr/>
            </a:pPr>
            <a:r>
              <a:rPr lang="de-DE" sz="1600" b="1" dirty="0" err="1" smtClean="0">
                <a:solidFill>
                  <a:srgbClr val="008444"/>
                </a:solidFill>
              </a:rPr>
              <a:t>Lom</a:t>
            </a:r>
            <a:r>
              <a:rPr lang="de-DE" sz="1600" b="1" dirty="0" smtClean="0">
                <a:solidFill>
                  <a:srgbClr val="008444"/>
                </a:solidFill>
              </a:rPr>
              <a:t>: 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dirty="0" smtClean="0"/>
              <a:t>insgesamt 46.848 einzelnen Driftzeitspektren 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b="1" dirty="0" smtClean="0"/>
              <a:t>11</a:t>
            </a:r>
            <a:r>
              <a:rPr lang="de-DE" sz="1600" dirty="0" smtClean="0"/>
              <a:t> unabhängige Geruchsmuster im positiven Messbetrieb und </a:t>
            </a:r>
            <a:r>
              <a:rPr lang="de-DE" sz="1600" b="1" dirty="0" smtClean="0"/>
              <a:t>8</a:t>
            </a:r>
            <a:r>
              <a:rPr lang="de-DE" sz="1600" dirty="0" smtClean="0"/>
              <a:t> unabhängige Geruchsmuster im negativen Messbetrieb</a:t>
            </a:r>
          </a:p>
          <a:p>
            <a:pPr lvl="1">
              <a:spcBef>
                <a:spcPts val="0"/>
              </a:spcBef>
              <a:defRPr/>
            </a:pPr>
            <a:r>
              <a:rPr lang="de-DE" sz="1600" b="1" dirty="0"/>
              <a:t>Insgesamt </a:t>
            </a:r>
            <a:r>
              <a:rPr lang="de-DE" sz="1600" b="1" dirty="0" smtClean="0"/>
              <a:t>19 </a:t>
            </a:r>
            <a:r>
              <a:rPr lang="de-DE" sz="1600" b="1" dirty="0"/>
              <a:t>Signalmuster </a:t>
            </a:r>
          </a:p>
          <a:p>
            <a:pPr lvl="1">
              <a:spcBef>
                <a:spcPts val="0"/>
              </a:spcBef>
              <a:defRPr/>
            </a:pPr>
            <a:endParaRPr lang="de-DE" sz="16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72" y="2420887"/>
            <a:ext cx="4424407" cy="294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3602" y="512514"/>
            <a:ext cx="7950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600"/>
              </a:spcBef>
              <a:buClr>
                <a:schemeClr val="accent1"/>
              </a:buClr>
              <a:buFont typeface="Arial Unicode MS" pitchFamily="34" charset="-128"/>
              <a:buNone/>
            </a:pPr>
            <a:r>
              <a:rPr lang="de-DE" altLang="de-DE" sz="2000" b="1" dirty="0" smtClean="0">
                <a:solidFill>
                  <a:srgbClr val="008444"/>
                </a:solidFill>
              </a:rPr>
              <a:t>Ionenmobilitätsspektrometer</a:t>
            </a:r>
            <a:endParaRPr lang="de-DE" altLang="de-DE" sz="2200" b="1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61862" y="1631711"/>
            <a:ext cx="3379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Windrichtung: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dieses Signalmuster kommt </a:t>
            </a:r>
          </a:p>
          <a:p>
            <a:pPr algn="r"/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überwiegend aus dem Norden</a:t>
            </a:r>
            <a:endParaRPr lang="de-DE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 rot="5565474">
            <a:off x="4935089" y="2178924"/>
            <a:ext cx="578084" cy="4821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37326" y="2566820"/>
            <a:ext cx="603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Norden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88387" y="1040120"/>
            <a:ext cx="2953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Tagesgang</a:t>
            </a:r>
            <a:r>
              <a:rPr lang="de-DE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dieses Signalmuster ist </a:t>
            </a:r>
          </a:p>
          <a:p>
            <a:pPr algn="r"/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am stärksten zwischen 14 und 20 Uhr</a:t>
            </a:r>
            <a:endParaRPr lang="de-DE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7081531">
            <a:off x="6307391" y="2241636"/>
            <a:ext cx="1798317" cy="457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 rot="7402569" flipV="1">
            <a:off x="6584403" y="2266926"/>
            <a:ext cx="1943361" cy="457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79365" y="2074456"/>
            <a:ext cx="2953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Wochengang</a:t>
            </a:r>
            <a:r>
              <a:rPr lang="de-DE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dieses Signalmuster ist </a:t>
            </a:r>
          </a:p>
          <a:p>
            <a:pPr algn="r"/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am stärksten von Mi bis Do</a:t>
            </a:r>
            <a:endParaRPr lang="de-DE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6034125">
            <a:off x="7756515" y="2804887"/>
            <a:ext cx="579860" cy="4571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7817940" flipV="1">
            <a:off x="8121688" y="2770786"/>
            <a:ext cx="749889" cy="4571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96014" y="5949280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8444"/>
                </a:solidFill>
              </a:rPr>
              <a:t>Zeitreihe: von 07.02.17 – 31.03.17</a:t>
            </a:r>
            <a:endParaRPr lang="de-DE" sz="1600" dirty="0">
              <a:solidFill>
                <a:srgbClr val="008444"/>
              </a:solidFill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2828566">
            <a:off x="4540243" y="5396181"/>
            <a:ext cx="2100194" cy="67035"/>
          </a:xfrm>
          <a:prstGeom prst="rightArrow">
            <a:avLst/>
          </a:prstGeom>
          <a:solidFill>
            <a:srgbClr val="008444"/>
          </a:solidFill>
          <a:ln w="9525" cap="flat" cmpd="sng" algn="ctr">
            <a:solidFill>
              <a:srgbClr val="0084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18205379">
            <a:off x="7526961" y="5400951"/>
            <a:ext cx="1429216" cy="57356"/>
          </a:xfrm>
          <a:prstGeom prst="rightArrow">
            <a:avLst/>
          </a:prstGeom>
          <a:solidFill>
            <a:srgbClr val="008444"/>
          </a:solidFill>
          <a:ln w="9525" cap="flat" cmpd="sng" algn="ctr">
            <a:solidFill>
              <a:srgbClr val="0084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3685539" y="427555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Signalstärke</a:t>
            </a:r>
            <a:endParaRPr lang="de-DE" sz="1600" dirty="0"/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4748179" y="4661120"/>
            <a:ext cx="42194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7809932" y="389864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stark</a:t>
            </a:r>
            <a:endParaRPr lang="de-DE" sz="12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585498" y="4661120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schwach</a:t>
            </a:r>
            <a:endParaRPr lang="de-DE" sz="12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5364088" y="4661120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schwach</a:t>
            </a:r>
            <a:endParaRPr lang="de-DE" sz="12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625597" y="3775534"/>
            <a:ext cx="3355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Signalmuster war mit Ausnahme von 14.02 schwach</a:t>
            </a:r>
          </a:p>
          <a:p>
            <a:r>
              <a:rPr lang="de-DE" sz="1000" b="1" dirty="0" smtClean="0">
                <a:solidFill>
                  <a:srgbClr val="FF0000"/>
                </a:solidFill>
              </a:rPr>
              <a:t>ab 18.03 deutliche Zunahme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03602" y="914132"/>
            <a:ext cx="55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cs-CZ" altLang="de-DE" sz="1600" kern="0" dirty="0">
                <a:solidFill>
                  <a:srgbClr val="333333"/>
                </a:solidFill>
              </a:rPr>
              <a:t>Station</a:t>
            </a:r>
            <a:r>
              <a:rPr lang="de-DE" altLang="de-DE" sz="1600" kern="0" dirty="0" err="1">
                <a:solidFill>
                  <a:srgbClr val="333333"/>
                </a:solidFill>
              </a:rPr>
              <a:t>äre</a:t>
            </a:r>
            <a:r>
              <a:rPr lang="de-DE" altLang="de-DE" sz="1600" kern="0" dirty="0">
                <a:solidFill>
                  <a:srgbClr val="333333"/>
                </a:solidFill>
              </a:rPr>
              <a:t> Messgeräte von 07.02.17 – 06.04.2017 </a:t>
            </a:r>
          </a:p>
        </p:txBody>
      </p:sp>
    </p:spTree>
    <p:extLst>
      <p:ext uri="{BB962C8B-B14F-4D97-AF65-F5344CB8AC3E}">
        <p14:creationId xmlns="" xmlns:p14="http://schemas.microsoft.com/office/powerpoint/2010/main" val="409853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4" grpId="0"/>
      <p:bldP spid="17" grpId="0" animBg="1"/>
      <p:bldP spid="18" grpId="0" animBg="1"/>
      <p:bldP spid="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07504" y="404664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  <a:r>
              <a:rPr lang="de-DE" altLang="de-DE" b="1" dirty="0">
                <a:solidFill>
                  <a:srgbClr val="008444"/>
                </a:solidFill>
              </a:rPr>
              <a:t>(IMS</a:t>
            </a:r>
            <a:r>
              <a:rPr lang="de-DE" altLang="de-DE" b="1" dirty="0" smtClean="0">
                <a:solidFill>
                  <a:srgbClr val="008444"/>
                </a:solidFill>
              </a:rPr>
              <a:t>)</a:t>
            </a:r>
          </a:p>
          <a:p>
            <a:pPr algn="l"/>
            <a:endParaRPr lang="de-DE" sz="1400" b="1" dirty="0" smtClean="0">
              <a:solidFill>
                <a:srgbClr val="008444"/>
              </a:solidFill>
            </a:endParaRPr>
          </a:p>
          <a:p>
            <a:pPr algn="l"/>
            <a:r>
              <a:rPr lang="de-DE" sz="1400" b="1" dirty="0"/>
              <a:t> </a:t>
            </a:r>
            <a:r>
              <a:rPr lang="de-DE" sz="1400" b="1" dirty="0" smtClean="0"/>
              <a:t>  Was </a:t>
            </a:r>
            <a:r>
              <a:rPr lang="de-DE" sz="1400" b="1" dirty="0"/>
              <a:t>heißt es Signal kommt aus Norden?</a:t>
            </a:r>
          </a:p>
          <a:p>
            <a:pPr algn="l">
              <a:buFont typeface="Arial Unicode MS" pitchFamily="34" charset="-128"/>
              <a:buNone/>
            </a:pPr>
            <a:endParaRPr lang="de-DE" altLang="de-DE" b="1" dirty="0">
              <a:solidFill>
                <a:srgbClr val="00844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8" t="4717" r="27708" b="6782"/>
          <a:stretch/>
        </p:blipFill>
        <p:spPr>
          <a:xfrm>
            <a:off x="0" y="1361356"/>
            <a:ext cx="4990679" cy="4613878"/>
          </a:xfrm>
          <a:prstGeom prst="rect">
            <a:avLst/>
          </a:prstGeom>
        </p:spPr>
      </p:pic>
      <p:graphicFrame>
        <p:nvGraphicFramePr>
          <p:cNvPr id="5" name="Diagramm 194"/>
          <p:cNvGraphicFramePr/>
          <p:nvPr>
            <p:extLst>
              <p:ext uri="{D42A27DB-BD31-4B8C-83A1-F6EECF244321}">
                <p14:modId xmlns="" xmlns:p14="http://schemas.microsoft.com/office/powerpoint/2010/main" val="539174352"/>
              </p:ext>
            </p:extLst>
          </p:nvPr>
        </p:nvGraphicFramePr>
        <p:xfrm>
          <a:off x="0" y="2480400"/>
          <a:ext cx="2016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87" r="17083"/>
          <a:stretch/>
        </p:blipFill>
        <p:spPr>
          <a:xfrm>
            <a:off x="5868144" y="1045543"/>
            <a:ext cx="2771775" cy="2448272"/>
          </a:xfrm>
          <a:prstGeom prst="rect">
            <a:avLst/>
          </a:prstGeom>
        </p:spPr>
      </p:pic>
      <p:sp>
        <p:nvSpPr>
          <p:cNvPr id="10" name="Rectangle 63"/>
          <p:cNvSpPr txBox="1">
            <a:spLocks noChangeArrowheads="1"/>
          </p:cNvSpPr>
          <p:nvPr/>
        </p:nvSpPr>
        <p:spPr>
          <a:xfrm>
            <a:off x="4860032" y="3508423"/>
            <a:ext cx="4283968" cy="2824386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   Grafik zeigt :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alle Signalstärken </a:t>
            </a:r>
            <a:r>
              <a:rPr lang="de-DE" sz="1400" dirty="0" smtClean="0"/>
              <a:t>–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 	keine Signalstärke – blauer Bereich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	schwach – grün bis orange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/>
              <a:t>	</a:t>
            </a:r>
            <a:r>
              <a:rPr lang="de-DE" sz="1400" dirty="0" smtClean="0"/>
              <a:t>stark – roter Bereich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endParaRPr lang="de-DE" sz="1400" b="1" dirty="0" smtClean="0"/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Signalstärken bei allen </a:t>
            </a:r>
            <a:r>
              <a:rPr lang="de-DE" sz="1400" b="1" dirty="0"/>
              <a:t>Windrichtungen </a:t>
            </a:r>
            <a:r>
              <a:rPr lang="de-DE" sz="1400" dirty="0"/>
              <a:t>(auch schwach), </a:t>
            </a:r>
            <a:r>
              <a:rPr lang="de-DE" sz="1400" dirty="0" smtClean="0"/>
              <a:t>die in der besagten Zeit 01 – 03/2017 in Deutschneudorf vorherrschten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endParaRPr lang="de-DE" sz="1400" b="1" dirty="0" smtClean="0"/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Windgeschwindigkeiten, </a:t>
            </a:r>
            <a:r>
              <a:rPr lang="de-DE" sz="1400" dirty="0" smtClean="0"/>
              <a:t>die im gleichen Zeitraum gemessen wurden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</a:t>
            </a:r>
            <a:endParaRPr lang="de-DE" sz="1400" dirty="0" smtClean="0">
              <a:solidFill>
                <a:srgbClr val="008444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de-DE" sz="1600" b="1" dirty="0">
              <a:solidFill>
                <a:srgbClr val="008444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de-DE" sz="1600" dirty="0" smtClean="0"/>
          </a:p>
        </p:txBody>
      </p:sp>
      <p:sp>
        <p:nvSpPr>
          <p:cNvPr id="11" name="Rechteck 10"/>
          <p:cNvSpPr/>
          <p:nvPr/>
        </p:nvSpPr>
        <p:spPr bwMode="auto">
          <a:xfrm>
            <a:off x="8316416" y="1124744"/>
            <a:ext cx="323503" cy="2383679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ad 11"/>
          <p:cNvSpPr/>
          <p:nvPr/>
        </p:nvSpPr>
        <p:spPr bwMode="auto">
          <a:xfrm>
            <a:off x="6156176" y="1268760"/>
            <a:ext cx="2016224" cy="2016224"/>
          </a:xfrm>
          <a:prstGeom prst="donut">
            <a:avLst>
              <a:gd name="adj" fmla="val 1885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4" name="Gerade Verbindung mit Pfeil 13"/>
          <p:cNvCxnSpPr>
            <a:stCxn id="12" idx="3"/>
          </p:cNvCxnSpPr>
          <p:nvPr/>
        </p:nvCxnSpPr>
        <p:spPr bwMode="auto">
          <a:xfrm flipV="1">
            <a:off x="6451445" y="2708920"/>
            <a:ext cx="280795" cy="280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5108502" y="3048576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Zwischen 10 – 25 m/s</a:t>
            </a:r>
            <a:endParaRPr lang="de-DE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uiExpand="1" build="p" bldLvl="4"/>
      <p:bldP spid="11" grpId="0" uiExpand="1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07504" y="404664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  <a:r>
              <a:rPr lang="de-DE" altLang="de-DE" b="1" dirty="0">
                <a:solidFill>
                  <a:srgbClr val="008444"/>
                </a:solidFill>
              </a:rPr>
              <a:t>(IMS</a:t>
            </a:r>
            <a:r>
              <a:rPr lang="de-DE" altLang="de-DE" b="1" dirty="0" smtClean="0">
                <a:solidFill>
                  <a:srgbClr val="008444"/>
                </a:solidFill>
              </a:rPr>
              <a:t>)</a:t>
            </a:r>
          </a:p>
          <a:p>
            <a:pPr algn="l"/>
            <a:endParaRPr lang="de-DE" sz="1400" b="1" dirty="0" smtClean="0">
              <a:solidFill>
                <a:srgbClr val="008444"/>
              </a:solidFill>
            </a:endParaRPr>
          </a:p>
          <a:p>
            <a:pPr algn="l"/>
            <a:r>
              <a:rPr lang="de-DE" sz="1400" b="1" dirty="0"/>
              <a:t> </a:t>
            </a:r>
            <a:r>
              <a:rPr lang="de-DE" sz="1400" b="1" dirty="0" smtClean="0"/>
              <a:t>  Was </a:t>
            </a:r>
            <a:r>
              <a:rPr lang="de-DE" sz="1400" b="1" dirty="0"/>
              <a:t>heißt es Signal kommt aus Norden?</a:t>
            </a:r>
          </a:p>
          <a:p>
            <a:pPr algn="l">
              <a:buFont typeface="Arial Unicode MS" pitchFamily="34" charset="-128"/>
              <a:buNone/>
            </a:pPr>
            <a:endParaRPr lang="de-DE" altLang="de-DE" b="1" dirty="0">
              <a:solidFill>
                <a:srgbClr val="00844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8" t="4717" r="27708" b="6782"/>
          <a:stretch/>
        </p:blipFill>
        <p:spPr>
          <a:xfrm>
            <a:off x="0" y="1361356"/>
            <a:ext cx="4990679" cy="4613878"/>
          </a:xfrm>
          <a:prstGeom prst="rect">
            <a:avLst/>
          </a:prstGeom>
        </p:spPr>
      </p:pic>
      <p:graphicFrame>
        <p:nvGraphicFramePr>
          <p:cNvPr id="8" name="Diagramm 189"/>
          <p:cNvGraphicFramePr/>
          <p:nvPr>
            <p:extLst>
              <p:ext uri="{D42A27DB-BD31-4B8C-83A1-F6EECF244321}">
                <p14:modId xmlns="" xmlns:p14="http://schemas.microsoft.com/office/powerpoint/2010/main" val="2173098036"/>
              </p:ext>
            </p:extLst>
          </p:nvPr>
        </p:nvGraphicFramePr>
        <p:xfrm>
          <a:off x="0" y="2480400"/>
          <a:ext cx="20162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87" r="17083"/>
          <a:stretch/>
        </p:blipFill>
        <p:spPr>
          <a:xfrm>
            <a:off x="5868144" y="1045543"/>
            <a:ext cx="2771775" cy="2448272"/>
          </a:xfrm>
          <a:prstGeom prst="rect">
            <a:avLst/>
          </a:prstGeom>
        </p:spPr>
      </p:pic>
      <p:sp>
        <p:nvSpPr>
          <p:cNvPr id="10" name="Rectangle 63"/>
          <p:cNvSpPr txBox="1">
            <a:spLocks noChangeArrowheads="1"/>
          </p:cNvSpPr>
          <p:nvPr/>
        </p:nvSpPr>
        <p:spPr>
          <a:xfrm>
            <a:off x="4860032" y="3508423"/>
            <a:ext cx="4283968" cy="2824386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   Grafik zeigt :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alle Signalstärken </a:t>
            </a:r>
            <a:r>
              <a:rPr lang="de-DE" sz="1400" dirty="0" smtClean="0"/>
              <a:t>–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 	keine Signalstärke – blauer Bereich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	schwach – grün bis orange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/>
              <a:t>	</a:t>
            </a:r>
            <a:r>
              <a:rPr lang="de-DE" sz="1400" dirty="0" smtClean="0"/>
              <a:t>stark – roter Bereich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endParaRPr lang="de-DE" sz="1400" b="1" dirty="0" smtClean="0"/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Signalstärken bei allen </a:t>
            </a:r>
            <a:r>
              <a:rPr lang="de-DE" sz="1400" b="1" dirty="0"/>
              <a:t>Windrichtungen </a:t>
            </a:r>
            <a:r>
              <a:rPr lang="de-DE" sz="1400" dirty="0"/>
              <a:t>(auch schwach), </a:t>
            </a:r>
            <a:r>
              <a:rPr lang="de-DE" sz="1400" dirty="0" smtClean="0"/>
              <a:t>die in der besagten Zeit 01 – 03/2017 in Deutschneudorf vorherrschten</a:t>
            </a:r>
          </a:p>
          <a:p>
            <a:pPr marL="534987" lvl="1" indent="0">
              <a:spcBef>
                <a:spcPts val="0"/>
              </a:spcBef>
              <a:buNone/>
              <a:defRPr/>
            </a:pPr>
            <a:endParaRPr lang="de-DE" sz="1400" b="1" dirty="0" smtClean="0"/>
          </a:p>
          <a:p>
            <a:pPr marL="534987" lvl="1" indent="0">
              <a:spcBef>
                <a:spcPts val="0"/>
              </a:spcBef>
              <a:buNone/>
              <a:defRPr/>
            </a:pPr>
            <a:r>
              <a:rPr lang="de-DE" sz="1400" b="1" dirty="0" smtClean="0"/>
              <a:t>Windgeschwindigkeiten, </a:t>
            </a:r>
            <a:r>
              <a:rPr lang="de-DE" sz="1400" dirty="0" smtClean="0"/>
              <a:t>die im gleichen Zeitraum gemessen wurden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1400" dirty="0" smtClean="0"/>
              <a:t> </a:t>
            </a:r>
            <a:endParaRPr lang="de-DE" sz="1400" dirty="0" smtClean="0">
              <a:solidFill>
                <a:srgbClr val="008444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de-DE" sz="1600" b="1" dirty="0">
              <a:solidFill>
                <a:srgbClr val="008444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de-DE" sz="1600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16" r="17731"/>
          <a:stretch/>
        </p:blipFill>
        <p:spPr>
          <a:xfrm>
            <a:off x="6003732" y="1045542"/>
            <a:ext cx="2603196" cy="244827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8316416" y="1124744"/>
            <a:ext cx="323503" cy="2383679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ad 11"/>
          <p:cNvSpPr/>
          <p:nvPr/>
        </p:nvSpPr>
        <p:spPr bwMode="auto">
          <a:xfrm>
            <a:off x="6156176" y="1268760"/>
            <a:ext cx="2016224" cy="2016224"/>
          </a:xfrm>
          <a:prstGeom prst="donut">
            <a:avLst>
              <a:gd name="adj" fmla="val 1885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4" name="Gerade Verbindung mit Pfeil 13"/>
          <p:cNvCxnSpPr>
            <a:stCxn id="12" idx="3"/>
          </p:cNvCxnSpPr>
          <p:nvPr/>
        </p:nvCxnSpPr>
        <p:spPr bwMode="auto">
          <a:xfrm flipV="1">
            <a:off x="6451445" y="2708920"/>
            <a:ext cx="280795" cy="280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5108502" y="3048576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Zwischen 10 – 25 m/s</a:t>
            </a:r>
            <a:endParaRPr lang="de-D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62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61951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8372" y="715457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Modus N – </a:t>
            </a:r>
            <a:r>
              <a:rPr lang="de-DE" sz="1800" b="1" dirty="0" smtClean="0">
                <a:solidFill>
                  <a:srgbClr val="92D050"/>
                </a:solidFill>
              </a:rPr>
              <a:t>9 </a:t>
            </a:r>
            <a:r>
              <a:rPr lang="de-DE" sz="1800" b="1" dirty="0" smtClean="0"/>
              <a:t>Signalmuster</a:t>
            </a:r>
            <a:r>
              <a:rPr lang="de-DE" sz="1800" b="1" dirty="0" smtClean="0">
                <a:solidFill>
                  <a:srgbClr val="92D050"/>
                </a:solidFill>
              </a:rPr>
              <a:t> </a:t>
            </a:r>
            <a:endParaRPr lang="de-DE" sz="1800" b="1" dirty="0">
              <a:solidFill>
                <a:srgbClr val="92D05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04" y="4580928"/>
            <a:ext cx="2897561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73" y="4580928"/>
            <a:ext cx="2897561" cy="18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2736"/>
            <a:ext cx="2897561" cy="18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7" y="2780928"/>
            <a:ext cx="2897561" cy="18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73" y="2799975"/>
            <a:ext cx="2897561" cy="18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736"/>
            <a:ext cx="2897561" cy="18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05" y="995697"/>
            <a:ext cx="2897561" cy="18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73" y="1052736"/>
            <a:ext cx="2897561" cy="18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97561" cy="1800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72724" y="2473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563888" y="24731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2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17188" y="2445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3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64550" y="42921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4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42335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5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608907" y="4234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6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445312" y="39327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7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563888" y="60200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8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392559" y="60181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9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367495" y="536864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12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72724" y="60731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69BE28"/>
                </a:solidFill>
              </a:rPr>
              <a:t>7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6084168" y="995697"/>
            <a:ext cx="2376264" cy="180427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6084168" y="2857833"/>
            <a:ext cx="2376264" cy="180427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61951" y="4662111"/>
            <a:ext cx="2376264" cy="180427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22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61951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</a:p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(</a:t>
            </a:r>
            <a:r>
              <a:rPr lang="de-DE" altLang="de-DE" b="1" dirty="0">
                <a:solidFill>
                  <a:srgbClr val="008444"/>
                </a:solidFill>
              </a:rPr>
              <a:t>IMS)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8980" y="1074241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Modus P – </a:t>
            </a:r>
            <a:r>
              <a:rPr lang="de-DE" sz="1800" b="1" dirty="0" smtClean="0">
                <a:solidFill>
                  <a:srgbClr val="92D050"/>
                </a:solidFill>
              </a:rPr>
              <a:t>13 </a:t>
            </a:r>
            <a:r>
              <a:rPr lang="de-DE" sz="1800" b="1" dirty="0" smtClean="0"/>
              <a:t>Signalmuster</a:t>
            </a:r>
            <a:r>
              <a:rPr lang="de-DE" sz="1800" b="1" dirty="0" smtClean="0">
                <a:solidFill>
                  <a:srgbClr val="92D050"/>
                </a:solidFill>
              </a:rPr>
              <a:t> </a:t>
            </a:r>
            <a:endParaRPr lang="de-DE" sz="1800" b="1" dirty="0">
              <a:solidFill>
                <a:srgbClr val="92D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85" y="5661248"/>
            <a:ext cx="1762694" cy="10950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95" y="4302380"/>
            <a:ext cx="2318049" cy="14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284836"/>
            <a:ext cx="2318049" cy="14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" y="4284836"/>
            <a:ext cx="2318049" cy="14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94" y="2831982"/>
            <a:ext cx="2318049" cy="14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27095"/>
            <a:ext cx="2318049" cy="14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" y="2843510"/>
            <a:ext cx="2318049" cy="144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95" y="1407715"/>
            <a:ext cx="2318049" cy="144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391982"/>
            <a:ext cx="2318049" cy="144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" y="1394630"/>
            <a:ext cx="2318049" cy="14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304576"/>
            <a:ext cx="2318049" cy="14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47715"/>
            <a:ext cx="2318049" cy="144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414189"/>
            <a:ext cx="2318049" cy="144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62177" y="25193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83088" y="24922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2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7984" y="24918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3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44208" y="24918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4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2177" y="39327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5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54796" y="3930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6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445312" y="39327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7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378039" y="39327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8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80498" y="53686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9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05103" y="54129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10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400555" y="5412919"/>
            <a:ext cx="373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11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67495" y="536864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12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042587" y="63813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69BE28"/>
                </a:solidFill>
              </a:rPr>
              <a:t>13</a:t>
            </a:r>
            <a:endParaRPr lang="de-DE" sz="1400" b="1" dirty="0">
              <a:solidFill>
                <a:srgbClr val="69BE28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228184" y="1391981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4329022" y="1381996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33300" y="4305907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37860" y="2839521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255985" y="4287715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329023" y="2877450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chemeClr val="tx1"/>
                </a:solidFill>
                <a:prstDash val="dash"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305903" y="1380855"/>
            <a:ext cx="1728192" cy="140799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chemeClr val="tx1"/>
                </a:solidFill>
                <a:prstDash val="dash"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50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61951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950" y="836712"/>
            <a:ext cx="83424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Bei dieser Messtechnik kann Aussage darüber getroffen werden, </a:t>
            </a:r>
            <a:r>
              <a:rPr lang="de-DE" sz="1800" b="1" dirty="0"/>
              <a:t>um welche Stoffe es sich </a:t>
            </a:r>
            <a:r>
              <a:rPr lang="de-DE" sz="1800" b="1" dirty="0" smtClean="0"/>
              <a:t>handelt, weil: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Keine Stoffbibliothek in dem Gerät hinterlegt 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um eine Stoffbibliothek einzulesen, ist  zeitaufwendiger Einsatz der Prüfgase in einer Laborumgebung  notwendig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Da wir nicht wissen, welche konkrete Stoffgemische die Geruchsereignisse verursachen, ist eine Stoffbibliothek wenig effektiv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Nicht alle geruchsrelevante Stoffe sind weltweit als </a:t>
            </a:r>
            <a:r>
              <a:rPr lang="de-DE" sz="1800" dirty="0" err="1" smtClean="0"/>
              <a:t>Prüfgas</a:t>
            </a:r>
            <a:r>
              <a:rPr lang="de-DE" sz="1800" dirty="0" smtClean="0"/>
              <a:t> auf dem Markt erwerblich</a:t>
            </a:r>
          </a:p>
          <a:p>
            <a:pPr algn="l"/>
            <a:endParaRPr lang="de-DE" sz="1800" dirty="0" smtClean="0"/>
          </a:p>
          <a:p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b="1" dirty="0" smtClean="0">
                <a:sym typeface="Wingdings" panose="05000000000000000000" pitchFamily="2" charset="2"/>
              </a:rPr>
              <a:t>Mögliche Quellen müssen mit dem mobilem Messgerät eingemessen werden</a:t>
            </a:r>
            <a:r>
              <a:rPr lang="de-DE" sz="1600" dirty="0"/>
              <a:t>	</a:t>
            </a:r>
            <a:endParaRPr lang="de-DE" sz="1600" dirty="0" smtClean="0"/>
          </a:p>
          <a:p>
            <a:pPr algn="l"/>
            <a:r>
              <a:rPr lang="de-DE" sz="1800" b="1" dirty="0" smtClean="0"/>
              <a:t>! Wichtige Fragen dabei sind: </a:t>
            </a:r>
            <a:endParaRPr lang="de-DE" sz="1800" dirty="0"/>
          </a:p>
          <a:p>
            <a:pPr marL="342900" indent="-342900" algn="l">
              <a:buAutoNum type="arabicPeriod"/>
            </a:pPr>
            <a:r>
              <a:rPr lang="de-DE" sz="1800" dirty="0" smtClean="0"/>
              <a:t>Gibt es einen Zusammenhang  zwischen den IMS Signalmuster</a:t>
            </a:r>
          </a:p>
          <a:p>
            <a:pPr algn="l"/>
            <a:r>
              <a:rPr lang="de-DE" sz="1800" dirty="0" smtClean="0"/>
              <a:t>     	 mit dem uns bekannten Stoffen?</a:t>
            </a:r>
          </a:p>
          <a:p>
            <a:pPr algn="l"/>
            <a:r>
              <a:rPr lang="de-DE" sz="1800" dirty="0" smtClean="0"/>
              <a:t>2. Gibt es einen Zusammenhang zischen den Signalmustern aus dem mobilen      	und stationärem Messungen?</a:t>
            </a:r>
          </a:p>
          <a:p>
            <a:pPr algn="l"/>
            <a:r>
              <a:rPr lang="de-DE" sz="1800" dirty="0" smtClean="0"/>
              <a:t>3. Vergleicht man die Zeiten, in den die Beschwerden auftauchten mit den    	Stärken der Signalmustern, gibt es einen/mehrere Signalmuster, die 	auffällig sind?</a:t>
            </a: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73685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9807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Tx/>
              <a:buAutoNum type="arabicPeriod"/>
            </a:pPr>
            <a:r>
              <a:rPr lang="de-DE" sz="1800" b="1" dirty="0">
                <a:solidFill>
                  <a:srgbClr val="333333"/>
                </a:solidFill>
              </a:rPr>
              <a:t>Gibt es einen Zusammenhang  zwischen den IMS </a:t>
            </a:r>
            <a:r>
              <a:rPr lang="de-DE" sz="1800" b="1" dirty="0" smtClean="0">
                <a:solidFill>
                  <a:srgbClr val="333333"/>
                </a:solidFill>
              </a:rPr>
              <a:t>Signalmuster mit </a:t>
            </a:r>
            <a:r>
              <a:rPr lang="de-DE" sz="1800" b="1" dirty="0">
                <a:solidFill>
                  <a:srgbClr val="333333"/>
                </a:solidFill>
              </a:rPr>
              <a:t>dem uns bekannten Stoffen?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570"/>
            <a:ext cx="3453868" cy="21455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6" r="16164"/>
          <a:stretch/>
        </p:blipFill>
        <p:spPr>
          <a:xfrm>
            <a:off x="438150" y="1591985"/>
            <a:ext cx="2457450" cy="2145585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987824" y="1651467"/>
            <a:ext cx="56886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355600" algn="l">
              <a:spcBef>
                <a:spcPts val="1200"/>
              </a:spcBef>
              <a:buClr>
                <a:srgbClr val="008444"/>
              </a:buClr>
              <a:buFont typeface="Arial Unicode MS" pitchFamily="34" charset="-128"/>
              <a:buChar char="❙"/>
            </a:pPr>
            <a:r>
              <a:rPr lang="cs-CZ" sz="1600" dirty="0" smtClean="0"/>
              <a:t>N</a:t>
            </a:r>
            <a:r>
              <a:rPr lang="de-DE" sz="1600" dirty="0" smtClean="0"/>
              <a:t>_0</a:t>
            </a:r>
            <a:r>
              <a:rPr lang="cs-CZ" sz="1600" dirty="0"/>
              <a:t>6</a:t>
            </a:r>
            <a:r>
              <a:rPr lang="de-DE" sz="1600" dirty="0" smtClean="0"/>
              <a:t> </a:t>
            </a:r>
            <a:r>
              <a:rPr lang="de-DE" sz="1600" dirty="0"/>
              <a:t>und </a:t>
            </a:r>
            <a:r>
              <a:rPr lang="cs-CZ" sz="1600" dirty="0"/>
              <a:t>N</a:t>
            </a:r>
            <a:r>
              <a:rPr lang="de-DE" sz="1600" dirty="0" smtClean="0"/>
              <a:t>_</a:t>
            </a:r>
            <a:r>
              <a:rPr lang="cs-CZ" sz="1600" dirty="0" smtClean="0"/>
              <a:t>03</a:t>
            </a:r>
            <a:r>
              <a:rPr lang="de-DE" sz="1600" dirty="0" smtClean="0"/>
              <a:t> </a:t>
            </a:r>
            <a:r>
              <a:rPr lang="de-DE" sz="1600" dirty="0"/>
              <a:t>zeigen Zusammenhang mit den Schadstoffen NO und </a:t>
            </a:r>
            <a:r>
              <a:rPr lang="de-DE" sz="1600" dirty="0" smtClean="0"/>
              <a:t>SO</a:t>
            </a:r>
            <a:r>
              <a:rPr lang="de-DE" sz="1600" baseline="-25000" dirty="0" smtClean="0"/>
              <a:t>2</a:t>
            </a:r>
          </a:p>
          <a:p>
            <a:pPr marL="812800" lvl="1" indent="-355600" algn="l">
              <a:spcBef>
                <a:spcPts val="1200"/>
              </a:spcBef>
              <a:buClr>
                <a:srgbClr val="008444"/>
              </a:buClr>
              <a:buFont typeface="Arial Unicode MS" pitchFamily="34" charset="-128"/>
              <a:buChar char="❙"/>
            </a:pPr>
            <a:r>
              <a:rPr lang="de-DE" sz="1600" dirty="0" smtClean="0"/>
              <a:t>P_</a:t>
            </a:r>
            <a:r>
              <a:rPr lang="cs-CZ" sz="1600" dirty="0" smtClean="0"/>
              <a:t>03</a:t>
            </a:r>
            <a:r>
              <a:rPr lang="de-DE" sz="1600" dirty="0" smtClean="0"/>
              <a:t> einen Zusammenhang mit EMDS</a:t>
            </a:r>
            <a:endParaRPr lang="de-DE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77725"/>
            <a:ext cx="3497715" cy="17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261951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96" y="4509118"/>
            <a:ext cx="3831704" cy="182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 flipV="1">
            <a:off x="5508104" y="4869160"/>
            <a:ext cx="2232248" cy="12241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63203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 txBox="1">
            <a:spLocks noChangeArrowheads="1"/>
          </p:cNvSpPr>
          <p:nvPr/>
        </p:nvSpPr>
        <p:spPr>
          <a:xfrm>
            <a:off x="312440" y="1376334"/>
            <a:ext cx="8640638" cy="2874491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cs-CZ" altLang="de-DE" sz="1600" kern="0" dirty="0" smtClean="0"/>
          </a:p>
          <a:p>
            <a:pPr>
              <a:spcBef>
                <a:spcPts val="0"/>
              </a:spcBef>
              <a:defRPr/>
            </a:pPr>
            <a:r>
              <a:rPr lang="en-US" altLang="de-DE" sz="1600" kern="0" dirty="0" smtClean="0"/>
              <a:t>Mobiles </a:t>
            </a:r>
            <a:r>
              <a:rPr lang="en-US" altLang="de-DE" sz="1600" kern="0" dirty="0" err="1" smtClean="0"/>
              <a:t>Messgerät</a:t>
            </a:r>
            <a:r>
              <a:rPr lang="en-US" altLang="de-DE" sz="1600" kern="0" dirty="0" smtClean="0"/>
              <a:t> von 20.02.17 – 27.03.2017 </a:t>
            </a:r>
          </a:p>
          <a:p>
            <a:pPr>
              <a:spcBef>
                <a:spcPts val="0"/>
              </a:spcBef>
              <a:defRPr/>
            </a:pPr>
            <a:r>
              <a:rPr lang="cs-CZ" altLang="de-DE" sz="1600" kern="0" dirty="0" smtClean="0">
                <a:solidFill>
                  <a:schemeClr val="tx2"/>
                </a:solidFill>
              </a:rPr>
              <a:t>Insgesamt 88 Einzelmessugen – 15 Tage / 2200 km </a:t>
            </a:r>
            <a:endParaRPr lang="de-DE" altLang="de-DE" sz="1600" kern="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de-DE" sz="1600" kern="0" dirty="0" smtClean="0"/>
              <a:t>Dauer ca 6 – 10 Minuten </a:t>
            </a:r>
            <a:endParaRPr lang="de-DE" altLang="de-DE" sz="1600" kern="0" dirty="0" smtClean="0"/>
          </a:p>
          <a:p>
            <a:pPr>
              <a:spcBef>
                <a:spcPts val="0"/>
              </a:spcBef>
              <a:defRPr/>
            </a:pPr>
            <a:r>
              <a:rPr lang="cs-CZ" altLang="de-DE" sz="1600" kern="0" dirty="0" smtClean="0"/>
              <a:t>Erfasste Parameter: Datum, Zeit, </a:t>
            </a:r>
            <a:endParaRPr lang="de-DE" altLang="de-DE" sz="1600" kern="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altLang="de-DE" sz="1600" kern="0" dirty="0"/>
              <a:t> </a:t>
            </a:r>
            <a:r>
              <a:rPr lang="de-DE" altLang="de-DE" sz="1600" kern="0" dirty="0" smtClean="0"/>
              <a:t>     </a:t>
            </a:r>
            <a:r>
              <a:rPr lang="cs-CZ" altLang="de-DE" sz="1600" kern="0" dirty="0" smtClean="0"/>
              <a:t>Dauer, Modus, Ort, Windrichtung,</a:t>
            </a:r>
            <a:r>
              <a:rPr lang="de-DE" altLang="de-DE" sz="1600" kern="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altLang="de-DE" sz="1600" kern="0" dirty="0" smtClean="0"/>
              <a:t>      </a:t>
            </a:r>
            <a:r>
              <a:rPr lang="cs-CZ" altLang="de-DE" sz="1600" kern="0" dirty="0" smtClean="0"/>
              <a:t>Windgeschwindigkeit </a:t>
            </a:r>
            <a:endParaRPr lang="de-DE" altLang="de-DE" sz="1600" kern="0" dirty="0" smtClean="0"/>
          </a:p>
          <a:p>
            <a:pPr lvl="1">
              <a:defRPr/>
            </a:pPr>
            <a:endParaRPr lang="en-US" altLang="de-DE" sz="1800" kern="0" dirty="0" smtClean="0"/>
          </a:p>
          <a:p>
            <a:pPr>
              <a:defRPr/>
            </a:pPr>
            <a:endParaRPr lang="de-DE" altLang="de-DE" sz="1800" kern="0" dirty="0" smtClean="0"/>
          </a:p>
        </p:txBody>
      </p:sp>
      <p:sp>
        <p:nvSpPr>
          <p:cNvPr id="23555" name="Rectangle 5"/>
          <p:cNvSpPr txBox="1">
            <a:spLocks noChangeArrowheads="1"/>
          </p:cNvSpPr>
          <p:nvPr/>
        </p:nvSpPr>
        <p:spPr bwMode="auto">
          <a:xfrm>
            <a:off x="312440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</a:t>
            </a:r>
            <a:endParaRPr lang="de-DE" altLang="de-DE" b="1" dirty="0">
              <a:solidFill>
                <a:srgbClr val="008444"/>
              </a:solidFill>
            </a:endParaRPr>
          </a:p>
        </p:txBody>
      </p:sp>
      <p:pic>
        <p:nvPicPr>
          <p:cNvPr id="23557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9" t="3867" r="3500" b="3535"/>
          <a:stretch>
            <a:fillRect/>
          </a:stretch>
        </p:blipFill>
        <p:spPr bwMode="auto">
          <a:xfrm>
            <a:off x="3958580" y="2348880"/>
            <a:ext cx="49149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48716637"/>
              </p:ext>
            </p:extLst>
          </p:nvPr>
        </p:nvGraphicFramePr>
        <p:xfrm>
          <a:off x="312440" y="3212976"/>
          <a:ext cx="3467472" cy="297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030216" y="5473900"/>
            <a:ext cx="2661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Kartengrundlage: © </a:t>
            </a:r>
            <a:r>
              <a:rPr lang="de-DE" sz="1200" dirty="0" err="1" smtClean="0"/>
              <a:t>Openstreet</a:t>
            </a:r>
            <a:r>
              <a:rPr lang="de-DE" sz="1200" dirty="0" smtClean="0"/>
              <a:t> </a:t>
            </a:r>
            <a:r>
              <a:rPr lang="de-DE" sz="1200" dirty="0" err="1" smtClean="0"/>
              <a:t>map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312440" y="721594"/>
            <a:ext cx="718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e-DE" sz="1800" b="1" smtClean="0">
                <a:solidFill>
                  <a:srgbClr val="333333"/>
                </a:solidFill>
              </a:rPr>
              <a:t>Zusammenhang zwischen </a:t>
            </a:r>
            <a:r>
              <a:rPr lang="de-DE" sz="1800" b="1" dirty="0" smtClean="0">
                <a:solidFill>
                  <a:srgbClr val="333333"/>
                </a:solidFill>
              </a:rPr>
              <a:t>den</a:t>
            </a:r>
          </a:p>
          <a:p>
            <a:pPr lvl="0" algn="l"/>
            <a:r>
              <a:rPr lang="de-DE" sz="1800" b="1" dirty="0" smtClean="0">
                <a:solidFill>
                  <a:srgbClr val="333333"/>
                </a:solidFill>
              </a:rPr>
              <a:t>Signalmustern </a:t>
            </a:r>
            <a:r>
              <a:rPr lang="de-DE" sz="1800" b="1" dirty="0">
                <a:solidFill>
                  <a:srgbClr val="333333"/>
                </a:solidFill>
              </a:rPr>
              <a:t>aus dem mobilen </a:t>
            </a:r>
            <a:r>
              <a:rPr lang="de-DE" sz="1800" b="1" dirty="0" smtClean="0">
                <a:solidFill>
                  <a:srgbClr val="333333"/>
                </a:solidFill>
              </a:rPr>
              <a:t>und </a:t>
            </a:r>
            <a:r>
              <a:rPr lang="de-DE" sz="1800" b="1" dirty="0">
                <a:solidFill>
                  <a:srgbClr val="333333"/>
                </a:solidFill>
              </a:rPr>
              <a:t>stationärem Messungen?</a:t>
            </a:r>
          </a:p>
        </p:txBody>
      </p:sp>
    </p:spTree>
    <p:extLst>
      <p:ext uri="{BB962C8B-B14F-4D97-AF65-F5344CB8AC3E}">
        <p14:creationId xmlns="" xmlns:p14="http://schemas.microsoft.com/office/powerpoint/2010/main" val="208175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12440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Ionenmobilitätsspektrometer</a:t>
            </a:r>
            <a:endParaRPr lang="de-DE" altLang="de-DE" b="1" dirty="0">
              <a:solidFill>
                <a:srgbClr val="008444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12440" y="721594"/>
            <a:ext cx="718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e-DE" sz="1800" b="1" dirty="0" smtClean="0">
                <a:solidFill>
                  <a:srgbClr val="333333"/>
                </a:solidFill>
              </a:rPr>
              <a:t>Zusammenhang zwischen den</a:t>
            </a:r>
          </a:p>
          <a:p>
            <a:pPr lvl="0" algn="l"/>
            <a:r>
              <a:rPr lang="de-DE" sz="1800" b="1" dirty="0" smtClean="0">
                <a:solidFill>
                  <a:srgbClr val="333333"/>
                </a:solidFill>
              </a:rPr>
              <a:t>Signalmustern </a:t>
            </a:r>
            <a:r>
              <a:rPr lang="de-DE" sz="1800" b="1" dirty="0">
                <a:solidFill>
                  <a:srgbClr val="333333"/>
                </a:solidFill>
              </a:rPr>
              <a:t>aus dem mobilen </a:t>
            </a:r>
            <a:r>
              <a:rPr lang="de-DE" sz="1800" b="1" dirty="0" smtClean="0">
                <a:solidFill>
                  <a:srgbClr val="333333"/>
                </a:solidFill>
              </a:rPr>
              <a:t>und </a:t>
            </a:r>
            <a:r>
              <a:rPr lang="de-DE" sz="1800" b="1" dirty="0">
                <a:solidFill>
                  <a:srgbClr val="333333"/>
                </a:solidFill>
              </a:rPr>
              <a:t>stationärem Messungen?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433566"/>
              </p:ext>
            </p:extLst>
          </p:nvPr>
        </p:nvGraphicFramePr>
        <p:xfrm>
          <a:off x="31279" y="1425934"/>
          <a:ext cx="4972050" cy="357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4932040" y="2132856"/>
            <a:ext cx="4155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kern="0" dirty="0" smtClean="0">
                <a:solidFill>
                  <a:srgbClr val="333333"/>
                </a:solidFill>
              </a:rPr>
              <a:t>Es gibt eine Vielzahl an Signale aus den mobilen Messungen, die in den 22 Signalmustern gefunden werden konnten (alle Messstandorte)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kern="0" dirty="0" smtClean="0">
                <a:solidFill>
                  <a:srgbClr val="333333"/>
                </a:solidFill>
              </a:rPr>
              <a:t>Interessant bleiben weiterhin P_02,</a:t>
            </a:r>
            <a:r>
              <a:rPr lang="de-DE" altLang="de-DE" sz="1600" b="1" kern="0" dirty="0" smtClean="0">
                <a:solidFill>
                  <a:srgbClr val="333333"/>
                </a:solidFill>
              </a:rPr>
              <a:t>P_03</a:t>
            </a:r>
            <a:r>
              <a:rPr lang="de-DE" altLang="de-DE" sz="1600" kern="0" dirty="0" smtClean="0">
                <a:solidFill>
                  <a:srgbClr val="333333"/>
                </a:solidFill>
              </a:rPr>
              <a:t>, P_04, P_05, </a:t>
            </a:r>
            <a:r>
              <a:rPr lang="de-DE" altLang="de-DE" sz="1600" b="1" kern="0" dirty="0" smtClean="0">
                <a:solidFill>
                  <a:srgbClr val="333333"/>
                </a:solidFill>
              </a:rPr>
              <a:t>P_12</a:t>
            </a:r>
            <a:r>
              <a:rPr lang="de-DE" altLang="de-DE" sz="1600" kern="0" dirty="0" smtClean="0">
                <a:solidFill>
                  <a:srgbClr val="333333"/>
                </a:solidFill>
              </a:rPr>
              <a:t> und </a:t>
            </a:r>
            <a:r>
              <a:rPr lang="de-DE" altLang="de-DE" sz="1600" b="1" kern="0" dirty="0" smtClean="0">
                <a:solidFill>
                  <a:srgbClr val="333333"/>
                </a:solidFill>
              </a:rPr>
              <a:t>N_04, N_06 </a:t>
            </a:r>
            <a:r>
              <a:rPr lang="de-DE" altLang="de-DE" sz="1600" kern="0" dirty="0" smtClean="0">
                <a:solidFill>
                  <a:srgbClr val="333333"/>
                </a:solidFill>
              </a:rPr>
              <a:t>und </a:t>
            </a:r>
            <a:r>
              <a:rPr lang="de-DE" altLang="de-DE" sz="1600" b="1" kern="0" dirty="0" smtClean="0">
                <a:solidFill>
                  <a:srgbClr val="333333"/>
                </a:solidFill>
              </a:rPr>
              <a:t>N_07</a:t>
            </a:r>
          </a:p>
          <a:p>
            <a:pPr lvl="0" algn="l">
              <a:spcBef>
                <a:spcPts val="0"/>
              </a:spcBef>
              <a:defRPr/>
            </a:pPr>
            <a:endParaRPr lang="de-DE" altLang="de-DE" sz="1600" kern="0" dirty="0" smtClean="0">
              <a:solidFill>
                <a:srgbClr val="3333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1" y="1628800"/>
            <a:ext cx="4827612" cy="47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32040" y="4509120"/>
            <a:ext cx="4155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b="1" kern="0" dirty="0">
                <a:solidFill>
                  <a:srgbClr val="333333"/>
                </a:solidFill>
              </a:rPr>
              <a:t>Signal ausschließlich aus </a:t>
            </a:r>
            <a:r>
              <a:rPr lang="de-DE" altLang="de-DE" sz="1600" b="1" kern="0" dirty="0" smtClean="0">
                <a:solidFill>
                  <a:srgbClr val="333333"/>
                </a:solidFill>
              </a:rPr>
              <a:t>der </a:t>
            </a:r>
            <a:r>
              <a:rPr lang="de-DE" altLang="de-DE" sz="1600" b="1" kern="0" dirty="0">
                <a:solidFill>
                  <a:srgbClr val="333333"/>
                </a:solidFill>
              </a:rPr>
              <a:t>Richtung </a:t>
            </a:r>
            <a:r>
              <a:rPr lang="de-DE" altLang="de-DE" sz="1600" b="1" kern="0" dirty="0" err="1">
                <a:solidFill>
                  <a:srgbClr val="333333"/>
                </a:solidFill>
              </a:rPr>
              <a:t>Zálu</a:t>
            </a:r>
            <a:r>
              <a:rPr lang="cs-CZ" altLang="de-DE" sz="1600" b="1" kern="0" dirty="0">
                <a:solidFill>
                  <a:srgbClr val="333333"/>
                </a:solidFill>
              </a:rPr>
              <a:t>ží</a:t>
            </a:r>
            <a:r>
              <a:rPr lang="de-DE" altLang="de-DE" sz="1600" b="1" kern="0" dirty="0">
                <a:solidFill>
                  <a:srgbClr val="333333"/>
                </a:solidFill>
              </a:rPr>
              <a:t> (kommt aus SO Windrichtung) </a:t>
            </a:r>
            <a:r>
              <a:rPr lang="de-DE" altLang="de-DE" sz="1600" kern="0" dirty="0">
                <a:solidFill>
                  <a:srgbClr val="333333"/>
                </a:solidFill>
              </a:rPr>
              <a:t>wurde</a:t>
            </a:r>
            <a:r>
              <a:rPr lang="cs-CZ" altLang="de-DE" sz="1600" kern="0" dirty="0">
                <a:solidFill>
                  <a:srgbClr val="333333"/>
                </a:solidFill>
              </a:rPr>
              <a:t> in insgesamt 15 Mustern</a:t>
            </a:r>
            <a:r>
              <a:rPr lang="de-DE" altLang="de-DE" sz="1600" kern="0" dirty="0">
                <a:solidFill>
                  <a:srgbClr val="333333"/>
                </a:solidFill>
              </a:rPr>
              <a:t> gefunden:</a:t>
            </a:r>
            <a:endParaRPr lang="cs-CZ" altLang="de-DE" sz="1600" kern="0" dirty="0">
              <a:solidFill>
                <a:srgbClr val="333333"/>
              </a:solidFill>
            </a:endParaRPr>
          </a:p>
          <a:p>
            <a:pPr lvl="0" algn="l">
              <a:spcBef>
                <a:spcPts val="0"/>
              </a:spcBef>
              <a:defRPr/>
            </a:pPr>
            <a:endParaRPr lang="de-DE" altLang="de-DE" sz="1600" kern="0" dirty="0">
              <a:solidFill>
                <a:srgbClr val="333333"/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kern="0" dirty="0">
                <a:solidFill>
                  <a:srgbClr val="FF0000"/>
                </a:solidFill>
              </a:rPr>
              <a:t>P_03, P_05, P_07</a:t>
            </a:r>
            <a:r>
              <a:rPr lang="de-DE" altLang="de-DE" sz="1600" kern="0" dirty="0">
                <a:solidFill>
                  <a:srgbClr val="333333"/>
                </a:solidFill>
              </a:rPr>
              <a:t> und </a:t>
            </a:r>
            <a:r>
              <a:rPr lang="de-DE" altLang="de-DE" sz="1600" kern="0" dirty="0">
                <a:solidFill>
                  <a:srgbClr val="FF0000"/>
                </a:solidFill>
              </a:rPr>
              <a:t>N_06, N_07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8967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5"/>
          <p:cNvSpPr txBox="1">
            <a:spLocks noChangeArrowheads="1"/>
          </p:cNvSpPr>
          <p:nvPr/>
        </p:nvSpPr>
        <p:spPr bwMode="auto">
          <a:xfrm>
            <a:off x="214282" y="785794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 IMS</a:t>
            </a:r>
            <a:r>
              <a:rPr lang="de-DE" altLang="de-DE" b="1" dirty="0">
                <a:solidFill>
                  <a:srgbClr val="008444"/>
                </a:solidFill>
              </a:rPr>
              <a:t> </a:t>
            </a:r>
            <a:r>
              <a:rPr lang="de-DE" altLang="de-DE" b="1" dirty="0" smtClean="0">
                <a:solidFill>
                  <a:srgbClr val="008444"/>
                </a:solidFill>
              </a:rPr>
              <a:t>– weitere Auswertungsschritte</a:t>
            </a:r>
            <a:endParaRPr lang="de-DE" altLang="de-DE" b="1" dirty="0">
              <a:solidFill>
                <a:srgbClr val="008444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04601"/>
            <a:ext cx="82904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266670" y="1268760"/>
            <a:ext cx="848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dirty="0" smtClean="0">
                <a:solidFill>
                  <a:srgbClr val="333333"/>
                </a:solidFill>
              </a:rPr>
              <a:t>Vergleich Beschwerden mit den Signalmustern </a:t>
            </a:r>
            <a:endParaRPr lang="de-DE" b="1" dirty="0"/>
          </a:p>
        </p:txBody>
      </p:sp>
      <p:sp>
        <p:nvSpPr>
          <p:cNvPr id="11" name="Rectangle 63"/>
          <p:cNvSpPr txBox="1">
            <a:spLocks noChangeArrowheads="1"/>
          </p:cNvSpPr>
          <p:nvPr/>
        </p:nvSpPr>
        <p:spPr>
          <a:xfrm>
            <a:off x="187248" y="1700808"/>
            <a:ext cx="8640638" cy="1728192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Auswertung der Tageswerte mit der zeitlich hoch aufgelösten Signalgang macht wenig Sinn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Auswertungen diesbezüglich </a:t>
            </a:r>
            <a:r>
              <a:rPr lang="de-DE" sz="1600" dirty="0"/>
              <a:t>sind erst nach der 2. Messperiode statistisch </a:t>
            </a:r>
            <a:r>
              <a:rPr lang="de-DE" sz="1600" dirty="0" smtClean="0"/>
              <a:t>möglich – repräsentative Datenmenge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de-DE" altLang="de-DE" sz="180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0" y="2852936"/>
            <a:ext cx="8309463" cy="18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916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>
            <a:extLst>
              <a:ext uri="{FF2B5EF4-FFF2-40B4-BE49-F238E27FC236}">
                <a16:creationId xmlns="" xmlns:a16="http://schemas.microsoft.com/office/drawing/2014/main" id="{A4150C82-3D6E-4705-8B7B-A9321D3E0A7F}"/>
              </a:ext>
            </a:extLst>
          </p:cNvPr>
          <p:cNvSpPr txBox="1"/>
          <p:nvPr/>
        </p:nvSpPr>
        <p:spPr>
          <a:xfrm>
            <a:off x="92363" y="1196752"/>
            <a:ext cx="89222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l" defTabSz="984226">
              <a:spcBef>
                <a:spcPts val="1200"/>
              </a:spcBef>
              <a:buClr>
                <a:srgbClr val="008444"/>
              </a:buClr>
              <a:buFont typeface="Wingdings" panose="05000000000000000000" pitchFamily="2" charset="2"/>
              <a:buChar char="q"/>
            </a:pPr>
            <a:r>
              <a:rPr lang="de-DE" dirty="0" smtClean="0">
                <a:latin typeface="Calibri" panose="020F0502020204030204" pitchFamily="34" charset="0"/>
              </a:rPr>
              <a:t>Geruchsverfolgung mittels Freiwilliger auf deutscher und tschechischer Grenzseite</a:t>
            </a:r>
            <a:r>
              <a:rPr lang="de-DE" b="1" dirty="0" smtClean="0">
                <a:latin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</a:rPr>
              <a:t>– </a:t>
            </a:r>
            <a:r>
              <a:rPr lang="de-DE" b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Probandenprogramm</a:t>
            </a:r>
            <a:endParaRPr lang="cs-CZ" b="1" dirty="0">
              <a:latin typeface="Calibri" panose="020F0502020204030204" pitchFamily="34" charset="0"/>
            </a:endParaRPr>
          </a:p>
          <a:p>
            <a:pPr marL="285744" indent="-285744" algn="l" defTabSz="984226">
              <a:spcBef>
                <a:spcPts val="1200"/>
              </a:spcBef>
              <a:buClr>
                <a:srgbClr val="008444"/>
              </a:buClr>
              <a:buFont typeface="Wingdings" panose="05000000000000000000" pitchFamily="2" charset="2"/>
              <a:buChar char="q"/>
            </a:pPr>
            <a:r>
              <a:rPr lang="de-DE" dirty="0" smtClean="0">
                <a:latin typeface="Calibri" panose="020F0502020204030204" pitchFamily="34" charset="0"/>
              </a:rPr>
              <a:t>Auswahl der Probanden</a:t>
            </a:r>
            <a:r>
              <a:rPr lang="de-DE" b="1" dirty="0" smtClean="0">
                <a:latin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Dynamische </a:t>
            </a:r>
            <a:r>
              <a:rPr lang="de-DE" b="1" dirty="0" err="1" smtClean="0">
                <a:solidFill>
                  <a:srgbClr val="008444"/>
                </a:solidFill>
                <a:latin typeface="Calibri" panose="020F0502020204030204" pitchFamily="34" charset="0"/>
              </a:rPr>
              <a:t>Olfaktometrie</a:t>
            </a:r>
            <a:r>
              <a:rPr lang="de-DE" b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 </a:t>
            </a:r>
            <a:r>
              <a:rPr lang="de-DE" b="1" dirty="0" smtClean="0">
                <a:latin typeface="Calibri" panose="020F0502020204030204" pitchFamily="34" charset="0"/>
              </a:rPr>
              <a:t>DIN EN 13725 </a:t>
            </a:r>
          </a:p>
          <a:p>
            <a:pPr marL="285744" indent="-285744" algn="l" defTabSz="984226">
              <a:spcBef>
                <a:spcPts val="1200"/>
              </a:spcBef>
              <a:buClr>
                <a:srgbClr val="008444"/>
              </a:buClr>
              <a:buFont typeface="Wingdings" panose="05000000000000000000" pitchFamily="2" charset="2"/>
              <a:buChar char="q"/>
            </a:pPr>
            <a:r>
              <a:rPr lang="de-DE" dirty="0" smtClean="0">
                <a:latin typeface="Calibri" panose="020F0502020204030204" pitchFamily="34" charset="0"/>
              </a:rPr>
              <a:t>Probandenprogramm läuft in der </a:t>
            </a:r>
            <a:r>
              <a:rPr lang="de-DE" b="1" dirty="0" smtClean="0">
                <a:latin typeface="Calibri" panose="020F0502020204030204" pitchFamily="34" charset="0"/>
              </a:rPr>
              <a:t>Wintersaison </a:t>
            </a:r>
            <a:r>
              <a:rPr lang="cs-CZ" dirty="0" smtClean="0">
                <a:latin typeface="Calibri" panose="020F0502020204030204" pitchFamily="34" charset="0"/>
              </a:rPr>
              <a:t>→</a:t>
            </a:r>
            <a:r>
              <a:rPr lang="cs-CZ" dirty="0">
                <a:latin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</a:rPr>
            </a:br>
            <a:r>
              <a:rPr lang="de-DE" dirty="0">
                <a:solidFill>
                  <a:srgbClr val="008444"/>
                </a:solidFill>
                <a:latin typeface="Calibri" panose="020F0502020204030204" pitchFamily="34" charset="0"/>
              </a:rPr>
              <a:t>J</a:t>
            </a: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anuar</a:t>
            </a:r>
            <a:r>
              <a:rPr lang="cs-CZ" dirty="0" smtClean="0">
                <a:solidFill>
                  <a:srgbClr val="008444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8444"/>
                </a:solidFill>
                <a:latin typeface="Calibri" panose="020F0502020204030204" pitchFamily="34" charset="0"/>
              </a:rPr>
              <a:t>2017 – </a:t>
            </a: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März</a:t>
            </a:r>
            <a:r>
              <a:rPr lang="cs-CZ" dirty="0" smtClean="0">
                <a:solidFill>
                  <a:srgbClr val="008444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8444"/>
                </a:solidFill>
                <a:latin typeface="Calibri" panose="020F0502020204030204" pitchFamily="34" charset="0"/>
              </a:rPr>
              <a:t>2017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rgbClr val="008444"/>
                </a:solidFill>
                <a:latin typeface="Calibri" panose="020F0502020204030204" pitchFamily="34" charset="0"/>
              </a:rPr>
              <a:t>  </a:t>
            </a:r>
            <a:r>
              <a:rPr lang="cs-CZ" i="1" dirty="0">
                <a:solidFill>
                  <a:srgbClr val="008444"/>
                </a:solidFill>
                <a:latin typeface="Calibri" panose="020F0502020204030204" pitchFamily="34" charset="0"/>
              </a:rPr>
              <a:t>(3 </a:t>
            </a:r>
            <a:r>
              <a:rPr lang="de-DE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Monate</a:t>
            </a:r>
            <a:r>
              <a:rPr lang="cs-CZ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)</a:t>
            </a:r>
            <a:r>
              <a:rPr lang="cs-CZ" i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cs-CZ" i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November </a:t>
            </a:r>
            <a:r>
              <a:rPr lang="cs-CZ" dirty="0" smtClean="0">
                <a:solidFill>
                  <a:srgbClr val="008444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8444"/>
                </a:solidFill>
                <a:latin typeface="Calibri" panose="020F0502020204030204" pitchFamily="34" charset="0"/>
              </a:rPr>
              <a:t>2017 – </a:t>
            </a: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März</a:t>
            </a:r>
            <a:r>
              <a:rPr lang="cs-CZ" dirty="0" smtClean="0">
                <a:solidFill>
                  <a:srgbClr val="008444"/>
                </a:solidFill>
                <a:latin typeface="Calibri" panose="020F0502020204030204" pitchFamily="34" charset="0"/>
              </a:rPr>
              <a:t> 2018  </a:t>
            </a:r>
            <a:r>
              <a:rPr lang="cs-CZ" i="1" dirty="0">
                <a:solidFill>
                  <a:srgbClr val="008444"/>
                </a:solidFill>
                <a:latin typeface="Calibri" panose="020F0502020204030204" pitchFamily="34" charset="0"/>
              </a:rPr>
              <a:t>(5 </a:t>
            </a:r>
            <a:r>
              <a:rPr lang="de-DE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Monate</a:t>
            </a:r>
            <a:r>
              <a:rPr lang="cs-CZ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)</a:t>
            </a:r>
            <a:r>
              <a:rPr lang="cs-CZ" i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cs-CZ" i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evtl. </a:t>
            </a: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November </a:t>
            </a:r>
            <a:r>
              <a:rPr lang="cs-CZ" dirty="0" smtClean="0">
                <a:solidFill>
                  <a:srgbClr val="008444"/>
                </a:solidFill>
                <a:latin typeface="Calibri" panose="020F0502020204030204" pitchFamily="34" charset="0"/>
              </a:rPr>
              <a:t>2018 </a:t>
            </a:r>
            <a:r>
              <a:rPr lang="cs-CZ" dirty="0">
                <a:solidFill>
                  <a:srgbClr val="008444"/>
                </a:solidFill>
                <a:latin typeface="Calibri" panose="020F0502020204030204" pitchFamily="34" charset="0"/>
              </a:rPr>
              <a:t>– </a:t>
            </a:r>
            <a:r>
              <a:rPr lang="de-DE" dirty="0" smtClean="0">
                <a:solidFill>
                  <a:srgbClr val="008444"/>
                </a:solidFill>
                <a:latin typeface="Calibri" panose="020F0502020204030204" pitchFamily="34" charset="0"/>
              </a:rPr>
              <a:t>Dezember 2018 </a:t>
            </a:r>
            <a:r>
              <a:rPr lang="cs-CZ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(</a:t>
            </a:r>
            <a:r>
              <a:rPr lang="de-DE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2</a:t>
            </a:r>
            <a:r>
              <a:rPr lang="cs-CZ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 </a:t>
            </a:r>
            <a:r>
              <a:rPr lang="de-DE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Monate</a:t>
            </a:r>
            <a:r>
              <a:rPr lang="cs-CZ" i="1" dirty="0" smtClean="0">
                <a:solidFill>
                  <a:srgbClr val="008444"/>
                </a:solidFill>
                <a:latin typeface="Calibri" panose="020F0502020204030204" pitchFamily="34" charset="0"/>
              </a:rPr>
              <a:t>)</a:t>
            </a:r>
            <a:endParaRPr lang="cs-CZ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44" indent="-285744" algn="l" defTabSz="984226">
              <a:spcBef>
                <a:spcPts val="1200"/>
              </a:spcBef>
              <a:buClr>
                <a:srgbClr val="008444"/>
              </a:buClr>
              <a:buFont typeface="Wingdings" panose="05000000000000000000" pitchFamily="2" charset="2"/>
              <a:buChar char="q"/>
            </a:pPr>
            <a:r>
              <a:rPr lang="de-DE" dirty="0" smtClean="0">
                <a:latin typeface="Calibri" panose="020F0502020204030204" pitchFamily="34" charset="0"/>
              </a:rPr>
              <a:t>Probanden nehmen die </a:t>
            </a:r>
            <a:r>
              <a:rPr lang="de-DE" b="1" dirty="0" smtClean="0">
                <a:latin typeface="Calibri" panose="020F0502020204030204" pitchFamily="34" charset="0"/>
              </a:rPr>
              <a:t>Geruchsereignisse </a:t>
            </a:r>
            <a:r>
              <a:rPr lang="de-DE" dirty="0" smtClean="0">
                <a:latin typeface="Calibri" panose="020F0502020204030204" pitchFamily="34" charset="0"/>
              </a:rPr>
              <a:t>mit Hilfe von </a:t>
            </a:r>
            <a:r>
              <a:rPr lang="de-DE" b="1" dirty="0" smtClean="0">
                <a:latin typeface="Calibri" panose="020F0502020204030204" pitchFamily="34" charset="0"/>
              </a:rPr>
              <a:t>Meldebögen</a:t>
            </a:r>
            <a:r>
              <a:rPr lang="de-DE" dirty="0" smtClean="0">
                <a:latin typeface="Calibri" panose="020F0502020204030204" pitchFamily="34" charset="0"/>
              </a:rPr>
              <a:t> auf, manche sind mit speziellen </a:t>
            </a:r>
            <a:r>
              <a:rPr lang="de-DE" b="1" dirty="0" err="1" smtClean="0">
                <a:latin typeface="Calibri" panose="020F0502020204030204" pitchFamily="34" charset="0"/>
              </a:rPr>
              <a:t>Probenahmebehältern</a:t>
            </a:r>
            <a:r>
              <a:rPr lang="de-DE" dirty="0" smtClean="0">
                <a:latin typeface="Calibri" panose="020F0502020204030204" pitchFamily="34" charset="0"/>
              </a:rPr>
              <a:t> ausgestattet</a:t>
            </a:r>
          </a:p>
          <a:p>
            <a:pPr marL="285744" indent="-285744" algn="l" defTabSz="984226">
              <a:spcBef>
                <a:spcPts val="1200"/>
              </a:spcBef>
              <a:buClr>
                <a:srgbClr val="008444"/>
              </a:buClr>
              <a:buFont typeface="Wingdings" panose="05000000000000000000" pitchFamily="2" charset="2"/>
              <a:buChar char="q"/>
            </a:pPr>
            <a:r>
              <a:rPr lang="de-DE" dirty="0" smtClean="0">
                <a:latin typeface="Calibri" panose="020F0502020204030204" pitchFamily="34" charset="0"/>
              </a:rPr>
              <a:t>Die Proben werden im Labor von </a:t>
            </a:r>
            <a:r>
              <a:rPr lang="cs-CZ" dirty="0" smtClean="0">
                <a:latin typeface="Calibri" panose="020F0502020204030204" pitchFamily="34" charset="0"/>
              </a:rPr>
              <a:t>ZÚ Ústí </a:t>
            </a:r>
            <a:r>
              <a:rPr lang="cs-CZ" dirty="0">
                <a:latin typeface="Calibri" panose="020F0502020204030204" pitchFamily="34" charset="0"/>
              </a:rPr>
              <a:t>n. L., </a:t>
            </a:r>
            <a:r>
              <a:rPr lang="de-DE" dirty="0" smtClean="0">
                <a:latin typeface="Calibri" panose="020F0502020204030204" pitchFamily="34" charset="0"/>
              </a:rPr>
              <a:t>Niederlassung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Hradec </a:t>
            </a:r>
            <a:r>
              <a:rPr lang="cs-CZ" dirty="0" smtClean="0">
                <a:latin typeface="Calibri" panose="020F0502020204030204" pitchFamily="34" charset="0"/>
              </a:rPr>
              <a:t>Králové</a:t>
            </a:r>
            <a:r>
              <a:rPr lang="de-DE" dirty="0" smtClean="0">
                <a:latin typeface="Calibri" panose="020F0502020204030204" pitchFamily="34" charset="0"/>
              </a:rPr>
              <a:t> analysiert</a:t>
            </a:r>
            <a:r>
              <a:rPr lang="cs-CZ" dirty="0">
                <a:latin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42888" y="260648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</p:spTree>
    <p:extLst>
      <p:ext uri="{BB962C8B-B14F-4D97-AF65-F5344CB8AC3E}">
        <p14:creationId xmlns="" xmlns:p14="http://schemas.microsoft.com/office/powerpoint/2010/main" val="394766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1643042" y="5786455"/>
            <a:ext cx="299315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2571744"/>
          <a:ext cx="8286830" cy="3076638"/>
        </p:xfrm>
        <a:graphic>
          <a:graphicData uri="http://schemas.openxmlformats.org/drawingml/2006/table">
            <a:tbl>
              <a:tblPr/>
              <a:tblGrid>
                <a:gridCol w="1561386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</a:tblGrid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Geruchseriegnis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Geruchsmuster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 Geruchsmuster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214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6086" marR="6086" marT="6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23.03.18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14282" y="591325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 IMS</a:t>
            </a:r>
            <a:r>
              <a:rPr lang="de-DE" altLang="de-DE" b="1" dirty="0">
                <a:solidFill>
                  <a:srgbClr val="008444"/>
                </a:solidFill>
              </a:rPr>
              <a:t> </a:t>
            </a:r>
            <a:r>
              <a:rPr lang="de-DE" altLang="de-DE" b="1" dirty="0" smtClean="0">
                <a:solidFill>
                  <a:srgbClr val="008444"/>
                </a:solidFill>
              </a:rPr>
              <a:t>– weitere Auswertungsschritte</a:t>
            </a:r>
            <a:endParaRPr lang="de-DE" altLang="de-DE" b="1" dirty="0">
              <a:solidFill>
                <a:srgbClr val="008444"/>
              </a:solidFill>
            </a:endParaRPr>
          </a:p>
        </p:txBody>
      </p:sp>
      <p:sp>
        <p:nvSpPr>
          <p:cNvPr id="6" name="Rechteck 4"/>
          <p:cNvSpPr/>
          <p:nvPr/>
        </p:nvSpPr>
        <p:spPr>
          <a:xfrm>
            <a:off x="281578" y="980263"/>
            <a:ext cx="848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dirty="0" smtClean="0">
                <a:solidFill>
                  <a:srgbClr val="333333"/>
                </a:solidFill>
              </a:rPr>
              <a:t>Vergleich Beschwerden mit den Signalmustern </a:t>
            </a:r>
            <a:endParaRPr lang="de-DE" b="1" dirty="0"/>
          </a:p>
        </p:txBody>
      </p:sp>
      <p:sp>
        <p:nvSpPr>
          <p:cNvPr id="7" name="Textfeld 9"/>
          <p:cNvSpPr txBox="1"/>
          <p:nvPr/>
        </p:nvSpPr>
        <p:spPr>
          <a:xfrm>
            <a:off x="1081054" y="1359674"/>
            <a:ext cx="466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C000"/>
                </a:solidFill>
              </a:rPr>
              <a:t>Signal kommt aus südöstlicher Richtung</a:t>
            </a:r>
            <a:endParaRPr lang="de-DE" sz="1800" b="1" dirty="0">
              <a:solidFill>
                <a:srgbClr val="FFC000"/>
              </a:solidFill>
            </a:endParaRPr>
          </a:p>
        </p:txBody>
      </p:sp>
      <p:sp>
        <p:nvSpPr>
          <p:cNvPr id="8" name="Pfeil nach rechts 12"/>
          <p:cNvSpPr/>
          <p:nvPr/>
        </p:nvSpPr>
        <p:spPr bwMode="auto">
          <a:xfrm rot="2358564">
            <a:off x="1284037" y="2117144"/>
            <a:ext cx="1543714" cy="535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Pfeil nach rechts 13"/>
          <p:cNvSpPr/>
          <p:nvPr/>
        </p:nvSpPr>
        <p:spPr bwMode="auto">
          <a:xfrm rot="2358564" flipV="1">
            <a:off x="2186908" y="2134374"/>
            <a:ext cx="1731091" cy="457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Pfeil nach rechts 14"/>
          <p:cNvSpPr/>
          <p:nvPr/>
        </p:nvSpPr>
        <p:spPr bwMode="auto">
          <a:xfrm rot="2358564">
            <a:off x="3097602" y="2139345"/>
            <a:ext cx="1610987" cy="457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Pfeil nach rechts 15"/>
          <p:cNvSpPr/>
          <p:nvPr/>
        </p:nvSpPr>
        <p:spPr bwMode="auto">
          <a:xfrm rot="1575003" flipV="1">
            <a:off x="4223214" y="2161819"/>
            <a:ext cx="2477829" cy="457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Pfeil nach rechts 17"/>
          <p:cNvSpPr/>
          <p:nvPr/>
        </p:nvSpPr>
        <p:spPr bwMode="auto">
          <a:xfrm rot="1581973">
            <a:off x="5488528" y="2153674"/>
            <a:ext cx="2388474" cy="63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hteck 10"/>
          <p:cNvSpPr/>
          <p:nvPr/>
        </p:nvSpPr>
        <p:spPr bwMode="auto">
          <a:xfrm>
            <a:off x="2357422" y="2644302"/>
            <a:ext cx="857256" cy="28463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hteck 19"/>
          <p:cNvSpPr/>
          <p:nvPr/>
        </p:nvSpPr>
        <p:spPr bwMode="auto">
          <a:xfrm>
            <a:off x="4189383" y="2648258"/>
            <a:ext cx="670650" cy="28067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hteck 20"/>
          <p:cNvSpPr/>
          <p:nvPr/>
        </p:nvSpPr>
        <p:spPr bwMode="auto">
          <a:xfrm>
            <a:off x="7286644" y="2714620"/>
            <a:ext cx="526634" cy="18638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tangle 63"/>
          <p:cNvSpPr txBox="1">
            <a:spLocks noChangeArrowheads="1"/>
          </p:cNvSpPr>
          <p:nvPr/>
        </p:nvSpPr>
        <p:spPr>
          <a:xfrm>
            <a:off x="187248" y="1700808"/>
            <a:ext cx="8640638" cy="576064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Auswertung</a:t>
            </a:r>
            <a:r>
              <a:rPr lang="cs-CZ" sz="1600" dirty="0" smtClean="0"/>
              <a:t> bezogen auf die konkreten Studen ergaben: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 err="1" smtClean="0"/>
              <a:t>Insgesamt</a:t>
            </a:r>
            <a:r>
              <a:rPr lang="cs-CZ" sz="1600" dirty="0" smtClean="0"/>
              <a:t> </a:t>
            </a:r>
            <a:r>
              <a:rPr lang="cs-CZ" sz="1600" dirty="0" smtClean="0"/>
              <a:t>109 </a:t>
            </a:r>
            <a:r>
              <a:rPr lang="cs-CZ" sz="1600" dirty="0" smtClean="0"/>
              <a:t>Geruchstunden </a:t>
            </a:r>
            <a:r>
              <a:rPr lang="cs-CZ" sz="1600" dirty="0" err="1" smtClean="0"/>
              <a:t>am</a:t>
            </a:r>
            <a:r>
              <a:rPr lang="cs-CZ" sz="1600" dirty="0" smtClean="0"/>
              <a:t> </a:t>
            </a:r>
            <a:r>
              <a:rPr lang="cs-CZ" sz="1600" dirty="0" smtClean="0"/>
              <a:t>17 </a:t>
            </a:r>
            <a:r>
              <a:rPr lang="cs-CZ" sz="1600" dirty="0" smtClean="0"/>
              <a:t>Tagen 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de-DE" altLang="de-DE" sz="1800" kern="0" dirty="0" smtClean="0"/>
          </a:p>
        </p:txBody>
      </p:sp>
      <p:sp>
        <p:nvSpPr>
          <p:cNvPr id="18" name="Textfeld 22"/>
          <p:cNvSpPr txBox="1"/>
          <p:nvPr/>
        </p:nvSpPr>
        <p:spPr>
          <a:xfrm>
            <a:off x="1643042" y="5786454"/>
            <a:ext cx="29931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Signal </a:t>
            </a:r>
            <a:r>
              <a:rPr lang="cs-CZ" sz="1800" b="1" dirty="0" smtClean="0"/>
              <a:t>gefunden</a:t>
            </a:r>
            <a:r>
              <a:rPr lang="de-DE" sz="1800" b="1" dirty="0" smtClean="0"/>
              <a:t> </a:t>
            </a:r>
            <a:r>
              <a:rPr lang="cs-CZ" sz="1800" b="1" dirty="0" smtClean="0"/>
              <a:t>in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Zálu</a:t>
            </a:r>
            <a:r>
              <a:rPr lang="cs-CZ" sz="1800" b="1" dirty="0" smtClean="0"/>
              <a:t>ž</a:t>
            </a:r>
            <a:r>
              <a:rPr lang="cs-CZ" sz="1800" b="1" dirty="0"/>
              <a:t>í</a:t>
            </a:r>
            <a:endParaRPr lang="de-DE" sz="1800" b="1" dirty="0"/>
          </a:p>
        </p:txBody>
      </p:sp>
      <p:sp>
        <p:nvSpPr>
          <p:cNvPr id="20" name="Rechteck 24"/>
          <p:cNvSpPr/>
          <p:nvPr/>
        </p:nvSpPr>
        <p:spPr bwMode="auto">
          <a:xfrm>
            <a:off x="142844" y="4071942"/>
            <a:ext cx="8786874" cy="24288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echteck 21"/>
          <p:cNvSpPr/>
          <p:nvPr/>
        </p:nvSpPr>
        <p:spPr bwMode="auto">
          <a:xfrm>
            <a:off x="214282" y="2857497"/>
            <a:ext cx="8286808" cy="12144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Textfeld 23"/>
          <p:cNvSpPr txBox="1"/>
          <p:nvPr/>
        </p:nvSpPr>
        <p:spPr>
          <a:xfrm rot="19355803">
            <a:off x="966078" y="3253301"/>
            <a:ext cx="169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Záluží ??</a:t>
            </a:r>
            <a:r>
              <a:rPr lang="cs-CZ" dirty="0" smtClean="0"/>
              <a:t> </a:t>
            </a:r>
            <a:endParaRPr lang="de-DE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357694"/>
            <a:ext cx="3464989" cy="208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hteck 32"/>
          <p:cNvSpPr/>
          <p:nvPr/>
        </p:nvSpPr>
        <p:spPr>
          <a:xfrm>
            <a:off x="4429124" y="4214818"/>
            <a:ext cx="4155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defRPr/>
            </a:pPr>
            <a:endParaRPr lang="cs-CZ" altLang="de-DE" sz="1600" kern="0" dirty="0" smtClean="0">
              <a:solidFill>
                <a:srgbClr val="333333"/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cs-CZ" altLang="de-DE" sz="1600" kern="0" dirty="0" smtClean="0">
                <a:solidFill>
                  <a:srgbClr val="333333"/>
                </a:solidFill>
              </a:rPr>
              <a:t>Zwischen </a:t>
            </a:r>
            <a:r>
              <a:rPr lang="cs-CZ" altLang="de-DE" sz="1600" b="1" kern="0" dirty="0" smtClean="0">
                <a:solidFill>
                  <a:srgbClr val="333333"/>
                </a:solidFill>
              </a:rPr>
              <a:t>08.02 und 15.02 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waren insgesamt 40 Geruchstunden durch Probanden gemeldet </a:t>
            </a:r>
            <a:r>
              <a:rPr lang="cs-CZ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 ca. 40 % aller Beschwerden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Bei den meisten stimmt sowohl die Richtung als liegt eine Übereinstimmung mit Signal aus </a:t>
            </a:r>
            <a:r>
              <a:rPr lang="de-DE" altLang="de-DE" sz="1600" kern="0" dirty="0" err="1" smtClean="0">
                <a:solidFill>
                  <a:srgbClr val="333333"/>
                </a:solidFill>
                <a:sym typeface="Wingdings" panose="05000000000000000000" pitchFamily="2" charset="2"/>
              </a:rPr>
              <a:t>Zálu</a:t>
            </a:r>
            <a:r>
              <a:rPr lang="cs-CZ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ž</a:t>
            </a:r>
            <a:r>
              <a:rPr lang="cs-CZ" altLang="de-DE" sz="1600" kern="0" dirty="0">
                <a:solidFill>
                  <a:srgbClr val="333333"/>
                </a:solidFill>
                <a:sym typeface="Wingdings" panose="05000000000000000000" pitchFamily="2" charset="2"/>
              </a:rPr>
              <a:t>í</a:t>
            </a: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 vor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 </a:t>
            </a:r>
            <a:endParaRPr lang="de-DE" altLang="de-DE" sz="1600" b="1" kern="0" dirty="0" smtClean="0">
              <a:solidFill>
                <a:srgbClr val="333333"/>
              </a:solidFill>
            </a:endParaRPr>
          </a:p>
          <a:p>
            <a:pPr lvl="0" algn="l">
              <a:spcBef>
                <a:spcPts val="0"/>
              </a:spcBef>
              <a:defRPr/>
            </a:pPr>
            <a:endParaRPr lang="de-DE" altLang="de-DE" sz="1600" kern="0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2"/>
          <p:cNvSpPr/>
          <p:nvPr/>
        </p:nvSpPr>
        <p:spPr>
          <a:xfrm>
            <a:off x="4522475" y="3645024"/>
            <a:ext cx="41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cs-CZ" altLang="de-DE" sz="1600" kern="0" dirty="0" smtClean="0">
                <a:solidFill>
                  <a:srgbClr val="333333"/>
                </a:solidFill>
              </a:rPr>
              <a:t>Ab den 17.02.17 mit der Ausnahme</a:t>
            </a:r>
            <a:r>
              <a:rPr lang="de-DE" altLang="de-DE" sz="1600" kern="0" dirty="0" smtClean="0">
                <a:solidFill>
                  <a:srgbClr val="333333"/>
                </a:solidFill>
              </a:rPr>
              <a:t> 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der </a:t>
            </a:r>
            <a:r>
              <a:rPr lang="cs-CZ" altLang="de-DE" sz="1600" kern="0" dirty="0" err="1" smtClean="0">
                <a:solidFill>
                  <a:srgbClr val="333333"/>
                </a:solidFill>
              </a:rPr>
              <a:t>Tagen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 </a:t>
            </a:r>
            <a:r>
              <a:rPr lang="cs-CZ" altLang="de-DE" sz="1600" b="1" kern="0" dirty="0" smtClean="0">
                <a:solidFill>
                  <a:srgbClr val="FF0000"/>
                </a:solidFill>
              </a:rPr>
              <a:t>04.03, 08.03 </a:t>
            </a:r>
            <a:r>
              <a:rPr lang="cs-CZ" altLang="de-DE" sz="1600" b="1" kern="0" dirty="0" smtClean="0"/>
              <a:t>(</a:t>
            </a:r>
            <a:r>
              <a:rPr lang="cs-CZ" altLang="de-DE" sz="1600" kern="0" dirty="0" smtClean="0"/>
              <a:t>10:00)</a:t>
            </a:r>
            <a:r>
              <a:rPr lang="cs-CZ" altLang="de-DE" sz="1600" b="1" kern="0" dirty="0" smtClean="0"/>
              <a:t> </a:t>
            </a:r>
            <a:r>
              <a:rPr lang="cs-CZ" altLang="de-DE" sz="1600" b="1" kern="0" dirty="0" err="1" smtClean="0">
                <a:solidFill>
                  <a:srgbClr val="FF0000"/>
                </a:solidFill>
              </a:rPr>
              <a:t>und</a:t>
            </a:r>
            <a:r>
              <a:rPr lang="cs-CZ" altLang="de-DE" sz="1600" b="1" kern="0" dirty="0" smtClean="0">
                <a:solidFill>
                  <a:srgbClr val="FF0000"/>
                </a:solidFill>
              </a:rPr>
              <a:t> 13.03. 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bis </a:t>
            </a:r>
            <a:r>
              <a:rPr lang="cs-CZ" altLang="de-DE" sz="1600" kern="0" dirty="0" err="1" smtClean="0">
                <a:solidFill>
                  <a:srgbClr val="333333"/>
                </a:solidFill>
              </a:rPr>
              <a:t>gehen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 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Beschwerden mit Signalen einher, welche weder </a:t>
            </a:r>
            <a:r>
              <a:rPr lang="de-DE" altLang="de-DE" sz="1600" kern="0" dirty="0" smtClean="0">
                <a:solidFill>
                  <a:srgbClr val="333333"/>
                </a:solidFill>
              </a:rPr>
              <a:t>ü</a:t>
            </a:r>
            <a:r>
              <a:rPr lang="cs-CZ" altLang="de-DE" sz="1600" kern="0" dirty="0" smtClean="0">
                <a:solidFill>
                  <a:srgbClr val="333333"/>
                </a:solidFill>
              </a:rPr>
              <a:t>berwiegend aus SO Richtung kommen, noch in Zaluží weider zu finden sind </a:t>
            </a:r>
            <a:r>
              <a:rPr lang="cs-CZ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 anderen </a:t>
            </a:r>
            <a:r>
              <a:rPr lang="de-DE" altLang="de-DE" sz="1600" b="1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evtl. lokale Quellen ??? 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Beschwerden an 28.03 und 30.03 wurden als </a:t>
            </a:r>
            <a:r>
              <a:rPr lang="de-DE" altLang="de-DE" sz="1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landwirtschaftlich</a:t>
            </a:r>
            <a:r>
              <a:rPr lang="de-DE" altLang="de-DE" sz="16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altLang="de-DE" sz="1600" kern="0" dirty="0" smtClean="0">
                <a:solidFill>
                  <a:srgbClr val="333333"/>
                </a:solidFill>
                <a:sym typeface="Wingdings" panose="05000000000000000000" pitchFamily="2" charset="2"/>
              </a:rPr>
              <a:t>beschrieben  sie sprechen auch andere Geruchsmuster an</a:t>
            </a:r>
            <a:endParaRPr lang="de-DE" altLang="de-DE" sz="1600" kern="0" dirty="0" smtClean="0">
              <a:solidFill>
                <a:srgbClr val="333333"/>
              </a:solidFill>
            </a:endParaRPr>
          </a:p>
          <a:p>
            <a:pPr lvl="0" algn="l">
              <a:spcBef>
                <a:spcPts val="0"/>
              </a:spcBef>
              <a:defRPr/>
            </a:pPr>
            <a:endParaRPr lang="de-DE" altLang="de-DE" sz="1600" kern="0" dirty="0" smtClean="0">
              <a:solidFill>
                <a:srgbClr val="3333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0" y="3817522"/>
            <a:ext cx="4257745" cy="25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85720" y="1714488"/>
          <a:ext cx="8286830" cy="1910965"/>
        </p:xfrm>
        <a:graphic>
          <a:graphicData uri="http://schemas.openxmlformats.org/drawingml/2006/table">
            <a:tbl>
              <a:tblPr/>
              <a:tblGrid>
                <a:gridCol w="1561386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  <a:gridCol w="305702"/>
              </a:tblGrid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Geruchseriegnis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Geruchsmuster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 Geruchsmuster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214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6" marR="6086" marT="6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23.2.18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23.03.18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60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30.3.18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6" marR="6086" marT="6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86" marR="6086" marT="60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14282" y="591325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b="1" dirty="0" smtClean="0">
                <a:solidFill>
                  <a:srgbClr val="008444"/>
                </a:solidFill>
              </a:rPr>
              <a:t> IMS</a:t>
            </a:r>
            <a:r>
              <a:rPr lang="de-DE" altLang="de-DE" b="1" dirty="0">
                <a:solidFill>
                  <a:srgbClr val="008444"/>
                </a:solidFill>
              </a:rPr>
              <a:t> </a:t>
            </a:r>
            <a:r>
              <a:rPr lang="de-DE" altLang="de-DE" b="1" dirty="0" smtClean="0">
                <a:solidFill>
                  <a:srgbClr val="008444"/>
                </a:solidFill>
              </a:rPr>
              <a:t>– weitere Auswertungsschritte</a:t>
            </a:r>
            <a:endParaRPr lang="de-DE" altLang="de-DE" b="1" dirty="0">
              <a:solidFill>
                <a:srgbClr val="008444"/>
              </a:solidFill>
            </a:endParaRPr>
          </a:p>
        </p:txBody>
      </p:sp>
      <p:sp>
        <p:nvSpPr>
          <p:cNvPr id="11" name="Rechteck 4"/>
          <p:cNvSpPr/>
          <p:nvPr/>
        </p:nvSpPr>
        <p:spPr>
          <a:xfrm>
            <a:off x="281578" y="980263"/>
            <a:ext cx="848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dirty="0" smtClean="0">
                <a:solidFill>
                  <a:srgbClr val="333333"/>
                </a:solidFill>
              </a:rPr>
              <a:t>Vergleich Beschwerden mit den Signalmustern 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 bwMode="auto">
          <a:xfrm>
            <a:off x="285720" y="3333600"/>
            <a:ext cx="8286808" cy="306000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hteck 5"/>
          <p:cNvSpPr/>
          <p:nvPr/>
        </p:nvSpPr>
        <p:spPr bwMode="auto">
          <a:xfrm>
            <a:off x="285720" y="2437200"/>
            <a:ext cx="8286808" cy="2937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hteck 5"/>
          <p:cNvSpPr/>
          <p:nvPr/>
        </p:nvSpPr>
        <p:spPr bwMode="auto">
          <a:xfrm>
            <a:off x="285720" y="3052800"/>
            <a:ext cx="8286808" cy="1428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222875"/>
            <a:ext cx="40608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51" r="6146"/>
          <a:stretch>
            <a:fillRect/>
          </a:stretch>
        </p:blipFill>
        <p:spPr bwMode="auto">
          <a:xfrm>
            <a:off x="6948488" y="5145088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4954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hteck 1"/>
          <p:cNvSpPr>
            <a:spLocks noChangeArrowheads="1"/>
          </p:cNvSpPr>
          <p:nvPr/>
        </p:nvSpPr>
        <p:spPr bwMode="auto">
          <a:xfrm>
            <a:off x="250825" y="3965575"/>
            <a:ext cx="7993063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2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de-DE" altLang="de-DE" sz="1600" b="1" u="sng">
                <a:solidFill>
                  <a:srgbClr val="008444"/>
                </a:solidFill>
              </a:rPr>
              <a:t>Informationen unter:</a:t>
            </a:r>
            <a:r>
              <a:rPr lang="de-DE" altLang="de-DE" sz="1600" b="1">
                <a:solidFill>
                  <a:srgbClr val="008444"/>
                </a:solidFill>
              </a:rPr>
              <a:t> </a:t>
            </a:r>
            <a:r>
              <a:rPr lang="de-DE" altLang="de-DE" sz="1600"/>
              <a:t>	</a:t>
            </a:r>
            <a:r>
              <a:rPr lang="de-DE" altLang="de-DE" sz="1600" b="1"/>
              <a:t>http:/www.odcom-sncz.eu</a:t>
            </a:r>
          </a:p>
          <a:p>
            <a:pPr algn="l"/>
            <a:r>
              <a:rPr lang="de-DE" altLang="de-DE" sz="1600"/>
              <a:t>	http://www.umwelt.sachsen.de/umwelt/luft/3647.htm</a:t>
            </a:r>
          </a:p>
          <a:p>
            <a:pPr algn="l"/>
            <a:r>
              <a:rPr lang="de-DE" altLang="de-DE" sz="1600"/>
              <a:t>	http://www.umwelt.sachsen.de/umwelt/luft/ODCOM.htm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0825" y="2363788"/>
            <a:ext cx="8135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2066925" algn="l"/>
              </a:tabLst>
              <a:defRPr/>
            </a:pPr>
            <a:r>
              <a:rPr lang="de-DE" altLang="de-DE" sz="1600" b="1" u="sng" kern="0" dirty="0">
                <a:solidFill>
                  <a:srgbClr val="008444"/>
                </a:solidFill>
              </a:rPr>
              <a:t>Projektlaufzeit:</a:t>
            </a:r>
            <a:r>
              <a:rPr lang="de-DE" altLang="de-DE" sz="1600" kern="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de-DE" altLang="de-DE" sz="1600" kern="0" dirty="0">
                <a:solidFill>
                  <a:srgbClr val="8CBD3A"/>
                </a:solidFill>
              </a:rPr>
              <a:t>	</a:t>
            </a:r>
            <a:r>
              <a:rPr lang="de-DE" altLang="de-DE" sz="1600" kern="0" dirty="0"/>
              <a:t>April 2016 bis März 2019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1600" kern="0" dirty="0"/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2066925" algn="l"/>
              </a:tabLst>
              <a:defRPr/>
            </a:pPr>
            <a:r>
              <a:rPr lang="de-DE" altLang="de-DE" sz="1600" b="1" u="sng" kern="0" dirty="0">
                <a:solidFill>
                  <a:srgbClr val="008444"/>
                </a:solidFill>
              </a:rPr>
              <a:t>Förderung:</a:t>
            </a:r>
            <a:r>
              <a:rPr lang="de-DE" altLang="de-DE" sz="1600" kern="0" dirty="0">
                <a:solidFill>
                  <a:srgbClr val="008444"/>
                </a:solidFill>
              </a:rPr>
              <a:t> </a:t>
            </a:r>
            <a:r>
              <a:rPr lang="de-DE" altLang="de-DE" sz="1600" kern="0" dirty="0">
                <a:solidFill>
                  <a:srgbClr val="8CBD3A"/>
                </a:solidFill>
              </a:rPr>
              <a:t>	</a:t>
            </a:r>
            <a:r>
              <a:rPr lang="de-DE" altLang="de-DE" sz="1600" kern="0" dirty="0"/>
              <a:t>Das EU-Projekt OdCom wird aus Mitteln der Europäischen 	Union im Kooperationsprogramm zur Förderung der grenz-	übergreifenden Zusammenarbeit zwischen dem Freistaat 	Sachsen und der Tschechischen Republik 2014-2020 gefördert.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8150" y="981075"/>
            <a:ext cx="665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altLang="de-DE" kern="0" dirty="0" smtClean="0"/>
              <a:t>OdCom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850" y="1700213"/>
            <a:ext cx="8135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066925" algn="l"/>
              </a:tabLst>
              <a:defRPr/>
            </a:pPr>
            <a:r>
              <a:rPr lang="de-DE" altLang="de-DE" sz="2000" b="1" u="sng" kern="0" dirty="0">
                <a:solidFill>
                  <a:srgbClr val="008444"/>
                </a:solidFill>
              </a:rPr>
              <a:t>Vielen Dank für die Aufmerksamkeit!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5550"/>
            <a:ext cx="4705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6"/>
          <p:cNvSpPr txBox="1">
            <a:spLocks noChangeArrowheads="1"/>
          </p:cNvSpPr>
          <p:nvPr/>
        </p:nvSpPr>
        <p:spPr bwMode="auto">
          <a:xfrm>
            <a:off x="3969370" y="2186061"/>
            <a:ext cx="450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1pPr>
            <a:lvl2pPr marL="901700" indent="-3667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2pPr>
            <a:lvl3pPr marL="1435100" indent="-3540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3pPr>
            <a:lvl4pPr marL="1970088" indent="-3556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4pPr>
            <a:lvl5pPr marL="2517775" indent="-3683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5pPr>
            <a:lvl6pPr marL="29749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6pPr>
            <a:lvl7pPr marL="34321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7pPr>
            <a:lvl8pPr marL="38893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8pPr>
            <a:lvl9pPr marL="43465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de-DE" sz="1400" dirty="0">
                <a:solidFill>
                  <a:srgbClr val="002060"/>
                </a:solidFill>
                <a:latin typeface="Corbel" pitchFamily="34" charset="0"/>
              </a:rPr>
              <a:t>Karte der </a:t>
            </a:r>
            <a:r>
              <a:rPr lang="cs-CZ" altLang="de-DE" sz="1400" dirty="0" smtClean="0">
                <a:solidFill>
                  <a:srgbClr val="002060"/>
                </a:solidFill>
                <a:latin typeface="Corbel" pitchFamily="34" charset="0"/>
              </a:rPr>
              <a:t>Probandenwohnorte</a:t>
            </a:r>
            <a:endParaRPr lang="cs-CZ" altLang="de-DE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1508" name="TextovéPole 11"/>
          <p:cNvSpPr txBox="1">
            <a:spLocks noChangeArrowheads="1"/>
          </p:cNvSpPr>
          <p:nvPr/>
        </p:nvSpPr>
        <p:spPr bwMode="auto">
          <a:xfrm>
            <a:off x="230188" y="5845175"/>
            <a:ext cx="213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1pPr>
            <a:lvl2pPr marL="901700" indent="-3667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2pPr>
            <a:lvl3pPr marL="1435100" indent="-3540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3pPr>
            <a:lvl4pPr marL="1970088" indent="-3556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4pPr>
            <a:lvl5pPr marL="2517775" indent="-3683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5pPr>
            <a:lvl6pPr marL="29749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6pPr>
            <a:lvl7pPr marL="34321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7pPr>
            <a:lvl8pPr marL="38893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8pPr>
            <a:lvl9pPr marL="43465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de-DE" sz="1400">
                <a:solidFill>
                  <a:srgbClr val="002060"/>
                </a:solidFill>
                <a:latin typeface="Corbel" pitchFamily="34" charset="0"/>
              </a:rPr>
              <a:t>Probandenaltersstruktur</a:t>
            </a:r>
          </a:p>
        </p:txBody>
      </p:sp>
      <p:pic>
        <p:nvPicPr>
          <p:cNvPr id="21509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2638"/>
            <a:ext cx="346392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5"/>
          <p:cNvSpPr txBox="1">
            <a:spLocks noChangeArrowheads="1"/>
          </p:cNvSpPr>
          <p:nvPr/>
        </p:nvSpPr>
        <p:spPr bwMode="auto">
          <a:xfrm>
            <a:off x="242888" y="908720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  <p:sp>
        <p:nvSpPr>
          <p:cNvPr id="21512" name="TextovéPole 7"/>
          <p:cNvSpPr txBox="1">
            <a:spLocks noChangeArrowheads="1"/>
          </p:cNvSpPr>
          <p:nvPr/>
        </p:nvSpPr>
        <p:spPr bwMode="auto">
          <a:xfrm>
            <a:off x="203200" y="1477963"/>
            <a:ext cx="758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1pPr>
            <a:lvl2pPr marL="901700" indent="-3667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2pPr>
            <a:lvl3pPr marL="1435100" indent="-354013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3pPr>
            <a:lvl4pPr marL="1970088" indent="-3556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4pPr>
            <a:lvl5pPr marL="2517775" indent="-368300" algn="l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5pPr>
            <a:lvl6pPr marL="29749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6pPr>
            <a:lvl7pPr marL="34321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7pPr>
            <a:lvl8pPr marL="38893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8pPr>
            <a:lvl9pPr marL="4346575" indent="-36830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de-DE" sz="1800" b="1" dirty="0">
                <a:cs typeface="Arial" charset="0"/>
              </a:rPr>
              <a:t>Probanden  DE: 12</a:t>
            </a:r>
            <a:r>
              <a:rPr lang="de-DE" altLang="de-DE" sz="1800" b="1" dirty="0">
                <a:cs typeface="Arial" charset="0"/>
              </a:rPr>
              <a:t> / </a:t>
            </a:r>
            <a:r>
              <a:rPr lang="cs-CZ" altLang="de-DE" sz="1800" b="1" dirty="0">
                <a:cs typeface="Arial" charset="0"/>
              </a:rPr>
              <a:t> CZ: 11</a:t>
            </a:r>
            <a:endParaRPr lang="cs-CZ" altLang="de-DE" sz="1800" dirty="0">
              <a:cs typeface="Arial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2B1C31A-B16B-4837-8260-E201121F6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4"/>
          <a:stretch/>
        </p:blipFill>
        <p:spPr>
          <a:xfrm>
            <a:off x="3969370" y="2494036"/>
            <a:ext cx="5008805" cy="32654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562228" y="5840418"/>
            <a:ext cx="242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Kartengrundlage: © </a:t>
            </a:r>
            <a:r>
              <a:rPr lang="de-DE" sz="1200" dirty="0" err="1" smtClean="0"/>
              <a:t>Googlemaps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81075"/>
            <a:ext cx="3819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3"/>
          <p:cNvSpPr txBox="1">
            <a:spLocks noChangeArrowheads="1"/>
          </p:cNvSpPr>
          <p:nvPr/>
        </p:nvSpPr>
        <p:spPr>
          <a:xfrm>
            <a:off x="3917950" y="1268413"/>
            <a:ext cx="5213350" cy="5113337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8444"/>
              </a:buClr>
              <a:buFont typeface="Arial Unicode MS" pitchFamily="34" charset="-128"/>
              <a:buNone/>
              <a:defRPr/>
            </a:pPr>
            <a:endParaRPr lang="de-DE" altLang="de-DE" sz="1800" kern="0" dirty="0" smtClean="0"/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 smtClean="0"/>
              <a:t>Meldebogen enthält Ort und Zeit des Auftretens, empfundene Stärke und Art des Geruchs und eventuelle gesundheitliche Beeinträchtigungen</a:t>
            </a:r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 smtClean="0"/>
              <a:t>im Falle einer besonders intensiven Geruchsbelästigung einen vom LfULG gelieferten Kanister mit Luft befüllen und zur Abholung bereitstellen</a:t>
            </a:r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 smtClean="0"/>
              <a:t>Zeitlicher Ablauf 01.01.2017 – </a:t>
            </a:r>
            <a:r>
              <a:rPr lang="de-DE" altLang="de-DE" sz="1800" kern="0" dirty="0" smtClean="0"/>
              <a:t>31.03.2017</a:t>
            </a:r>
            <a:r>
              <a:rPr lang="cs-CZ" altLang="de-DE" sz="1800" kern="0" dirty="0" smtClean="0"/>
              <a:t>, </a:t>
            </a:r>
            <a:endParaRPr lang="de-DE" altLang="de-DE" sz="1800" kern="0" dirty="0" smtClean="0"/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 smtClean="0"/>
              <a:t>Anzahl der Geruchsereignisse 192 (DE 110 / CZ 82) </a:t>
            </a:r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 smtClean="0"/>
              <a:t>Insgesamt 17 Kanister mit Proben befüllt</a:t>
            </a:r>
          </a:p>
          <a:p>
            <a:pPr>
              <a:spcBef>
                <a:spcPts val="1200"/>
              </a:spcBef>
              <a:buClr>
                <a:srgbClr val="008444"/>
              </a:buClr>
              <a:defRPr/>
            </a:pPr>
            <a:r>
              <a:rPr lang="de-DE" altLang="de-DE" sz="1800" kern="0" dirty="0"/>
              <a:t>2. Periode 01.11.2017 – </a:t>
            </a:r>
            <a:r>
              <a:rPr lang="de-DE" altLang="de-DE" sz="1800" kern="0" dirty="0" smtClean="0"/>
              <a:t>31.03.18 - </a:t>
            </a:r>
            <a:r>
              <a:rPr lang="cs-CZ" altLang="de-DE" sz="1800" kern="0" dirty="0" err="1" smtClean="0"/>
              <a:t>abgeschlo</a:t>
            </a:r>
            <a:r>
              <a:rPr lang="de-DE" altLang="de-DE" sz="1800" kern="0" dirty="0" smtClean="0"/>
              <a:t>ß</a:t>
            </a:r>
            <a:r>
              <a:rPr lang="cs-CZ" altLang="de-DE" sz="1800" kern="0" dirty="0" err="1" smtClean="0"/>
              <a:t>en</a:t>
            </a:r>
            <a:endParaRPr lang="de-DE" altLang="de-DE" sz="1800" kern="0" dirty="0"/>
          </a:p>
          <a:p>
            <a:pPr>
              <a:spcBef>
                <a:spcPts val="1200"/>
              </a:spcBef>
              <a:buClr>
                <a:srgbClr val="008444"/>
              </a:buClr>
              <a:buNone/>
              <a:defRPr/>
            </a:pPr>
            <a:endParaRPr lang="de-DE" altLang="de-DE" sz="1800" kern="0" dirty="0" smtClean="0"/>
          </a:p>
          <a:p>
            <a:pPr>
              <a:buClr>
                <a:srgbClr val="008444"/>
              </a:buClr>
              <a:defRPr/>
            </a:pPr>
            <a:endParaRPr lang="de-DE" altLang="de-DE" sz="1800" kern="0" dirty="0" smtClean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42888" y="476672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8775"/>
            <a:ext cx="85471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 txBox="1">
            <a:spLocks noChangeArrowheads="1"/>
          </p:cNvSpPr>
          <p:nvPr/>
        </p:nvSpPr>
        <p:spPr bwMode="auto">
          <a:xfrm>
            <a:off x="242888" y="188640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7580" y="763092"/>
            <a:ext cx="290906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de-DE" sz="1400" dirty="0">
                <a:latin typeface="Calibri" panose="020F0502020204030204" pitchFamily="34" charset="0"/>
              </a:rPr>
              <a:t>Im </a:t>
            </a:r>
            <a:r>
              <a:rPr lang="cs-CZ" sz="1400" b="1" dirty="0">
                <a:latin typeface="Calibri" panose="020F0502020204030204" pitchFamily="34" charset="0"/>
              </a:rPr>
              <a:t>Januar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</a:rPr>
              <a:t>2 signif.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</a:rPr>
              <a:t>Geruchsperioden</a:t>
            </a:r>
            <a:r>
              <a:rPr lang="cs-CZ" sz="1400" dirty="0" smtClean="0">
                <a:latin typeface="Calibri" panose="020F050202020403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Calibri" panose="020F0502020204030204" pitchFamily="34" charset="0"/>
              </a:rPr>
              <a:t>18.01.2017 – 24.01.2017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Calibri" panose="020F0502020204030204" pitchFamily="34" charset="0"/>
              </a:rPr>
              <a:t>2</a:t>
            </a:r>
            <a:r>
              <a:rPr lang="cs-CZ" sz="1400" dirty="0">
                <a:latin typeface="Calibri" panose="020F0502020204030204" pitchFamily="34" charset="0"/>
              </a:rPr>
              <a:t>7</a:t>
            </a:r>
            <a:r>
              <a:rPr lang="de-DE" sz="1400" dirty="0">
                <a:latin typeface="Calibri" panose="020F0502020204030204" pitchFamily="34" charset="0"/>
              </a:rPr>
              <a:t>.01.2017 – 31.01.2017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46426" y="764184"/>
            <a:ext cx="358944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de-DE" sz="1400" dirty="0">
                <a:latin typeface="Calibri" panose="020F0502020204030204" pitchFamily="34" charset="0"/>
              </a:rPr>
              <a:t>Im </a:t>
            </a:r>
            <a:r>
              <a:rPr lang="de-DE" sz="1400" b="1" dirty="0">
                <a:latin typeface="Calibri" panose="020F0502020204030204" pitchFamily="34" charset="0"/>
              </a:rPr>
              <a:t>Februar</a:t>
            </a:r>
            <a:r>
              <a:rPr lang="de-DE" sz="1400" dirty="0">
                <a:latin typeface="Calibri" panose="020F0502020204030204" pitchFamily="34" charset="0"/>
              </a:rPr>
              <a:t> 3</a:t>
            </a:r>
            <a:r>
              <a:rPr lang="cs-CZ" sz="1400" dirty="0">
                <a:latin typeface="Calibri" panose="020F0502020204030204" pitchFamily="34" charset="0"/>
              </a:rPr>
              <a:t> signif.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Geruchp</a:t>
            </a:r>
            <a:r>
              <a:rPr lang="de-DE" sz="1400" dirty="0" smtClean="0">
                <a:latin typeface="Calibri" panose="020F0502020204030204" pitchFamily="34" charset="0"/>
              </a:rPr>
              <a:t>.</a:t>
            </a:r>
            <a:endParaRPr lang="cs-CZ" sz="14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Calibri" panose="020F0502020204030204" pitchFamily="34" charset="0"/>
              </a:rPr>
              <a:t>04.02.2017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de-DE" sz="1400" dirty="0" smtClean="0">
                <a:latin typeface="Calibri" panose="020F0502020204030204" pitchFamily="34" charset="0"/>
              </a:rPr>
              <a:t>09.02.2017 und 13.02.2017 </a:t>
            </a:r>
            <a:r>
              <a:rPr lang="de-DE" sz="1400" dirty="0">
                <a:latin typeface="Calibri" panose="020F0502020204030204" pitchFamily="34" charset="0"/>
              </a:rPr>
              <a:t>– 16.02.2017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2123728" y="2060848"/>
            <a:ext cx="576064" cy="410445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789734" y="1844824"/>
            <a:ext cx="576064" cy="432048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641924" y="2060848"/>
            <a:ext cx="137988" cy="410445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520655" y="2083346"/>
            <a:ext cx="288032" cy="410445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0">
            <a:extLst>
              <a:ext uri="{FF2B5EF4-FFF2-40B4-BE49-F238E27FC236}">
                <a16:creationId xmlns="" xmlns:a16="http://schemas.microsoft.com/office/drawing/2014/main" id="{96B89175-629F-4BB9-9FED-7D58F9258B44}"/>
              </a:ext>
            </a:extLst>
          </p:cNvPr>
          <p:cNvSpPr txBox="1"/>
          <p:nvPr/>
        </p:nvSpPr>
        <p:spPr>
          <a:xfrm>
            <a:off x="6012160" y="4437112"/>
            <a:ext cx="265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Benzin, Mineralöl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Erdgas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Teer, Asphalt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Jauche, Mist, Tierstahl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cs-CZ" sz="1200" b="1" dirty="0" err="1">
                <a:solidFill>
                  <a:srgbClr val="002060"/>
                </a:solidFill>
              </a:rPr>
              <a:t>Katzendreck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Wasserstoff (faule Eier)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Verbrannte Kunststoffe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Holzverbrennung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Kohleverbrennung</a:t>
            </a:r>
            <a:endParaRPr lang="cs-CZ" sz="1200" b="1" dirty="0">
              <a:solidFill>
                <a:srgbClr val="002060"/>
              </a:solidFill>
            </a:endParaRPr>
          </a:p>
          <a:p>
            <a:pPr marL="342891" indent="-342891" algn="l">
              <a:buAutoNum type="arabicPeriod"/>
            </a:pPr>
            <a:r>
              <a:rPr lang="de-DE" sz="1200" b="1" dirty="0" smtClean="0">
                <a:solidFill>
                  <a:srgbClr val="002060"/>
                </a:solidFill>
              </a:rPr>
              <a:t>unbestimmter Charakter</a:t>
            </a:r>
            <a:endParaRPr lang="cs-CZ" sz="1200" b="1" dirty="0">
              <a:solidFill>
                <a:srgbClr val="002060"/>
              </a:solidFill>
            </a:endParaRPr>
          </a:p>
        </p:txBody>
      </p:sp>
      <p:grpSp>
        <p:nvGrpSpPr>
          <p:cNvPr id="4" name="Skupina 6">
            <a:extLst>
              <a:ext uri="{FF2B5EF4-FFF2-40B4-BE49-F238E27FC236}">
                <a16:creationId xmlns="" xmlns:a16="http://schemas.microsoft.com/office/drawing/2014/main" id="{E474CF62-3881-4D8B-BD0F-A4657E55D27E}"/>
              </a:ext>
            </a:extLst>
          </p:cNvPr>
          <p:cNvGrpSpPr/>
          <p:nvPr/>
        </p:nvGrpSpPr>
        <p:grpSpPr>
          <a:xfrm>
            <a:off x="251520" y="1725847"/>
            <a:ext cx="4743588" cy="4650257"/>
            <a:chOff x="171449" y="826716"/>
            <a:chExt cx="5615490" cy="5602663"/>
          </a:xfrm>
        </p:grpSpPr>
        <p:pic>
          <p:nvPicPr>
            <p:cNvPr id="5" name="Obrázek 7">
              <a:extLst>
                <a:ext uri="{FF2B5EF4-FFF2-40B4-BE49-F238E27FC236}">
                  <a16:creationId xmlns="" xmlns:a16="http://schemas.microsoft.com/office/drawing/2014/main" id="{EE386701-F7D4-4BE4-B8D1-DD298406D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385" t="15895" r="31474" b="22770"/>
            <a:stretch/>
          </p:blipFill>
          <p:spPr>
            <a:xfrm>
              <a:off x="171449" y="826716"/>
              <a:ext cx="5381627" cy="41529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Obrázek 8">
              <a:extLst>
                <a:ext uri="{FF2B5EF4-FFF2-40B4-BE49-F238E27FC236}">
                  <a16:creationId xmlns="" xmlns:a16="http://schemas.microsoft.com/office/drawing/2014/main" id="{9CC71A3E-33CF-497E-BFAE-DFF19832D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344" t="20859" r="22889" b="9624"/>
            <a:stretch/>
          </p:blipFill>
          <p:spPr>
            <a:xfrm>
              <a:off x="2118052" y="3464100"/>
              <a:ext cx="3668887" cy="29652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bdélník 9">
              <a:extLst>
                <a:ext uri="{FF2B5EF4-FFF2-40B4-BE49-F238E27FC236}">
                  <a16:creationId xmlns="" xmlns:a16="http://schemas.microsoft.com/office/drawing/2014/main" id="{E0211B1C-2B12-4C85-B11F-3695971FDFF8}"/>
                </a:ext>
              </a:extLst>
            </p:cNvPr>
            <p:cNvSpPr/>
            <p:nvPr/>
          </p:nvSpPr>
          <p:spPr>
            <a:xfrm>
              <a:off x="3657603" y="1247775"/>
              <a:ext cx="1666875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10">
              <a:extLst>
                <a:ext uri="{FF2B5EF4-FFF2-40B4-BE49-F238E27FC236}">
                  <a16:creationId xmlns="" xmlns:a16="http://schemas.microsoft.com/office/drawing/2014/main" id="{227F6451-DDA4-4BF3-93E7-092D94E87E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048" y="2466977"/>
              <a:ext cx="1539552" cy="997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11">
              <a:extLst>
                <a:ext uri="{FF2B5EF4-FFF2-40B4-BE49-F238E27FC236}">
                  <a16:creationId xmlns="" xmlns:a16="http://schemas.microsoft.com/office/drawing/2014/main" id="{4A3BBBE6-798F-47C8-AFCD-06F23D70BFDA}"/>
                </a:ext>
              </a:extLst>
            </p:cNvPr>
            <p:cNvCxnSpPr>
              <a:cxnSpLocks/>
            </p:cNvCxnSpPr>
            <p:nvPr/>
          </p:nvCxnSpPr>
          <p:spPr>
            <a:xfrm>
              <a:off x="5324475" y="2466977"/>
              <a:ext cx="462460" cy="997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42888" y="908720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  <p:pic>
        <p:nvPicPr>
          <p:cNvPr id="3073" name="Grafi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55442" cy="294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Ellipse 1"/>
          <p:cNvSpPr/>
          <p:nvPr/>
        </p:nvSpPr>
        <p:spPr bwMode="auto">
          <a:xfrm>
            <a:off x="3196386" y="4401108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627784" y="5091342"/>
            <a:ext cx="54000" cy="5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83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4"/>
          <p:cNvSpPr txBox="1">
            <a:spLocks noChangeArrowheads="1"/>
          </p:cNvSpPr>
          <p:nvPr/>
        </p:nvSpPr>
        <p:spPr bwMode="auto">
          <a:xfrm>
            <a:off x="8729663" y="6573838"/>
            <a:ext cx="41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cs-CZ" altLang="de-DE" sz="1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9459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996950"/>
            <a:ext cx="4073525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ovéPole 7"/>
          <p:cNvSpPr txBox="1">
            <a:spLocks noChangeArrowheads="1"/>
          </p:cNvSpPr>
          <p:nvPr/>
        </p:nvSpPr>
        <p:spPr bwMode="auto">
          <a:xfrm>
            <a:off x="4418013" y="23495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Clr>
                <a:srgbClr val="008444"/>
              </a:buClr>
              <a:buFont typeface="Wingdings" pitchFamily="2" charset="2"/>
              <a:buChar char="Ø"/>
            </a:pPr>
            <a:r>
              <a:rPr lang="de-DE" altLang="de-DE" dirty="0"/>
              <a:t>Beobachtete Unterschiede in Geruchscharakteristik in Abhängigkeit von Geschlecht</a:t>
            </a:r>
          </a:p>
          <a:p>
            <a:pPr lvl="1" algn="l">
              <a:buClr>
                <a:srgbClr val="008444"/>
              </a:buClr>
              <a:buFont typeface="Arial" charset="0"/>
              <a:buChar char="•"/>
            </a:pPr>
            <a:r>
              <a:rPr lang="de-DE" altLang="de-DE" i="1" dirty="0"/>
              <a:t>Frauen</a:t>
            </a:r>
            <a:r>
              <a:rPr lang="cs-CZ" altLang="de-DE" i="1" dirty="0"/>
              <a:t>:</a:t>
            </a:r>
            <a:r>
              <a:rPr lang="cs-CZ" altLang="de-DE" dirty="0"/>
              <a:t> Katzendreck, </a:t>
            </a:r>
            <a:r>
              <a:rPr lang="de-DE" altLang="de-DE" dirty="0"/>
              <a:t>Holzverbrennung</a:t>
            </a:r>
            <a:r>
              <a:rPr lang="cs-CZ" altLang="de-DE" dirty="0"/>
              <a:t>, </a:t>
            </a:r>
            <a:r>
              <a:rPr lang="de-DE" altLang="de-DE" dirty="0"/>
              <a:t>Erdgas</a:t>
            </a:r>
            <a:endParaRPr lang="cs-CZ" altLang="de-DE" dirty="0"/>
          </a:p>
          <a:p>
            <a:pPr lvl="1" algn="l">
              <a:buClr>
                <a:srgbClr val="008444"/>
              </a:buClr>
              <a:buFont typeface="Arial" charset="0"/>
              <a:buChar char="•"/>
            </a:pPr>
            <a:r>
              <a:rPr lang="de-DE" altLang="de-DE" i="1" dirty="0"/>
              <a:t>Männer</a:t>
            </a:r>
            <a:r>
              <a:rPr lang="cs-CZ" altLang="de-DE" i="1" dirty="0"/>
              <a:t>:</a:t>
            </a:r>
            <a:r>
              <a:rPr lang="cs-CZ" altLang="de-DE" dirty="0"/>
              <a:t> </a:t>
            </a:r>
            <a:r>
              <a:rPr lang="de-DE" altLang="de-DE" dirty="0"/>
              <a:t>Mist, Jauche</a:t>
            </a:r>
            <a:r>
              <a:rPr lang="cs-CZ" altLang="de-DE" dirty="0"/>
              <a:t>,</a:t>
            </a:r>
            <a:r>
              <a:rPr lang="de-DE" altLang="de-DE" dirty="0"/>
              <a:t>landwirtschaftliche Gerüche</a:t>
            </a:r>
            <a:r>
              <a:rPr lang="cs-CZ" altLang="de-DE" dirty="0"/>
              <a:t>…</a:t>
            </a:r>
          </a:p>
        </p:txBody>
      </p:sp>
      <p:sp>
        <p:nvSpPr>
          <p:cNvPr id="19461" name="TextovéPole 8"/>
          <p:cNvSpPr txBox="1">
            <a:spLocks noChangeArrowheads="1"/>
          </p:cNvSpPr>
          <p:nvPr/>
        </p:nvSpPr>
        <p:spPr bwMode="auto">
          <a:xfrm>
            <a:off x="4440239" y="5603875"/>
            <a:ext cx="4164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de-DE" altLang="de-DE" sz="1600" i="1" dirty="0">
                <a:solidFill>
                  <a:srgbClr val="002060"/>
                </a:solidFill>
              </a:rPr>
              <a:t>Unterschiede in Geruchsmeldungen – Art des Geruchs in Abhängigkeit von Geschlecht </a:t>
            </a:r>
            <a:r>
              <a:rPr lang="de-DE" altLang="de-DE" sz="1600" i="1" dirty="0" smtClean="0">
                <a:solidFill>
                  <a:srgbClr val="002060"/>
                </a:solidFill>
              </a:rPr>
              <a:t>(</a:t>
            </a:r>
            <a:r>
              <a:rPr lang="de-DE" altLang="de-DE" sz="1600" i="1" dirty="0">
                <a:solidFill>
                  <a:srgbClr val="002060"/>
                </a:solidFill>
              </a:rPr>
              <a:t>in</a:t>
            </a:r>
            <a:r>
              <a:rPr lang="cs-CZ" altLang="de-DE" sz="1600" i="1" dirty="0">
                <a:solidFill>
                  <a:srgbClr val="002060"/>
                </a:solidFill>
              </a:rPr>
              <a:t> %)</a:t>
            </a:r>
          </a:p>
        </p:txBody>
      </p:sp>
      <p:sp>
        <p:nvSpPr>
          <p:cNvPr id="19462" name="Textfeld 9"/>
          <p:cNvSpPr txBox="1">
            <a:spLocks noChangeArrowheads="1"/>
          </p:cNvSpPr>
          <p:nvPr/>
        </p:nvSpPr>
        <p:spPr bwMode="auto">
          <a:xfrm>
            <a:off x="4637882" y="1274763"/>
            <a:ext cx="41767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2000" b="1" dirty="0"/>
              <a:t>Distribution Geruchscharakteristik in </a:t>
            </a:r>
            <a:r>
              <a:rPr lang="de-DE" altLang="de-DE" sz="2000" b="1" dirty="0" smtClean="0"/>
              <a:t>den Meldebögen</a:t>
            </a:r>
            <a:endParaRPr lang="de-DE" alt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57263" y="996950"/>
            <a:ext cx="690562" cy="277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Benzin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736850" y="1004888"/>
            <a:ext cx="1133475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Teer, Asphalt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763" y="2074863"/>
            <a:ext cx="1833562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Jauche, Mist, Tierstahl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54313" y="2071688"/>
            <a:ext cx="1096962" cy="277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Katzendreck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4488" y="3141663"/>
            <a:ext cx="1217612" cy="4603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Unbestimmter</a:t>
            </a:r>
          </a:p>
          <a:p>
            <a:pPr>
              <a:defRPr/>
            </a:pPr>
            <a:r>
              <a:rPr lang="de-DE" sz="1200" b="1" dirty="0"/>
              <a:t> Charakter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451100" y="3141663"/>
            <a:ext cx="1703388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Schwefelwasserstoff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60363" y="4221163"/>
            <a:ext cx="1884362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Verbrannte Kunststoffe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95563" y="4214813"/>
            <a:ext cx="1450975" cy="277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Holzverbrennung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5463" y="5326063"/>
            <a:ext cx="1554162" cy="277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Kohleverbrennung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968625" y="5329238"/>
            <a:ext cx="706438" cy="2762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/>
              <a:t>Erdgas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225425" y="332656"/>
            <a:ext cx="7950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rgbClr val="008444"/>
                </a:solidFill>
              </a:rPr>
              <a:t>Geruchsprobandenprogramm</a:t>
            </a:r>
          </a:p>
        </p:txBody>
      </p:sp>
    </p:spTree>
    <p:extLst>
      <p:ext uri="{BB962C8B-B14F-4D97-AF65-F5344CB8AC3E}">
        <p14:creationId xmlns="" xmlns:p14="http://schemas.microsoft.com/office/powerpoint/2010/main" val="387835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18"/>
          <a:stretch>
            <a:fillRect/>
          </a:stretch>
        </p:blipFill>
        <p:spPr bwMode="auto">
          <a:xfrm>
            <a:off x="3175" y="549275"/>
            <a:ext cx="913765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23" descr="WelleO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0"/>
            <a:ext cx="9144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7" descr="SMUL_001_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4813"/>
            <a:ext cx="3627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3175" y="623728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Rectangle 5"/>
          <p:cNvSpPr txBox="1">
            <a:spLocks noChangeArrowheads="1"/>
          </p:cNvSpPr>
          <p:nvPr/>
        </p:nvSpPr>
        <p:spPr bwMode="auto">
          <a:xfrm>
            <a:off x="179512" y="1579563"/>
            <a:ext cx="7950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600"/>
              </a:spcBef>
              <a:buClr>
                <a:schemeClr val="accent1"/>
              </a:buClr>
              <a:buFont typeface="Arial Unicode MS" pitchFamily="34" charset="-128"/>
              <a:buNone/>
            </a:pPr>
            <a:r>
              <a:rPr lang="de-DE" altLang="de-DE" sz="2200" b="1" dirty="0">
                <a:solidFill>
                  <a:schemeClr val="accent1"/>
                </a:solidFill>
              </a:rPr>
              <a:t>„Geruchsradar“ - </a:t>
            </a:r>
            <a:r>
              <a:rPr lang="de-DE" altLang="de-DE" sz="2200" b="1" dirty="0" smtClean="0">
                <a:solidFill>
                  <a:schemeClr val="accent1"/>
                </a:solidFill>
              </a:rPr>
              <a:t>Ionenmobilitätsspektrometer </a:t>
            </a:r>
            <a:r>
              <a:rPr lang="de-DE" altLang="de-DE" sz="2200" b="1" dirty="0">
                <a:solidFill>
                  <a:schemeClr val="accent1"/>
                </a:solidFill>
              </a:rPr>
              <a:t>(IMS)</a:t>
            </a:r>
          </a:p>
        </p:txBody>
      </p:sp>
      <p:sp>
        <p:nvSpPr>
          <p:cNvPr id="20" name="Titel 2"/>
          <p:cNvSpPr txBox="1">
            <a:spLocks/>
          </p:cNvSpPr>
          <p:nvPr/>
        </p:nvSpPr>
        <p:spPr bwMode="auto">
          <a:xfrm>
            <a:off x="251520" y="404664"/>
            <a:ext cx="6654800" cy="1190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altLang="de-DE" kern="0" dirty="0"/>
              <a:t>M</a:t>
            </a:r>
            <a:r>
              <a:rPr lang="de-DE" altLang="de-DE" kern="0" dirty="0" smtClean="0"/>
              <a:t>aßnahmen</a:t>
            </a:r>
          </a:p>
        </p:txBody>
      </p:sp>
      <p:sp>
        <p:nvSpPr>
          <p:cNvPr id="27656" name="Rechteck 3"/>
          <p:cNvSpPr>
            <a:spLocks noChangeArrowheads="1"/>
          </p:cNvSpPr>
          <p:nvPr/>
        </p:nvSpPr>
        <p:spPr bwMode="auto">
          <a:xfrm>
            <a:off x="3175" y="2349500"/>
            <a:ext cx="329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de-DE" altLang="de-DE" sz="1200" b="1">
                <a:solidFill>
                  <a:schemeClr val="bg1"/>
                </a:solidFill>
              </a:rPr>
              <a:t>Mobile Messkampagne, IMS  </a:t>
            </a:r>
          </a:p>
          <a:p>
            <a:pPr algn="l"/>
            <a:r>
              <a:rPr lang="de-DE" altLang="de-DE" sz="1200" b="1">
                <a:solidFill>
                  <a:schemeClr val="bg1"/>
                </a:solidFill>
              </a:rPr>
              <a:t>Foto: Quelle Freie Presse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48097" y="598487"/>
            <a:ext cx="6654800" cy="1190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 kern="0" dirty="0" smtClean="0"/>
          </a:p>
        </p:txBody>
      </p:sp>
      <p:sp>
        <p:nvSpPr>
          <p:cNvPr id="29699" name="Rectangle 5"/>
          <p:cNvSpPr txBox="1">
            <a:spLocks noChangeArrowheads="1"/>
          </p:cNvSpPr>
          <p:nvPr/>
        </p:nvSpPr>
        <p:spPr bwMode="auto">
          <a:xfrm>
            <a:off x="510232" y="908720"/>
            <a:ext cx="7950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600"/>
              </a:spcBef>
              <a:buClr>
                <a:schemeClr val="accent1"/>
              </a:buClr>
              <a:buFont typeface="Arial Unicode MS" pitchFamily="34" charset="-128"/>
              <a:buNone/>
            </a:pPr>
            <a:r>
              <a:rPr lang="de-DE" altLang="de-DE" sz="2200" b="1" dirty="0" err="1" smtClean="0">
                <a:solidFill>
                  <a:schemeClr val="accent1"/>
                </a:solidFill>
              </a:rPr>
              <a:t>Ionenmobilitätssprektometer</a:t>
            </a:r>
            <a:endParaRPr lang="de-DE" altLang="de-DE" sz="2200" b="1" dirty="0">
              <a:solidFill>
                <a:schemeClr val="accent1"/>
              </a:solidFill>
            </a:endParaRPr>
          </a:p>
        </p:txBody>
      </p:sp>
      <p:sp>
        <p:nvSpPr>
          <p:cNvPr id="7" name="Rectangle 63"/>
          <p:cNvSpPr txBox="1">
            <a:spLocks noChangeArrowheads="1"/>
          </p:cNvSpPr>
          <p:nvPr/>
        </p:nvSpPr>
        <p:spPr>
          <a:xfrm>
            <a:off x="435098" y="1412776"/>
            <a:ext cx="8267700" cy="3090863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800" kern="0" dirty="0" smtClean="0"/>
              <a:t>Erkennen </a:t>
            </a:r>
            <a:r>
              <a:rPr lang="de-DE" altLang="de-DE" sz="1800" kern="0" dirty="0"/>
              <a:t>von </a:t>
            </a:r>
            <a:r>
              <a:rPr lang="de-DE" altLang="de-DE" sz="1800" kern="0" dirty="0" smtClean="0"/>
              <a:t>Signalmuster </a:t>
            </a:r>
            <a:r>
              <a:rPr lang="de-DE" altLang="de-DE" sz="1800" kern="0" dirty="0"/>
              <a:t>unterhalb der menschlichen </a:t>
            </a:r>
            <a:r>
              <a:rPr lang="de-DE" altLang="de-DE" sz="1800" kern="0" dirty="0" smtClean="0"/>
              <a:t>Geruchsschwelle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de-DE" sz="1800" dirty="0"/>
              <a:t>Mit Einsatz dieser Technik ist es zwar möglich wiederkehrende Signalmuster zu erkennen, eine Aussage darüber, um welche Stoffe es sich handelt, ist jedoch </a:t>
            </a:r>
            <a:r>
              <a:rPr lang="de-DE" sz="1800" dirty="0" smtClean="0"/>
              <a:t>nicht möglich</a:t>
            </a:r>
            <a:endParaRPr lang="cs-CZ" sz="18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800" kern="0" dirty="0"/>
              <a:t>Mathematisch auswertbarer „Fingerabdruck</a:t>
            </a:r>
            <a:r>
              <a:rPr lang="de-DE" altLang="de-DE" sz="1800" kern="0" dirty="0" smtClean="0"/>
              <a:t>“</a:t>
            </a:r>
            <a:endParaRPr lang="de-DE" sz="18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de-DE" altLang="de-DE" sz="1800" kern="0" dirty="0" smtClean="0"/>
              <a:t>Daher wichtig: mit mobilem Gerät auch mögliche Quellen einmessen</a:t>
            </a:r>
            <a:endParaRPr lang="de-DE" altLang="de-DE" sz="1800" kern="0" dirty="0"/>
          </a:p>
          <a:p>
            <a:pPr>
              <a:spcBef>
                <a:spcPts val="1200"/>
              </a:spcBef>
              <a:defRPr/>
            </a:pPr>
            <a:endParaRPr lang="de-DE" altLang="de-DE" sz="1800" kern="0" dirty="0" smtClean="0"/>
          </a:p>
          <a:p>
            <a:pPr lvl="1">
              <a:defRPr/>
            </a:pPr>
            <a:endParaRPr lang="en-US" altLang="de-DE" sz="1800" kern="0" dirty="0" smtClean="0"/>
          </a:p>
          <a:p>
            <a:pPr>
              <a:defRPr/>
            </a:pPr>
            <a:endParaRPr lang="de-DE" altLang="de-DE" sz="1800" kern="0" dirty="0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606006"/>
            <a:ext cx="6677356" cy="27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514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_LfULG-Farbschema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339966"/>
      </a:hlink>
      <a:folHlink>
        <a:srgbClr val="ABACA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olienmaster">
  <a:themeElements>
    <a:clrScheme name="_LfULG-Farbschema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339966"/>
      </a:hlink>
      <a:folHlink>
        <a:srgbClr val="ABACA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_LfULG-Farbschema">
    <a:dk1>
      <a:srgbClr val="333333"/>
    </a:dk1>
    <a:lt1>
      <a:srgbClr val="FFFFFF"/>
    </a:lt1>
    <a:dk2>
      <a:srgbClr val="000000"/>
    </a:dk2>
    <a:lt2>
      <a:srgbClr val="747678"/>
    </a:lt2>
    <a:accent1>
      <a:srgbClr val="008444"/>
    </a:accent1>
    <a:accent2>
      <a:srgbClr val="006751"/>
    </a:accent2>
    <a:accent3>
      <a:srgbClr val="FFFFFF"/>
    </a:accent3>
    <a:accent4>
      <a:srgbClr val="2A2A2A"/>
    </a:accent4>
    <a:accent5>
      <a:srgbClr val="AAC2B0"/>
    </a:accent5>
    <a:accent6>
      <a:srgbClr val="005D49"/>
    </a:accent6>
    <a:hlink>
      <a:srgbClr val="339966"/>
    </a:hlink>
    <a:folHlink>
      <a:srgbClr val="ABACAE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1159</Words>
  <Application>Microsoft Office PowerPoint</Application>
  <PresentationFormat>Předvádění na obrazovce (4:3)</PresentationFormat>
  <Paragraphs>939</Paragraphs>
  <Slides>22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2_Folienmaster</vt:lpstr>
      <vt:lpstr>Benutzerdefiniertes Design</vt:lpstr>
      <vt:lpstr>3_Folienmaster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Ohne Zweitlogo: Titel der Präsentation Arial 26</dc:title>
  <dc:creator>Mannewitz, Anja - LfULG</dc:creator>
  <cp:lastModifiedBy>Martina Strakova</cp:lastModifiedBy>
  <cp:revision>375</cp:revision>
  <cp:lastPrinted>2018-02-05T14:23:00Z</cp:lastPrinted>
  <dcterms:created xsi:type="dcterms:W3CDTF">2009-07-20T07:10:19Z</dcterms:created>
  <dcterms:modified xsi:type="dcterms:W3CDTF">2018-04-12T05:37:40Z</dcterms:modified>
</cp:coreProperties>
</file>